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32"/>
  </p:notesMasterIdLst>
  <p:sldIdLst>
    <p:sldId id="348" r:id="rId5"/>
    <p:sldId id="449" r:id="rId6"/>
    <p:sldId id="272" r:id="rId7"/>
    <p:sldId id="474" r:id="rId8"/>
    <p:sldId id="475" r:id="rId9"/>
    <p:sldId id="476" r:id="rId10"/>
    <p:sldId id="447" r:id="rId11"/>
    <p:sldId id="465" r:id="rId12"/>
    <p:sldId id="371" r:id="rId13"/>
    <p:sldId id="453" r:id="rId14"/>
    <p:sldId id="454" r:id="rId15"/>
    <p:sldId id="455" r:id="rId16"/>
    <p:sldId id="462" r:id="rId17"/>
    <p:sldId id="466" r:id="rId18"/>
    <p:sldId id="467" r:id="rId19"/>
    <p:sldId id="468" r:id="rId20"/>
    <p:sldId id="469" r:id="rId21"/>
    <p:sldId id="458" r:id="rId22"/>
    <p:sldId id="459" r:id="rId23"/>
    <p:sldId id="460" r:id="rId24"/>
    <p:sldId id="463" r:id="rId25"/>
    <p:sldId id="471" r:id="rId26"/>
    <p:sldId id="472" r:id="rId27"/>
    <p:sldId id="473" r:id="rId28"/>
    <p:sldId id="359" r:id="rId29"/>
    <p:sldId id="353" r:id="rId30"/>
    <p:sldId id="310" r:id="rId31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Oziewicz Gabriela" initials="OG" lastIdx="1" clrIdx="1">
    <p:extLst>
      <p:ext uri="{19B8F6BF-5375-455C-9EA6-DF929625EA0E}">
        <p15:presenceInfo xmlns:p15="http://schemas.microsoft.com/office/powerpoint/2012/main" userId="S-1-5-21-833596994-3496505273-2944068786-80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DFF"/>
    <a:srgbClr val="CBD0E4"/>
    <a:srgbClr val="E7E9F2"/>
    <a:srgbClr val="006600"/>
    <a:srgbClr val="99FF66"/>
    <a:srgbClr val="00CC66"/>
    <a:srgbClr val="669900"/>
    <a:srgbClr val="339933"/>
    <a:srgbClr val="25FFA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8012" autoAdjust="0"/>
  </p:normalViewPr>
  <p:slideViewPr>
    <p:cSldViewPr showGuides="1">
      <p:cViewPr varScale="1">
        <p:scale>
          <a:sx n="104" d="100"/>
          <a:sy n="104" d="100"/>
        </p:scale>
        <p:origin x="1356" y="114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1184"/>
    </p:cViewPr>
  </p:sorterViewPr>
  <p:notesViewPr>
    <p:cSldViewPr showGuide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175111-47D2-4639-81AB-623960C45582}" type="doc">
      <dgm:prSet loTypeId="urn:microsoft.com/office/officeart/2005/8/layout/lProcess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95C7FBE7-6CE6-4270-AC18-4BEB2D544A39}">
      <dgm:prSet phldrT="[Tekst]" custT="1"/>
      <dgm:spPr/>
      <dgm:t>
        <a:bodyPr spcFirstLastPara="0" vert="horz" wrap="square" lIns="256032" tIns="146304" rIns="256032" bIns="146304" numCol="1" spcCol="1270" anchor="ctr" anchorCtr="0"/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100% stawki</a:t>
          </a:r>
          <a:br>
            <a:rPr lang="pl-PL" sz="3200" b="1" kern="1200" dirty="0">
              <a:latin typeface="Calibri" panose="020F0502020204030204"/>
              <a:ea typeface="+mn-ea"/>
              <a:cs typeface="+mn-cs"/>
            </a:rPr>
          </a:b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  </a:t>
          </a:r>
          <a:r>
            <a:rPr lang="pl-PL" sz="3200" b="1" u="sng" kern="1200" dirty="0">
              <a:solidFill>
                <a:srgbClr val="FF0000"/>
              </a:solidFill>
              <a:cs typeface="Calibri"/>
            </a:rPr>
            <a:t>30 681,65 PLN</a:t>
          </a:r>
          <a:endParaRPr lang="pl-PL" sz="3200" b="1" kern="1200" dirty="0">
            <a:latin typeface="Calibri" panose="020F0502020204030204"/>
            <a:ea typeface="+mn-ea"/>
            <a:cs typeface="+mn-cs"/>
          </a:endParaRPr>
        </a:p>
      </dgm:t>
    </dgm:pt>
    <dgm:pt modelId="{0C0082CE-C6AE-4CE7-A301-90634608FE2B}" type="parTrans" cxnId="{0DCDE3A5-EC09-419F-AC3C-73F5BF30CF08}">
      <dgm:prSet/>
      <dgm:spPr/>
      <dgm:t>
        <a:bodyPr/>
        <a:lstStyle/>
        <a:p>
          <a:endParaRPr lang="pl-PL"/>
        </a:p>
      </dgm:t>
    </dgm:pt>
    <dgm:pt modelId="{B7B68C03-2A0A-423C-ADB5-C5656BDAC489}" type="sibTrans" cxnId="{0DCDE3A5-EC09-419F-AC3C-73F5BF30CF08}">
      <dgm:prSet/>
      <dgm:spPr/>
      <dgm:t>
        <a:bodyPr/>
        <a:lstStyle/>
        <a:p>
          <a:endParaRPr lang="pl-PL"/>
        </a:p>
      </dgm:t>
    </dgm:pt>
    <dgm:pt modelId="{56B41BE4-013E-4783-8993-F5E2E86586BE}">
      <dgm:prSet phldrT="[Tekst]" custT="1"/>
      <dgm:spPr/>
      <dgm:t>
        <a:bodyPr/>
        <a:lstStyle/>
        <a:p>
          <a:pPr algn="l"/>
          <a:r>
            <a:rPr lang="pl-PL" sz="2000" b="1" dirty="0">
              <a:solidFill>
                <a:schemeClr val="tx2"/>
              </a:solidFill>
            </a:rPr>
            <a:t>Liczba osób, które podniosły kompetencje społeczne przydatne na rynku pracy </a:t>
          </a:r>
          <a:r>
            <a:rPr lang="pl-PL" sz="1600" b="0" dirty="0">
              <a:solidFill>
                <a:srgbClr val="FF0000"/>
              </a:solidFill>
            </a:rPr>
            <a:t>(wskaźnik rozliczający stawkę, wskaźnik specyficzny dla programu )</a:t>
          </a:r>
        </a:p>
      </dgm:t>
    </dgm:pt>
    <dgm:pt modelId="{1B72B62D-D648-4202-8792-4ED922C16BC4}" type="parTrans" cxnId="{FCAE0368-F766-4F6F-BCB4-25FF194B02C7}">
      <dgm:prSet/>
      <dgm:spPr/>
      <dgm:t>
        <a:bodyPr/>
        <a:lstStyle/>
        <a:p>
          <a:endParaRPr lang="pl-PL"/>
        </a:p>
      </dgm:t>
    </dgm:pt>
    <dgm:pt modelId="{E635001B-6C95-464B-84F4-17301517555C}" type="sibTrans" cxnId="{FCAE0368-F766-4F6F-BCB4-25FF194B02C7}">
      <dgm:prSet/>
      <dgm:spPr/>
      <dgm:t>
        <a:bodyPr/>
        <a:lstStyle/>
        <a:p>
          <a:endParaRPr lang="pl-PL"/>
        </a:p>
      </dgm:t>
    </dgm:pt>
    <dgm:pt modelId="{C4374583-BC1F-4600-BC15-4C1F64107CED}">
      <dgm:prSet phldrT="[Tekst]" custT="1"/>
      <dgm:spPr/>
      <dgm:t>
        <a:bodyPr/>
        <a:lstStyle/>
        <a:p>
          <a:pPr algn="l"/>
          <a:r>
            <a:rPr lang="pl-PL" sz="2000" b="0" i="1" dirty="0">
              <a:solidFill>
                <a:srgbClr val="FF0000"/>
              </a:solidFill>
            </a:rPr>
            <a:t>warunkiem jest zakończenie przez uczestnika IPZS zgodnie z zaplanowaną ścieżką wsparcia ( 12 lub 18 miesięcy)</a:t>
          </a:r>
        </a:p>
      </dgm:t>
    </dgm:pt>
    <dgm:pt modelId="{68EE269D-C687-4E72-A3F7-5E81DFD3F377}" type="parTrans" cxnId="{849813E3-08A1-473D-A51A-52794533D86D}">
      <dgm:prSet/>
      <dgm:spPr/>
      <dgm:t>
        <a:bodyPr/>
        <a:lstStyle/>
        <a:p>
          <a:endParaRPr lang="pl-PL"/>
        </a:p>
      </dgm:t>
    </dgm:pt>
    <dgm:pt modelId="{D46D0425-51FF-44F8-81E1-8CAD39280881}" type="sibTrans" cxnId="{849813E3-08A1-473D-A51A-52794533D86D}">
      <dgm:prSet/>
      <dgm:spPr/>
      <dgm:t>
        <a:bodyPr/>
        <a:lstStyle/>
        <a:p>
          <a:endParaRPr lang="pl-PL"/>
        </a:p>
      </dgm:t>
    </dgm:pt>
    <dgm:pt modelId="{68D3889D-644E-422C-A427-E1A9B08BF9FB}">
      <dgm:prSet phldrT="[Tekst]" custT="1"/>
      <dgm:spPr/>
      <dgm:t>
        <a:bodyPr spcFirstLastPara="0" vert="horz" wrap="square" lIns="256032" tIns="146304" rIns="256032" bIns="146304" numCol="1" spcCol="1270" anchor="ctr" anchorCtr="0"/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100% stawki</a:t>
          </a:r>
          <a:br>
            <a:rPr lang="pl-PL" sz="3200" b="1" kern="1200" dirty="0">
              <a:latin typeface="Calibri" panose="020F0502020204030204"/>
              <a:ea typeface="+mn-ea"/>
              <a:cs typeface="+mn-cs"/>
            </a:rPr>
          </a:b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  </a:t>
          </a:r>
          <a:r>
            <a:rPr lang="pl-PL" sz="3200" b="1" u="sng" kern="1200" dirty="0">
              <a:solidFill>
                <a:srgbClr val="FF0000"/>
              </a:solidFill>
              <a:cs typeface="Calibri"/>
            </a:rPr>
            <a:t>30 681,65 PLN</a:t>
          </a:r>
          <a:endParaRPr lang="pl-PL" sz="3200" b="1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449613CA-4390-4FEB-9503-22434C02D2C4}" type="parTrans" cxnId="{7D8FAABF-52B5-4E9F-A16E-10B1DB0218A1}">
      <dgm:prSet/>
      <dgm:spPr/>
      <dgm:t>
        <a:bodyPr/>
        <a:lstStyle/>
        <a:p>
          <a:endParaRPr lang="pl-PL"/>
        </a:p>
      </dgm:t>
    </dgm:pt>
    <dgm:pt modelId="{A0E2FAA3-84D1-43E4-8D19-5C5324DE2A28}" type="sibTrans" cxnId="{7D8FAABF-52B5-4E9F-A16E-10B1DB0218A1}">
      <dgm:prSet/>
      <dgm:spPr/>
      <dgm:t>
        <a:bodyPr/>
        <a:lstStyle/>
        <a:p>
          <a:endParaRPr lang="pl-PL"/>
        </a:p>
      </dgm:t>
    </dgm:pt>
    <dgm:pt modelId="{48F72739-198D-46B7-9312-B91FD7E3CBA4}">
      <dgm:prSet phldrT="[Tekst]" custT="1"/>
      <dgm:spPr/>
      <dgm:t>
        <a:bodyPr spcFirstLastPara="0" vert="horz" wrap="square" lIns="24130" tIns="24130" rIns="24130" bIns="24130" numCol="1" spcCol="1270" anchor="ctr" anchorCtr="0"/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Liczba osób pracujących, łącznie z prowadzącymi działalność na własny </a:t>
          </a:r>
          <a:r>
            <a:rPr lang="pl-PL" sz="19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rachunek, po opuszczeniu programu </a:t>
          </a:r>
          <a:r>
            <a:rPr lang="pl-PL" sz="1600" b="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(stawka jednostkowa, wskaźnik specyficzny dla projektu ) </a:t>
          </a:r>
          <a:endParaRPr lang="pl-PL" sz="1900" b="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gm:t>
    </dgm:pt>
    <dgm:pt modelId="{E770DD8D-0502-44A0-8CD1-86A7CE4A354A}" type="parTrans" cxnId="{DA202344-9C87-4D4B-8DB1-F96D3E5FC376}">
      <dgm:prSet/>
      <dgm:spPr/>
      <dgm:t>
        <a:bodyPr/>
        <a:lstStyle/>
        <a:p>
          <a:endParaRPr lang="pl-PL"/>
        </a:p>
      </dgm:t>
    </dgm:pt>
    <dgm:pt modelId="{2539666D-9F85-40D7-A85E-E3D05CACF741}" type="sibTrans" cxnId="{DA202344-9C87-4D4B-8DB1-F96D3E5FC376}">
      <dgm:prSet/>
      <dgm:spPr/>
      <dgm:t>
        <a:bodyPr/>
        <a:lstStyle/>
        <a:p>
          <a:endParaRPr lang="pl-PL"/>
        </a:p>
      </dgm:t>
    </dgm:pt>
    <dgm:pt modelId="{9C56B36E-4760-4B29-A5E0-E1829ABF3897}">
      <dgm:prSet phldrT="[Tekst]" custT="1"/>
      <dgm:spPr/>
      <dgm:t>
        <a:bodyPr spcFirstLastPara="0" vert="horz" wrap="square" lIns="24130" tIns="24130" rIns="24130" bIns="24130" numCol="1" spcCol="1270" anchor="ctr" anchorCtr="0"/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warunkiem jest realizacja IPZS przez okres minimum 7 miesięcy potwierdzona odpowiednim dokumentem</a:t>
          </a:r>
        </a:p>
      </dgm:t>
    </dgm:pt>
    <dgm:pt modelId="{10870844-61FD-44FB-8A96-84AA593F62D0}" type="parTrans" cxnId="{CB0EE1C6-79F7-46E0-A2D2-D6FC3454B6DF}">
      <dgm:prSet/>
      <dgm:spPr/>
      <dgm:t>
        <a:bodyPr/>
        <a:lstStyle/>
        <a:p>
          <a:endParaRPr lang="pl-PL"/>
        </a:p>
      </dgm:t>
    </dgm:pt>
    <dgm:pt modelId="{DFB7CAEA-2E2B-4B2D-97D8-CB3ADA6FE496}" type="sibTrans" cxnId="{CB0EE1C6-79F7-46E0-A2D2-D6FC3454B6DF}">
      <dgm:prSet/>
      <dgm:spPr/>
      <dgm:t>
        <a:bodyPr/>
        <a:lstStyle/>
        <a:p>
          <a:endParaRPr lang="pl-PL"/>
        </a:p>
      </dgm:t>
    </dgm:pt>
    <dgm:pt modelId="{DFD811ED-A89C-4E61-9F19-7005E34EFCB2}">
      <dgm:prSet phldrT="[Tekst]" custT="1"/>
      <dgm:spPr/>
      <dgm:t>
        <a:bodyPr spcFirstLastPara="0" vert="horz" wrap="square" lIns="24130" tIns="24130" rIns="24130" bIns="24130" numCol="1" spcCol="1270" anchor="ctr" anchorCtr="0"/>
        <a:lstStyle/>
        <a:p>
          <a:pPr algn="l">
            <a:spcBef>
              <a:spcPct val="0"/>
            </a:spcBef>
            <a:spcAft>
              <a:spcPct val="35000"/>
            </a:spcAft>
          </a:pPr>
          <a:r>
            <a:rPr lang="pl-PL" sz="2000" b="1" dirty="0">
              <a:solidFill>
                <a:schemeClr val="tx2"/>
              </a:solidFill>
            </a:rPr>
            <a:t>Narzędzia pomiaru:</a:t>
          </a:r>
        </a:p>
        <a:p>
          <a:pPr algn="l">
            <a:spcBef>
              <a:spcPts val="1200"/>
            </a:spcBef>
            <a:spcAft>
              <a:spcPts val="0"/>
            </a:spcAft>
          </a:pPr>
          <a:r>
            <a:rPr lang="pl-PL" sz="2000" b="1" dirty="0">
              <a:solidFill>
                <a:schemeClr val="tx2"/>
              </a:solidFill>
            </a:rPr>
            <a:t>- umowa o pracę, umowa zlecenie</a:t>
          </a:r>
        </a:p>
        <a:p>
          <a:pPr algn="l">
            <a:spcBef>
              <a:spcPct val="0"/>
            </a:spcBef>
            <a:spcAft>
              <a:spcPts val="0"/>
            </a:spcAft>
          </a:pPr>
          <a:r>
            <a:rPr lang="pl-PL" sz="2000" b="1" dirty="0">
              <a:solidFill>
                <a:schemeClr val="tx2"/>
              </a:solidFill>
            </a:rPr>
            <a:t>- wpis do odpowiedniego rejestru </a:t>
          </a:r>
          <a:r>
            <a:rPr lang="pl-PL" sz="2000" b="1" dirty="0" err="1">
              <a:solidFill>
                <a:schemeClr val="tx2"/>
              </a:solidFill>
            </a:rPr>
            <a:t>CEiDG</a:t>
          </a:r>
          <a:r>
            <a:rPr lang="pl-PL" sz="2000" b="1" dirty="0">
              <a:solidFill>
                <a:schemeClr val="tx2"/>
              </a:solidFill>
            </a:rPr>
            <a:t>/KRS</a:t>
          </a:r>
          <a:endParaRPr lang="pl-PL" sz="2000" b="1" i="1" dirty="0">
            <a:solidFill>
              <a:schemeClr val="tx2"/>
            </a:solidFill>
          </a:endParaRPr>
        </a:p>
        <a:p>
          <a:pPr algn="ctr" rtl="0">
            <a:spcBef>
              <a:spcPts val="600"/>
            </a:spcBef>
            <a:spcAft>
              <a:spcPts val="0"/>
            </a:spcAft>
          </a:pPr>
          <a:r>
            <a:rPr lang="pl-PL" sz="2000" dirty="0">
              <a:latin typeface="Calibri" panose="020F0502020204030204"/>
            </a:rPr>
            <a:t> </a:t>
          </a:r>
          <a:r>
            <a:rPr lang="pl-PL" sz="1800" b="1" i="1" dirty="0">
              <a:solidFill>
                <a:srgbClr val="00B050"/>
              </a:solidFill>
            </a:rPr>
            <a:t>minimalny okres podjętego zatrudnienia wynosi 3 miesiące</a:t>
          </a:r>
          <a:endParaRPr lang="pl-PL" sz="2000" b="1" i="1" dirty="0">
            <a:solidFill>
              <a:srgbClr val="00B050"/>
            </a:solidFill>
          </a:endParaRPr>
        </a:p>
      </dgm:t>
    </dgm:pt>
    <dgm:pt modelId="{3FD91302-1CC5-47FE-BC57-944173839162}" type="parTrans" cxnId="{726F65C3-B27E-4FB0-84DD-74A9AB1BF324}">
      <dgm:prSet/>
      <dgm:spPr/>
      <dgm:t>
        <a:bodyPr/>
        <a:lstStyle/>
        <a:p>
          <a:endParaRPr lang="pl-PL"/>
        </a:p>
      </dgm:t>
    </dgm:pt>
    <dgm:pt modelId="{9D537A61-0CB5-4A09-8F7A-8A27F9451BF5}" type="sibTrans" cxnId="{726F65C3-B27E-4FB0-84DD-74A9AB1BF324}">
      <dgm:prSet/>
      <dgm:spPr/>
      <dgm:t>
        <a:bodyPr/>
        <a:lstStyle/>
        <a:p>
          <a:endParaRPr lang="pl-PL"/>
        </a:p>
      </dgm:t>
    </dgm:pt>
    <dgm:pt modelId="{E52B375B-CC42-4452-937F-D9062BE75D84}">
      <dgm:prSet phldrT="[Tekst]" custT="1"/>
      <dgm:spPr/>
      <dgm:t>
        <a:bodyPr spcFirstLastPara="0" vert="horz" wrap="square" lIns="24130" tIns="24130" rIns="24130" bIns="24130" numCol="1" spcCol="1270" anchor="ctr" anchorCtr="0"/>
        <a:lstStyle/>
        <a:p>
          <a:pPr marL="0"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Narzędzia pomiaru: </a:t>
          </a:r>
        </a:p>
        <a:p>
          <a:pPr marL="0"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- Certyfikat kompetencji społecznych</a:t>
          </a:r>
          <a:r>
            <a:rPr lang="pl-PL" sz="19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 </a:t>
          </a:r>
        </a:p>
      </dgm:t>
    </dgm:pt>
    <dgm:pt modelId="{93E03414-0D9F-4238-A1A7-31E15535C862}" type="parTrans" cxnId="{2304E42C-E4B4-4857-864A-6BA19D3FE55F}">
      <dgm:prSet/>
      <dgm:spPr/>
      <dgm:t>
        <a:bodyPr/>
        <a:lstStyle/>
        <a:p>
          <a:endParaRPr lang="pl-PL"/>
        </a:p>
      </dgm:t>
    </dgm:pt>
    <dgm:pt modelId="{0FBCC446-7E9D-4F98-B871-CF4ED7CC3D3E}" type="sibTrans" cxnId="{2304E42C-E4B4-4857-864A-6BA19D3FE55F}">
      <dgm:prSet/>
      <dgm:spPr/>
      <dgm:t>
        <a:bodyPr/>
        <a:lstStyle/>
        <a:p>
          <a:endParaRPr lang="pl-PL"/>
        </a:p>
      </dgm:t>
    </dgm:pt>
    <dgm:pt modelId="{94E44B8E-9397-4691-B023-F01440125F1E}" type="pres">
      <dgm:prSet presAssocID="{25175111-47D2-4639-81AB-623960C45582}" presName="Name0" presStyleCnt="0">
        <dgm:presLayoutVars>
          <dgm:dir/>
          <dgm:animLvl val="lvl"/>
          <dgm:resizeHandles val="exact"/>
        </dgm:presLayoutVars>
      </dgm:prSet>
      <dgm:spPr/>
    </dgm:pt>
    <dgm:pt modelId="{DD873EE2-DBA8-44B1-BDF7-F0AC39153FC0}" type="pres">
      <dgm:prSet presAssocID="{95C7FBE7-6CE6-4270-AC18-4BEB2D544A39}" presName="vertFlow" presStyleCnt="0"/>
      <dgm:spPr/>
    </dgm:pt>
    <dgm:pt modelId="{92C9A64F-5256-41FE-86F8-B6AC50CAA68B}" type="pres">
      <dgm:prSet presAssocID="{95C7FBE7-6CE6-4270-AC18-4BEB2D544A39}" presName="header" presStyleLbl="node1" presStyleIdx="0" presStyleCnt="2"/>
      <dgm:spPr>
        <a:xfrm>
          <a:off x="192236" y="2818"/>
          <a:ext cx="4816514" cy="1204128"/>
        </a:xfrm>
        <a:prstGeom prst="roundRect">
          <a:avLst>
            <a:gd name="adj" fmla="val 10000"/>
          </a:avLst>
        </a:prstGeom>
      </dgm:spPr>
    </dgm:pt>
    <dgm:pt modelId="{18C0D2C5-B3A9-46BD-AD86-2BB216205C1D}" type="pres">
      <dgm:prSet presAssocID="{1B72B62D-D648-4202-8792-4ED922C16BC4}" presName="parTrans" presStyleLbl="sibTrans2D1" presStyleIdx="0" presStyleCnt="6"/>
      <dgm:spPr/>
    </dgm:pt>
    <dgm:pt modelId="{E80AE93E-2E5B-40F4-A98A-E07047028ACA}" type="pres">
      <dgm:prSet presAssocID="{56B41BE4-013E-4783-8993-F5E2E86586BE}" presName="child" presStyleLbl="alignAccFollowNode1" presStyleIdx="0" presStyleCnt="6" custScaleY="111120">
        <dgm:presLayoutVars>
          <dgm:chMax val="0"/>
          <dgm:bulletEnabled val="1"/>
        </dgm:presLayoutVars>
      </dgm:prSet>
      <dgm:spPr/>
    </dgm:pt>
    <dgm:pt modelId="{EFF16BA1-DDF7-4F74-B521-BF6306C89ADA}" type="pres">
      <dgm:prSet presAssocID="{E635001B-6C95-464B-84F4-17301517555C}" presName="sibTrans" presStyleLbl="sibTrans2D1" presStyleIdx="1" presStyleCnt="6"/>
      <dgm:spPr/>
    </dgm:pt>
    <dgm:pt modelId="{C41706E7-9EB8-4FB5-B9F9-EE8695347E8C}" type="pres">
      <dgm:prSet presAssocID="{E52B375B-CC42-4452-937F-D9062BE75D84}" presName="child" presStyleLbl="alignAccFollowNode1" presStyleIdx="1" presStyleCnt="6" custLinFactNeighborX="369" custLinFactNeighborY="-8560">
        <dgm:presLayoutVars>
          <dgm:chMax val="0"/>
          <dgm:bulletEnabled val="1"/>
        </dgm:presLayoutVars>
      </dgm:prSet>
      <dgm:spPr>
        <a:xfrm>
          <a:off x="210009" y="3217889"/>
          <a:ext cx="4816514" cy="1204128"/>
        </a:xfrm>
        <a:prstGeom prst="roundRect">
          <a:avLst>
            <a:gd name="adj" fmla="val 10000"/>
          </a:avLst>
        </a:prstGeom>
      </dgm:spPr>
    </dgm:pt>
    <dgm:pt modelId="{CF53AC45-7AFF-47D0-8EA6-D296CC1B9AD6}" type="pres">
      <dgm:prSet presAssocID="{0FBCC446-7E9D-4F98-B871-CF4ED7CC3D3E}" presName="sibTrans" presStyleLbl="sibTrans2D1" presStyleIdx="2" presStyleCnt="6"/>
      <dgm:spPr/>
    </dgm:pt>
    <dgm:pt modelId="{EFC47C18-8230-4318-BE39-DB9FB58EC5B6}" type="pres">
      <dgm:prSet presAssocID="{C4374583-BC1F-4600-BC15-4C1F64107CED}" presName="child" presStyleLbl="alignAccFollowNode1" presStyleIdx="2" presStyleCnt="6" custScaleY="124246">
        <dgm:presLayoutVars>
          <dgm:chMax val="0"/>
          <dgm:bulletEnabled val="1"/>
        </dgm:presLayoutVars>
      </dgm:prSet>
      <dgm:spPr/>
    </dgm:pt>
    <dgm:pt modelId="{552EA464-2B82-40C7-B583-64AF8DE0C167}" type="pres">
      <dgm:prSet presAssocID="{95C7FBE7-6CE6-4270-AC18-4BEB2D544A39}" presName="hSp" presStyleCnt="0"/>
      <dgm:spPr/>
    </dgm:pt>
    <dgm:pt modelId="{6F434E3D-D073-406B-8AF2-1AD9CA54849C}" type="pres">
      <dgm:prSet presAssocID="{68D3889D-644E-422C-A427-E1A9B08BF9FB}" presName="vertFlow" presStyleCnt="0"/>
      <dgm:spPr/>
    </dgm:pt>
    <dgm:pt modelId="{33B5A770-D625-474E-889A-8B1045495715}" type="pres">
      <dgm:prSet presAssocID="{68D3889D-644E-422C-A427-E1A9B08BF9FB}" presName="header" presStyleLbl="node1" presStyleIdx="1" presStyleCnt="2"/>
      <dgm:spPr>
        <a:xfrm>
          <a:off x="5683062" y="2818"/>
          <a:ext cx="4816514" cy="1204128"/>
        </a:xfrm>
        <a:prstGeom prst="roundRect">
          <a:avLst>
            <a:gd name="adj" fmla="val 10000"/>
          </a:avLst>
        </a:prstGeom>
      </dgm:spPr>
    </dgm:pt>
    <dgm:pt modelId="{22499B27-5C4D-4A88-8F80-1ED1586AA67F}" type="pres">
      <dgm:prSet presAssocID="{E770DD8D-0502-44A0-8CD1-86A7CE4A354A}" presName="parTrans" presStyleLbl="sibTrans2D1" presStyleIdx="3" presStyleCnt="6"/>
      <dgm:spPr/>
    </dgm:pt>
    <dgm:pt modelId="{0825A65F-8EBF-4AFC-A683-B68010789BF6}" type="pres">
      <dgm:prSet presAssocID="{48F72739-198D-46B7-9312-B91FD7E3CBA4}" presName="child" presStyleLbl="alignAccFollowNode1" presStyleIdx="3" presStyleCnt="6" custScaleY="137750">
        <dgm:presLayoutVars>
          <dgm:chMax val="0"/>
          <dgm:bulletEnabled val="1"/>
        </dgm:presLayoutVars>
      </dgm:prSet>
      <dgm:spPr>
        <a:xfrm>
          <a:off x="5683062" y="1628391"/>
          <a:ext cx="4816514" cy="1204128"/>
        </a:xfrm>
        <a:prstGeom prst="roundRect">
          <a:avLst>
            <a:gd name="adj" fmla="val 10000"/>
          </a:avLst>
        </a:prstGeom>
      </dgm:spPr>
    </dgm:pt>
    <dgm:pt modelId="{A40563FA-5576-4CC8-B7DA-1A085CED7B71}" type="pres">
      <dgm:prSet presAssocID="{2539666D-9F85-40D7-A85E-E3D05CACF741}" presName="sibTrans" presStyleLbl="sibTrans2D1" presStyleIdx="4" presStyleCnt="6"/>
      <dgm:spPr/>
    </dgm:pt>
    <dgm:pt modelId="{4F31628B-5A27-4039-B1B9-A517D33B4A2F}" type="pres">
      <dgm:prSet presAssocID="{DFD811ED-A89C-4E61-9F19-7005E34EFCB2}" presName="child" presStyleLbl="alignAccFollowNode1" presStyleIdx="4" presStyleCnt="6" custScaleX="99145" custScaleY="175522">
        <dgm:presLayoutVars>
          <dgm:chMax val="0"/>
          <dgm:bulletEnabled val="1"/>
        </dgm:presLayoutVars>
      </dgm:prSet>
      <dgm:spPr>
        <a:xfrm>
          <a:off x="5703653" y="3253965"/>
          <a:ext cx="4775333" cy="1685033"/>
        </a:xfrm>
        <a:prstGeom prst="roundRect">
          <a:avLst>
            <a:gd name="adj" fmla="val 10000"/>
          </a:avLst>
        </a:prstGeom>
      </dgm:spPr>
    </dgm:pt>
    <dgm:pt modelId="{269D3B8A-CE46-4CF2-89DB-418F510A5868}" type="pres">
      <dgm:prSet presAssocID="{9D537A61-0CB5-4A09-8F7A-8A27F9451BF5}" presName="sibTrans" presStyleLbl="sibTrans2D1" presStyleIdx="5" presStyleCnt="6"/>
      <dgm:spPr/>
    </dgm:pt>
    <dgm:pt modelId="{0F772409-C5D3-4B4E-BB62-49A72A68664B}" type="pres">
      <dgm:prSet presAssocID="{9C56B36E-4760-4B29-A5E0-E1829ABF3897}" presName="child" presStyleLbl="alignAccFollowNode1" presStyleIdx="5" presStyleCnt="6" custScaleY="114714">
        <dgm:presLayoutVars>
          <dgm:chMax val="0"/>
          <dgm:bulletEnabled val="1"/>
        </dgm:presLayoutVars>
      </dgm:prSet>
      <dgm:spPr>
        <a:xfrm>
          <a:off x="5683062" y="5360444"/>
          <a:ext cx="4816514" cy="1204128"/>
        </a:xfrm>
        <a:prstGeom prst="roundRect">
          <a:avLst>
            <a:gd name="adj" fmla="val 10000"/>
          </a:avLst>
        </a:prstGeom>
      </dgm:spPr>
    </dgm:pt>
  </dgm:ptLst>
  <dgm:cxnLst>
    <dgm:cxn modelId="{15609C05-8FA7-4009-B792-8896A4D24D6F}" type="presOf" srcId="{DFD811ED-A89C-4E61-9F19-7005E34EFCB2}" destId="{4F31628B-5A27-4039-B1B9-A517D33B4A2F}" srcOrd="0" destOrd="0" presId="urn:microsoft.com/office/officeart/2005/8/layout/lProcess1"/>
    <dgm:cxn modelId="{A00A2906-BF3A-46B0-903B-ED931BB62983}" type="presOf" srcId="{56B41BE4-013E-4783-8993-F5E2E86586BE}" destId="{E80AE93E-2E5B-40F4-A98A-E07047028ACA}" srcOrd="0" destOrd="0" presId="urn:microsoft.com/office/officeart/2005/8/layout/lProcess1"/>
    <dgm:cxn modelId="{2304E42C-E4B4-4857-864A-6BA19D3FE55F}" srcId="{95C7FBE7-6CE6-4270-AC18-4BEB2D544A39}" destId="{E52B375B-CC42-4452-937F-D9062BE75D84}" srcOrd="1" destOrd="0" parTransId="{93E03414-0D9F-4238-A1A7-31E15535C862}" sibTransId="{0FBCC446-7E9D-4F98-B871-CF4ED7CC3D3E}"/>
    <dgm:cxn modelId="{72F22E39-CDE6-453B-A430-6411A3B02FCD}" type="presOf" srcId="{1B72B62D-D648-4202-8792-4ED922C16BC4}" destId="{18C0D2C5-B3A9-46BD-AD86-2BB216205C1D}" srcOrd="0" destOrd="0" presId="urn:microsoft.com/office/officeart/2005/8/layout/lProcess1"/>
    <dgm:cxn modelId="{CF9E233B-0348-41CC-8630-D5E3169260C2}" type="presOf" srcId="{C4374583-BC1F-4600-BC15-4C1F64107CED}" destId="{EFC47C18-8230-4318-BE39-DB9FB58EC5B6}" srcOrd="0" destOrd="0" presId="urn:microsoft.com/office/officeart/2005/8/layout/lProcess1"/>
    <dgm:cxn modelId="{127D993B-7D8E-4993-95D9-DB2C6065B924}" type="presOf" srcId="{E52B375B-CC42-4452-937F-D9062BE75D84}" destId="{C41706E7-9EB8-4FB5-B9F9-EE8695347E8C}" srcOrd="0" destOrd="0" presId="urn:microsoft.com/office/officeart/2005/8/layout/lProcess1"/>
    <dgm:cxn modelId="{DA202344-9C87-4D4B-8DB1-F96D3E5FC376}" srcId="{68D3889D-644E-422C-A427-E1A9B08BF9FB}" destId="{48F72739-198D-46B7-9312-B91FD7E3CBA4}" srcOrd="0" destOrd="0" parTransId="{E770DD8D-0502-44A0-8CD1-86A7CE4A354A}" sibTransId="{2539666D-9F85-40D7-A85E-E3D05CACF741}"/>
    <dgm:cxn modelId="{FCAE0368-F766-4F6F-BCB4-25FF194B02C7}" srcId="{95C7FBE7-6CE6-4270-AC18-4BEB2D544A39}" destId="{56B41BE4-013E-4783-8993-F5E2E86586BE}" srcOrd="0" destOrd="0" parTransId="{1B72B62D-D648-4202-8792-4ED922C16BC4}" sibTransId="{E635001B-6C95-464B-84F4-17301517555C}"/>
    <dgm:cxn modelId="{2A48D36D-62F4-4B47-8EA1-15DF6E542FE6}" type="presOf" srcId="{2539666D-9F85-40D7-A85E-E3D05CACF741}" destId="{A40563FA-5576-4CC8-B7DA-1A085CED7B71}" srcOrd="0" destOrd="0" presId="urn:microsoft.com/office/officeart/2005/8/layout/lProcess1"/>
    <dgm:cxn modelId="{CB937C59-987F-4CE4-896F-F31E94747E01}" type="presOf" srcId="{25175111-47D2-4639-81AB-623960C45582}" destId="{94E44B8E-9397-4691-B023-F01440125F1E}" srcOrd="0" destOrd="0" presId="urn:microsoft.com/office/officeart/2005/8/layout/lProcess1"/>
    <dgm:cxn modelId="{07682A9D-57BF-403B-86F6-75537C78067E}" type="presOf" srcId="{9D537A61-0CB5-4A09-8F7A-8A27F9451BF5}" destId="{269D3B8A-CE46-4CF2-89DB-418F510A5868}" srcOrd="0" destOrd="0" presId="urn:microsoft.com/office/officeart/2005/8/layout/lProcess1"/>
    <dgm:cxn modelId="{0DCDE3A5-EC09-419F-AC3C-73F5BF30CF08}" srcId="{25175111-47D2-4639-81AB-623960C45582}" destId="{95C7FBE7-6CE6-4270-AC18-4BEB2D544A39}" srcOrd="0" destOrd="0" parTransId="{0C0082CE-C6AE-4CE7-A301-90634608FE2B}" sibTransId="{B7B68C03-2A0A-423C-ADB5-C5656BDAC489}"/>
    <dgm:cxn modelId="{ADB132AB-8D24-4FB1-94CF-BA5B02EED52B}" type="presOf" srcId="{0FBCC446-7E9D-4F98-B871-CF4ED7CC3D3E}" destId="{CF53AC45-7AFF-47D0-8EA6-D296CC1B9AD6}" srcOrd="0" destOrd="0" presId="urn:microsoft.com/office/officeart/2005/8/layout/lProcess1"/>
    <dgm:cxn modelId="{F4B4D3AD-E430-45B1-9063-22256D72B7CA}" type="presOf" srcId="{E770DD8D-0502-44A0-8CD1-86A7CE4A354A}" destId="{22499B27-5C4D-4A88-8F80-1ED1586AA67F}" srcOrd="0" destOrd="0" presId="urn:microsoft.com/office/officeart/2005/8/layout/lProcess1"/>
    <dgm:cxn modelId="{8DE22FBA-F6D7-42EC-B4E8-B34F1FA8BD10}" type="presOf" srcId="{E635001B-6C95-464B-84F4-17301517555C}" destId="{EFF16BA1-DDF7-4F74-B521-BF6306C89ADA}" srcOrd="0" destOrd="0" presId="urn:microsoft.com/office/officeart/2005/8/layout/lProcess1"/>
    <dgm:cxn modelId="{7D8FAABF-52B5-4E9F-A16E-10B1DB0218A1}" srcId="{25175111-47D2-4639-81AB-623960C45582}" destId="{68D3889D-644E-422C-A427-E1A9B08BF9FB}" srcOrd="1" destOrd="0" parTransId="{449613CA-4390-4FEB-9503-22434C02D2C4}" sibTransId="{A0E2FAA3-84D1-43E4-8D19-5C5324DE2A28}"/>
    <dgm:cxn modelId="{726F65C3-B27E-4FB0-84DD-74A9AB1BF324}" srcId="{68D3889D-644E-422C-A427-E1A9B08BF9FB}" destId="{DFD811ED-A89C-4E61-9F19-7005E34EFCB2}" srcOrd="1" destOrd="0" parTransId="{3FD91302-1CC5-47FE-BC57-944173839162}" sibTransId="{9D537A61-0CB5-4A09-8F7A-8A27F9451BF5}"/>
    <dgm:cxn modelId="{CB0EE1C6-79F7-46E0-A2D2-D6FC3454B6DF}" srcId="{68D3889D-644E-422C-A427-E1A9B08BF9FB}" destId="{9C56B36E-4760-4B29-A5E0-E1829ABF3897}" srcOrd="2" destOrd="0" parTransId="{10870844-61FD-44FB-8A96-84AA593F62D0}" sibTransId="{DFB7CAEA-2E2B-4B2D-97D8-CB3ADA6FE496}"/>
    <dgm:cxn modelId="{6F5771CC-3C80-467F-AFAF-B03A87BB597E}" type="presOf" srcId="{68D3889D-644E-422C-A427-E1A9B08BF9FB}" destId="{33B5A770-D625-474E-889A-8B1045495715}" srcOrd="0" destOrd="0" presId="urn:microsoft.com/office/officeart/2005/8/layout/lProcess1"/>
    <dgm:cxn modelId="{C84F78E0-E96E-4B93-AF11-1D8AEB1B81E5}" type="presOf" srcId="{95C7FBE7-6CE6-4270-AC18-4BEB2D544A39}" destId="{92C9A64F-5256-41FE-86F8-B6AC50CAA68B}" srcOrd="0" destOrd="0" presId="urn:microsoft.com/office/officeart/2005/8/layout/lProcess1"/>
    <dgm:cxn modelId="{BE2712E1-3C59-4748-8617-193A6C481E17}" type="presOf" srcId="{9C56B36E-4760-4B29-A5E0-E1829ABF3897}" destId="{0F772409-C5D3-4B4E-BB62-49A72A68664B}" srcOrd="0" destOrd="0" presId="urn:microsoft.com/office/officeart/2005/8/layout/lProcess1"/>
    <dgm:cxn modelId="{849813E3-08A1-473D-A51A-52794533D86D}" srcId="{95C7FBE7-6CE6-4270-AC18-4BEB2D544A39}" destId="{C4374583-BC1F-4600-BC15-4C1F64107CED}" srcOrd="2" destOrd="0" parTransId="{68EE269D-C687-4E72-A3F7-5E81DFD3F377}" sibTransId="{D46D0425-51FF-44F8-81E1-8CAD39280881}"/>
    <dgm:cxn modelId="{5720D8FE-4F8D-49CE-BDE8-A910D45329A4}" type="presOf" srcId="{48F72739-198D-46B7-9312-B91FD7E3CBA4}" destId="{0825A65F-8EBF-4AFC-A683-B68010789BF6}" srcOrd="0" destOrd="0" presId="urn:microsoft.com/office/officeart/2005/8/layout/lProcess1"/>
    <dgm:cxn modelId="{22A6CDA7-2DA5-4CA5-9936-C183C9E898F7}" type="presParOf" srcId="{94E44B8E-9397-4691-B023-F01440125F1E}" destId="{DD873EE2-DBA8-44B1-BDF7-F0AC39153FC0}" srcOrd="0" destOrd="0" presId="urn:microsoft.com/office/officeart/2005/8/layout/lProcess1"/>
    <dgm:cxn modelId="{DD16233A-477A-438B-991F-0ECA7935E3AE}" type="presParOf" srcId="{DD873EE2-DBA8-44B1-BDF7-F0AC39153FC0}" destId="{92C9A64F-5256-41FE-86F8-B6AC50CAA68B}" srcOrd="0" destOrd="0" presId="urn:microsoft.com/office/officeart/2005/8/layout/lProcess1"/>
    <dgm:cxn modelId="{0DAF6BEA-EAFB-4BE3-A15C-49DD5218009F}" type="presParOf" srcId="{DD873EE2-DBA8-44B1-BDF7-F0AC39153FC0}" destId="{18C0D2C5-B3A9-46BD-AD86-2BB216205C1D}" srcOrd="1" destOrd="0" presId="urn:microsoft.com/office/officeart/2005/8/layout/lProcess1"/>
    <dgm:cxn modelId="{A4CA7200-5178-4565-844A-CF219AA018CB}" type="presParOf" srcId="{DD873EE2-DBA8-44B1-BDF7-F0AC39153FC0}" destId="{E80AE93E-2E5B-40F4-A98A-E07047028ACA}" srcOrd="2" destOrd="0" presId="urn:microsoft.com/office/officeart/2005/8/layout/lProcess1"/>
    <dgm:cxn modelId="{85B7B41A-4595-4B9F-92A4-0AE4AA337B2B}" type="presParOf" srcId="{DD873EE2-DBA8-44B1-BDF7-F0AC39153FC0}" destId="{EFF16BA1-DDF7-4F74-B521-BF6306C89ADA}" srcOrd="3" destOrd="0" presId="urn:microsoft.com/office/officeart/2005/8/layout/lProcess1"/>
    <dgm:cxn modelId="{40941BAB-DA8E-47A6-BFDE-295114FEC20F}" type="presParOf" srcId="{DD873EE2-DBA8-44B1-BDF7-F0AC39153FC0}" destId="{C41706E7-9EB8-4FB5-B9F9-EE8695347E8C}" srcOrd="4" destOrd="0" presId="urn:microsoft.com/office/officeart/2005/8/layout/lProcess1"/>
    <dgm:cxn modelId="{C860F693-93F1-4E64-8D03-1AF706696377}" type="presParOf" srcId="{DD873EE2-DBA8-44B1-BDF7-F0AC39153FC0}" destId="{CF53AC45-7AFF-47D0-8EA6-D296CC1B9AD6}" srcOrd="5" destOrd="0" presId="urn:microsoft.com/office/officeart/2005/8/layout/lProcess1"/>
    <dgm:cxn modelId="{4990D90A-5CAF-492C-9B79-47E31637A9BF}" type="presParOf" srcId="{DD873EE2-DBA8-44B1-BDF7-F0AC39153FC0}" destId="{EFC47C18-8230-4318-BE39-DB9FB58EC5B6}" srcOrd="6" destOrd="0" presId="urn:microsoft.com/office/officeart/2005/8/layout/lProcess1"/>
    <dgm:cxn modelId="{B4FC4935-B586-453E-9E51-E9021540EF9A}" type="presParOf" srcId="{94E44B8E-9397-4691-B023-F01440125F1E}" destId="{552EA464-2B82-40C7-B583-64AF8DE0C167}" srcOrd="1" destOrd="0" presId="urn:microsoft.com/office/officeart/2005/8/layout/lProcess1"/>
    <dgm:cxn modelId="{634FE043-0E54-4370-BC1A-20B1D964DDB3}" type="presParOf" srcId="{94E44B8E-9397-4691-B023-F01440125F1E}" destId="{6F434E3D-D073-406B-8AF2-1AD9CA54849C}" srcOrd="2" destOrd="0" presId="urn:microsoft.com/office/officeart/2005/8/layout/lProcess1"/>
    <dgm:cxn modelId="{8D1D12B3-9531-4954-B3AF-5726825EAD99}" type="presParOf" srcId="{6F434E3D-D073-406B-8AF2-1AD9CA54849C}" destId="{33B5A770-D625-474E-889A-8B1045495715}" srcOrd="0" destOrd="0" presId="urn:microsoft.com/office/officeart/2005/8/layout/lProcess1"/>
    <dgm:cxn modelId="{F2D27703-D9DD-49A4-94D6-A2CBF4386CA5}" type="presParOf" srcId="{6F434E3D-D073-406B-8AF2-1AD9CA54849C}" destId="{22499B27-5C4D-4A88-8F80-1ED1586AA67F}" srcOrd="1" destOrd="0" presId="urn:microsoft.com/office/officeart/2005/8/layout/lProcess1"/>
    <dgm:cxn modelId="{A3D79B2A-321E-47CE-871C-4664576C3211}" type="presParOf" srcId="{6F434E3D-D073-406B-8AF2-1AD9CA54849C}" destId="{0825A65F-8EBF-4AFC-A683-B68010789BF6}" srcOrd="2" destOrd="0" presId="urn:microsoft.com/office/officeart/2005/8/layout/lProcess1"/>
    <dgm:cxn modelId="{734EA16B-B124-45D4-AE32-714439B8959A}" type="presParOf" srcId="{6F434E3D-D073-406B-8AF2-1AD9CA54849C}" destId="{A40563FA-5576-4CC8-B7DA-1A085CED7B71}" srcOrd="3" destOrd="0" presId="urn:microsoft.com/office/officeart/2005/8/layout/lProcess1"/>
    <dgm:cxn modelId="{2F1FA2E0-BD49-404B-9E35-3B6BC50060A8}" type="presParOf" srcId="{6F434E3D-D073-406B-8AF2-1AD9CA54849C}" destId="{4F31628B-5A27-4039-B1B9-A517D33B4A2F}" srcOrd="4" destOrd="0" presId="urn:microsoft.com/office/officeart/2005/8/layout/lProcess1"/>
    <dgm:cxn modelId="{18B6FE31-BD07-4012-95C5-06B5C23002D6}" type="presParOf" srcId="{6F434E3D-D073-406B-8AF2-1AD9CA54849C}" destId="{269D3B8A-CE46-4CF2-89DB-418F510A5868}" srcOrd="5" destOrd="0" presId="urn:microsoft.com/office/officeart/2005/8/layout/lProcess1"/>
    <dgm:cxn modelId="{175C1739-D8E2-467A-9940-55E3C99B2611}" type="presParOf" srcId="{6F434E3D-D073-406B-8AF2-1AD9CA54849C}" destId="{0F772409-C5D3-4B4E-BB62-49A72A68664B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38E669-AFC9-48F2-BA58-2E6339EB2158}" type="doc">
      <dgm:prSet loTypeId="urn:microsoft.com/office/officeart/2005/8/layout/hierarchy4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41DAB89E-C395-4F3D-A3AC-937528A37BC3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/>
            <a:t>Usługi </a:t>
          </a:r>
          <a:r>
            <a:rPr lang="en-US" sz="2000" b="1" dirty="0"/>
            <a:t>aktywnej </a:t>
          </a:r>
          <a:r>
            <a:rPr lang="en-US" sz="2000" b="1" dirty="0" err="1"/>
            <a:t>integracji</a:t>
          </a:r>
          <a:r>
            <a:rPr lang="en-US" sz="2000" b="1" dirty="0"/>
            <a:t> </a:t>
          </a:r>
          <a:r>
            <a:rPr lang="en-US" sz="2000" dirty="0"/>
            <a:t>o charakterze </a:t>
          </a:r>
          <a:r>
            <a:rPr lang="en-US" sz="2000" dirty="0" err="1"/>
            <a:t>społecznym</a:t>
          </a:r>
          <a:r>
            <a:rPr lang="en-US" sz="2000" dirty="0"/>
            <a:t>, edukacyjnym czy zawodowym</a:t>
          </a:r>
          <a:endParaRPr lang="pl-PL" sz="2000" dirty="0"/>
        </a:p>
      </dgm:t>
    </dgm:pt>
    <dgm:pt modelId="{01A312C5-94A3-45B0-BEDC-BCCA2FA71C93}" type="parTrans" cxnId="{61068925-0146-4456-9241-50E2160A180B}">
      <dgm:prSet/>
      <dgm:spPr/>
      <dgm:t>
        <a:bodyPr/>
        <a:lstStyle/>
        <a:p>
          <a:endParaRPr lang="pl-PL"/>
        </a:p>
      </dgm:t>
    </dgm:pt>
    <dgm:pt modelId="{142D9996-E1E3-4001-AF86-DB0A1DADAB04}" type="sibTrans" cxnId="{61068925-0146-4456-9241-50E2160A180B}">
      <dgm:prSet/>
      <dgm:spPr/>
      <dgm:t>
        <a:bodyPr/>
        <a:lstStyle/>
        <a:p>
          <a:endParaRPr lang="pl-PL"/>
        </a:p>
      </dgm:t>
    </dgm:pt>
    <dgm:pt modelId="{7085CDDD-9616-44C8-ADD0-AA4AC2632263}">
      <dgm:prSet custT="1"/>
      <dgm:spPr>
        <a:solidFill>
          <a:srgbClr val="00CC66"/>
        </a:solidFill>
      </dgm:spPr>
      <dgm:t>
        <a:bodyPr/>
        <a:lstStyle/>
        <a:p>
          <a:r>
            <a:rPr lang="en-US" sz="2000" b="1" dirty="0">
              <a:solidFill>
                <a:schemeClr val="tx2"/>
              </a:solidFill>
            </a:rPr>
            <a:t>Usługi </a:t>
          </a:r>
          <a:r>
            <a:rPr lang="en-US" sz="2000" b="1" dirty="0" err="1">
              <a:solidFill>
                <a:schemeClr val="tx2"/>
              </a:solidFill>
            </a:rPr>
            <a:t>zdrowotne</a:t>
          </a:r>
          <a:r>
            <a:rPr lang="en-US" sz="2000" b="1" dirty="0">
              <a:solidFill>
                <a:schemeClr val="tx2"/>
              </a:solidFill>
            </a:rPr>
            <a:t> </a:t>
          </a:r>
          <a:r>
            <a:rPr lang="en-US" sz="1800" u="sng" dirty="0">
              <a:solidFill>
                <a:schemeClr val="tx2"/>
              </a:solidFill>
            </a:rPr>
            <a:t>tylko o charakterze diagnostycznym</a:t>
          </a:r>
          <a:endParaRPr lang="pl-PL" sz="2000" u="sng" dirty="0">
            <a:solidFill>
              <a:schemeClr val="tx2"/>
            </a:solidFill>
          </a:endParaRPr>
        </a:p>
      </dgm:t>
    </dgm:pt>
    <dgm:pt modelId="{80536D19-63AF-4BAB-83EF-ADD246F0CE5A}" type="parTrans" cxnId="{9D590777-5190-423D-90FC-A5C4DD822560}">
      <dgm:prSet/>
      <dgm:spPr/>
      <dgm:t>
        <a:bodyPr/>
        <a:lstStyle/>
        <a:p>
          <a:endParaRPr lang="pl-PL"/>
        </a:p>
      </dgm:t>
    </dgm:pt>
    <dgm:pt modelId="{4A7FE7E8-B789-4038-B896-BCD7206022A7}" type="sibTrans" cxnId="{9D590777-5190-423D-90FC-A5C4DD822560}">
      <dgm:prSet/>
      <dgm:spPr/>
      <dgm:t>
        <a:bodyPr/>
        <a:lstStyle/>
        <a:p>
          <a:endParaRPr lang="pl-PL"/>
        </a:p>
      </dgm:t>
    </dgm:pt>
    <dgm:pt modelId="{1BB4B4A5-7976-4BBA-8222-8AB79B56BB46}">
      <dgm:prSet custT="1"/>
      <dgm:spPr>
        <a:solidFill>
          <a:srgbClr val="99FF66"/>
        </a:solidFill>
      </dgm:spPr>
      <dgm:t>
        <a:bodyPr/>
        <a:lstStyle/>
        <a:p>
          <a:r>
            <a:rPr lang="pl-PL" sz="2000" b="1" dirty="0">
              <a:solidFill>
                <a:schemeClr val="tx2"/>
              </a:solidFill>
            </a:rPr>
            <a:t>Usługi </a:t>
          </a:r>
          <a:r>
            <a:rPr lang="en-US" sz="2000" b="1" dirty="0" err="1">
              <a:solidFill>
                <a:schemeClr val="tx2"/>
              </a:solidFill>
            </a:rPr>
            <a:t>społeczne</a:t>
          </a:r>
          <a:r>
            <a:rPr lang="en-US" sz="2000" b="1" dirty="0">
              <a:solidFill>
                <a:schemeClr val="tx2"/>
              </a:solidFill>
            </a:rPr>
            <a:t> </a:t>
          </a:r>
          <a:r>
            <a:rPr lang="en-US" sz="1800" b="0" dirty="0">
              <a:solidFill>
                <a:schemeClr val="tx2"/>
              </a:solidFill>
            </a:rPr>
            <a:t>np. </a:t>
          </a:r>
          <a:r>
            <a:rPr lang="en-US" sz="1800" b="0" dirty="0" err="1">
              <a:solidFill>
                <a:schemeClr val="tx2"/>
              </a:solidFill>
            </a:rPr>
            <a:t>usługi</a:t>
          </a:r>
          <a:r>
            <a:rPr lang="en-US" sz="1800" b="0" dirty="0">
              <a:solidFill>
                <a:schemeClr val="tx2"/>
              </a:solidFill>
            </a:rPr>
            <a:t> </a:t>
          </a:r>
          <a:r>
            <a:rPr lang="en-US" sz="1800" b="0" dirty="0" err="1">
              <a:solidFill>
                <a:schemeClr val="tx2"/>
              </a:solidFill>
            </a:rPr>
            <a:t>opiekuńcze</a:t>
          </a:r>
          <a:r>
            <a:rPr lang="en-US" sz="1800" b="0" dirty="0">
              <a:solidFill>
                <a:schemeClr val="tx2"/>
              </a:solidFill>
            </a:rPr>
            <a:t>, </a:t>
          </a:r>
          <a:r>
            <a:rPr lang="en-US" sz="1800" b="0" dirty="0" err="1">
              <a:solidFill>
                <a:schemeClr val="tx2"/>
              </a:solidFill>
            </a:rPr>
            <a:t>opieka</a:t>
          </a:r>
          <a:r>
            <a:rPr lang="en-US" sz="1800" b="0" dirty="0">
              <a:solidFill>
                <a:schemeClr val="tx2"/>
              </a:solidFill>
            </a:rPr>
            <a:t> wytchnieniowa</a:t>
          </a:r>
          <a:endParaRPr lang="pl-PL" sz="2000" b="0" dirty="0">
            <a:solidFill>
              <a:schemeClr val="tx2"/>
            </a:solidFill>
          </a:endParaRPr>
        </a:p>
      </dgm:t>
    </dgm:pt>
    <dgm:pt modelId="{D73DE7B7-B3EA-49C1-8C33-6F8C6A500460}" type="parTrans" cxnId="{D2A70F5F-59DD-47D9-9DD7-551F7C323F59}">
      <dgm:prSet/>
      <dgm:spPr/>
      <dgm:t>
        <a:bodyPr/>
        <a:lstStyle/>
        <a:p>
          <a:endParaRPr lang="pl-PL"/>
        </a:p>
      </dgm:t>
    </dgm:pt>
    <dgm:pt modelId="{3C43F8C0-73D4-4F2D-8F55-A351FC6F5052}" type="sibTrans" cxnId="{D2A70F5F-59DD-47D9-9DD7-551F7C323F59}">
      <dgm:prSet/>
      <dgm:spPr/>
      <dgm:t>
        <a:bodyPr/>
        <a:lstStyle/>
        <a:p>
          <a:endParaRPr lang="pl-PL"/>
        </a:p>
      </dgm:t>
    </dgm:pt>
    <dgm:pt modelId="{CB22CC0B-32B9-450B-AB04-343B789AAC4A}">
      <dgm:prSet/>
      <dgm:spPr>
        <a:solidFill>
          <a:srgbClr val="E7E9F2"/>
        </a:solidFill>
      </dgm:spPr>
      <dgm:t>
        <a:bodyPr/>
        <a:lstStyle/>
        <a:p>
          <a:r>
            <a:rPr lang="pl-PL" b="1" dirty="0">
              <a:solidFill>
                <a:schemeClr val="tx2"/>
              </a:solidFill>
            </a:rPr>
            <a:t>Tworzenie </a:t>
          </a:r>
          <a:r>
            <a:rPr lang="en-US" b="1" dirty="0" err="1">
              <a:solidFill>
                <a:schemeClr val="tx2"/>
              </a:solidFill>
            </a:rPr>
            <a:t>mieszkań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treningowych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i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wspomaganych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jako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uzupełnienie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ścieżki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reintegracji</a:t>
          </a:r>
          <a:endParaRPr lang="pl-PL" b="1" dirty="0">
            <a:solidFill>
              <a:schemeClr val="tx2"/>
            </a:solidFill>
          </a:endParaRPr>
        </a:p>
      </dgm:t>
    </dgm:pt>
    <dgm:pt modelId="{0FE4B305-370C-43EB-95AB-8063D6A37125}" type="parTrans" cxnId="{8A40FAC2-E43E-4216-82A5-0300EEA75D11}">
      <dgm:prSet/>
      <dgm:spPr/>
      <dgm:t>
        <a:bodyPr/>
        <a:lstStyle/>
        <a:p>
          <a:endParaRPr lang="pl-PL"/>
        </a:p>
      </dgm:t>
    </dgm:pt>
    <dgm:pt modelId="{1B2A3A2F-C312-4F58-BB28-8FDB47B0B5EB}" type="sibTrans" cxnId="{8A40FAC2-E43E-4216-82A5-0300EEA75D11}">
      <dgm:prSet/>
      <dgm:spPr/>
      <dgm:t>
        <a:bodyPr/>
        <a:lstStyle/>
        <a:p>
          <a:endParaRPr lang="pl-PL"/>
        </a:p>
      </dgm:t>
    </dgm:pt>
    <dgm:pt modelId="{C91FFB72-1026-453C-AB6F-2384565C0178}" type="pres">
      <dgm:prSet presAssocID="{4038E669-AFC9-48F2-BA58-2E6339EB215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A78BFD-71B5-47A2-8207-D64510033177}" type="pres">
      <dgm:prSet presAssocID="{41DAB89E-C395-4F3D-A3AC-937528A37BC3}" presName="vertOne" presStyleCnt="0"/>
      <dgm:spPr/>
    </dgm:pt>
    <dgm:pt modelId="{2DDCEB7E-D12D-45FF-9FF5-50ABBBBA3831}" type="pres">
      <dgm:prSet presAssocID="{41DAB89E-C395-4F3D-A3AC-937528A37BC3}" presName="txOne" presStyleLbl="node0" presStyleIdx="0" presStyleCnt="4" custLinFactNeighborX="-1949" custLinFactNeighborY="-5999">
        <dgm:presLayoutVars>
          <dgm:chPref val="3"/>
        </dgm:presLayoutVars>
      </dgm:prSet>
      <dgm:spPr/>
    </dgm:pt>
    <dgm:pt modelId="{9092325A-DAC3-433A-AA30-5927440B112E}" type="pres">
      <dgm:prSet presAssocID="{41DAB89E-C395-4F3D-A3AC-937528A37BC3}" presName="horzOne" presStyleCnt="0"/>
      <dgm:spPr/>
    </dgm:pt>
    <dgm:pt modelId="{164E1337-786E-4365-85FF-F2D6B685FB46}" type="pres">
      <dgm:prSet presAssocID="{142D9996-E1E3-4001-AF86-DB0A1DADAB04}" presName="sibSpaceOne" presStyleCnt="0"/>
      <dgm:spPr/>
    </dgm:pt>
    <dgm:pt modelId="{4FE30728-A942-446D-9844-DB3FD19A46AA}" type="pres">
      <dgm:prSet presAssocID="{7085CDDD-9616-44C8-ADD0-AA4AC2632263}" presName="vertOne" presStyleCnt="0"/>
      <dgm:spPr/>
    </dgm:pt>
    <dgm:pt modelId="{32AC167E-3A74-4BBB-8F9A-F48CE001F967}" type="pres">
      <dgm:prSet presAssocID="{7085CDDD-9616-44C8-ADD0-AA4AC2632263}" presName="txOne" presStyleLbl="node0" presStyleIdx="1" presStyleCnt="4">
        <dgm:presLayoutVars>
          <dgm:chPref val="3"/>
        </dgm:presLayoutVars>
      </dgm:prSet>
      <dgm:spPr/>
    </dgm:pt>
    <dgm:pt modelId="{8501F814-4B99-45D2-94E0-5A25971C7584}" type="pres">
      <dgm:prSet presAssocID="{7085CDDD-9616-44C8-ADD0-AA4AC2632263}" presName="horzOne" presStyleCnt="0"/>
      <dgm:spPr/>
    </dgm:pt>
    <dgm:pt modelId="{272ED8E7-E1AD-4865-8CB9-F7612A94F6FB}" type="pres">
      <dgm:prSet presAssocID="{4A7FE7E8-B789-4038-B896-BCD7206022A7}" presName="sibSpaceOne" presStyleCnt="0"/>
      <dgm:spPr/>
    </dgm:pt>
    <dgm:pt modelId="{2D5B92C9-A666-4FD3-A5AC-EBE778375E85}" type="pres">
      <dgm:prSet presAssocID="{1BB4B4A5-7976-4BBA-8222-8AB79B56BB46}" presName="vertOne" presStyleCnt="0"/>
      <dgm:spPr/>
    </dgm:pt>
    <dgm:pt modelId="{C70D7167-55D7-465E-81D1-ED1147B852BF}" type="pres">
      <dgm:prSet presAssocID="{1BB4B4A5-7976-4BBA-8222-8AB79B56BB46}" presName="txOne" presStyleLbl="node0" presStyleIdx="2" presStyleCnt="4">
        <dgm:presLayoutVars>
          <dgm:chPref val="3"/>
        </dgm:presLayoutVars>
      </dgm:prSet>
      <dgm:spPr/>
    </dgm:pt>
    <dgm:pt modelId="{25ED07F2-5AC8-494B-8B81-813AF11180F4}" type="pres">
      <dgm:prSet presAssocID="{1BB4B4A5-7976-4BBA-8222-8AB79B56BB46}" presName="horzOne" presStyleCnt="0"/>
      <dgm:spPr/>
    </dgm:pt>
    <dgm:pt modelId="{93B55FC2-B7C2-4691-9696-AFC7BF822DFC}" type="pres">
      <dgm:prSet presAssocID="{3C43F8C0-73D4-4F2D-8F55-A351FC6F5052}" presName="sibSpaceOne" presStyleCnt="0"/>
      <dgm:spPr/>
    </dgm:pt>
    <dgm:pt modelId="{BDDEE39C-0177-496C-957F-F0EA06A58911}" type="pres">
      <dgm:prSet presAssocID="{CB22CC0B-32B9-450B-AB04-343B789AAC4A}" presName="vertOne" presStyleCnt="0"/>
      <dgm:spPr/>
    </dgm:pt>
    <dgm:pt modelId="{A051B42C-DE5A-4E64-B666-10CA180D0CE4}" type="pres">
      <dgm:prSet presAssocID="{CB22CC0B-32B9-450B-AB04-343B789AAC4A}" presName="txOne" presStyleLbl="node0" presStyleIdx="3" presStyleCnt="4">
        <dgm:presLayoutVars>
          <dgm:chPref val="3"/>
        </dgm:presLayoutVars>
      </dgm:prSet>
      <dgm:spPr/>
    </dgm:pt>
    <dgm:pt modelId="{100C8E4D-DF92-481C-90CC-451EAD5A3FB8}" type="pres">
      <dgm:prSet presAssocID="{CB22CC0B-32B9-450B-AB04-343B789AAC4A}" presName="horzOne" presStyleCnt="0"/>
      <dgm:spPr/>
    </dgm:pt>
  </dgm:ptLst>
  <dgm:cxnLst>
    <dgm:cxn modelId="{4821F919-75E7-4C93-827F-3697F80BF307}" type="presOf" srcId="{7085CDDD-9616-44C8-ADD0-AA4AC2632263}" destId="{32AC167E-3A74-4BBB-8F9A-F48CE001F967}" srcOrd="0" destOrd="0" presId="urn:microsoft.com/office/officeart/2005/8/layout/hierarchy4"/>
    <dgm:cxn modelId="{61068925-0146-4456-9241-50E2160A180B}" srcId="{4038E669-AFC9-48F2-BA58-2E6339EB2158}" destId="{41DAB89E-C395-4F3D-A3AC-937528A37BC3}" srcOrd="0" destOrd="0" parTransId="{01A312C5-94A3-45B0-BEDC-BCCA2FA71C93}" sibTransId="{142D9996-E1E3-4001-AF86-DB0A1DADAB04}"/>
    <dgm:cxn modelId="{D2A70F5F-59DD-47D9-9DD7-551F7C323F59}" srcId="{4038E669-AFC9-48F2-BA58-2E6339EB2158}" destId="{1BB4B4A5-7976-4BBA-8222-8AB79B56BB46}" srcOrd="2" destOrd="0" parTransId="{D73DE7B7-B3EA-49C1-8C33-6F8C6A500460}" sibTransId="{3C43F8C0-73D4-4F2D-8F55-A351FC6F5052}"/>
    <dgm:cxn modelId="{8C536153-A576-4DA2-BFEA-7D822D8C3F19}" type="presOf" srcId="{4038E669-AFC9-48F2-BA58-2E6339EB2158}" destId="{C91FFB72-1026-453C-AB6F-2384565C0178}" srcOrd="0" destOrd="0" presId="urn:microsoft.com/office/officeart/2005/8/layout/hierarchy4"/>
    <dgm:cxn modelId="{9D590777-5190-423D-90FC-A5C4DD822560}" srcId="{4038E669-AFC9-48F2-BA58-2E6339EB2158}" destId="{7085CDDD-9616-44C8-ADD0-AA4AC2632263}" srcOrd="1" destOrd="0" parTransId="{80536D19-63AF-4BAB-83EF-ADD246F0CE5A}" sibTransId="{4A7FE7E8-B789-4038-B896-BCD7206022A7}"/>
    <dgm:cxn modelId="{B56C2EA8-F22A-4D4D-864C-CD5F9BD7ADDD}" type="presOf" srcId="{CB22CC0B-32B9-450B-AB04-343B789AAC4A}" destId="{A051B42C-DE5A-4E64-B666-10CA180D0CE4}" srcOrd="0" destOrd="0" presId="urn:microsoft.com/office/officeart/2005/8/layout/hierarchy4"/>
    <dgm:cxn modelId="{965136B4-BE77-4F41-AEE2-B02EC29F7A67}" type="presOf" srcId="{41DAB89E-C395-4F3D-A3AC-937528A37BC3}" destId="{2DDCEB7E-D12D-45FF-9FF5-50ABBBBA3831}" srcOrd="0" destOrd="0" presId="urn:microsoft.com/office/officeart/2005/8/layout/hierarchy4"/>
    <dgm:cxn modelId="{8A40FAC2-E43E-4216-82A5-0300EEA75D11}" srcId="{4038E669-AFC9-48F2-BA58-2E6339EB2158}" destId="{CB22CC0B-32B9-450B-AB04-343B789AAC4A}" srcOrd="3" destOrd="0" parTransId="{0FE4B305-370C-43EB-95AB-8063D6A37125}" sibTransId="{1B2A3A2F-C312-4F58-BB28-8FDB47B0B5EB}"/>
    <dgm:cxn modelId="{A3AB99CA-0CEE-4542-A7D3-ABDDF2671568}" type="presOf" srcId="{1BB4B4A5-7976-4BBA-8222-8AB79B56BB46}" destId="{C70D7167-55D7-465E-81D1-ED1147B852BF}" srcOrd="0" destOrd="0" presId="urn:microsoft.com/office/officeart/2005/8/layout/hierarchy4"/>
    <dgm:cxn modelId="{FCA5D285-8AA3-4B88-914B-4FFFE2B6F3B4}" type="presParOf" srcId="{C91FFB72-1026-453C-AB6F-2384565C0178}" destId="{DFA78BFD-71B5-47A2-8207-D64510033177}" srcOrd="0" destOrd="0" presId="urn:microsoft.com/office/officeart/2005/8/layout/hierarchy4"/>
    <dgm:cxn modelId="{A75FD123-E0CC-4565-9473-7A65E1CEC72F}" type="presParOf" srcId="{DFA78BFD-71B5-47A2-8207-D64510033177}" destId="{2DDCEB7E-D12D-45FF-9FF5-50ABBBBA3831}" srcOrd="0" destOrd="0" presId="urn:microsoft.com/office/officeart/2005/8/layout/hierarchy4"/>
    <dgm:cxn modelId="{4518091E-8D4B-4FF4-815B-D4C968EB2A27}" type="presParOf" srcId="{DFA78BFD-71B5-47A2-8207-D64510033177}" destId="{9092325A-DAC3-433A-AA30-5927440B112E}" srcOrd="1" destOrd="0" presId="urn:microsoft.com/office/officeart/2005/8/layout/hierarchy4"/>
    <dgm:cxn modelId="{B84577AE-6A9A-43BC-84C4-7831C1500BB6}" type="presParOf" srcId="{C91FFB72-1026-453C-AB6F-2384565C0178}" destId="{164E1337-786E-4365-85FF-F2D6B685FB46}" srcOrd="1" destOrd="0" presId="urn:microsoft.com/office/officeart/2005/8/layout/hierarchy4"/>
    <dgm:cxn modelId="{400027CF-0DD4-4C86-9995-5AA43F24B766}" type="presParOf" srcId="{C91FFB72-1026-453C-AB6F-2384565C0178}" destId="{4FE30728-A942-446D-9844-DB3FD19A46AA}" srcOrd="2" destOrd="0" presId="urn:microsoft.com/office/officeart/2005/8/layout/hierarchy4"/>
    <dgm:cxn modelId="{2E94D146-46DB-4F05-8686-EB81F27327CC}" type="presParOf" srcId="{4FE30728-A942-446D-9844-DB3FD19A46AA}" destId="{32AC167E-3A74-4BBB-8F9A-F48CE001F967}" srcOrd="0" destOrd="0" presId="urn:microsoft.com/office/officeart/2005/8/layout/hierarchy4"/>
    <dgm:cxn modelId="{11D1B3D7-4651-4F06-B42B-41A179128F0F}" type="presParOf" srcId="{4FE30728-A942-446D-9844-DB3FD19A46AA}" destId="{8501F814-4B99-45D2-94E0-5A25971C7584}" srcOrd="1" destOrd="0" presId="urn:microsoft.com/office/officeart/2005/8/layout/hierarchy4"/>
    <dgm:cxn modelId="{A15B11C4-F8B0-4651-85F8-B511171427D8}" type="presParOf" srcId="{C91FFB72-1026-453C-AB6F-2384565C0178}" destId="{272ED8E7-E1AD-4865-8CB9-F7612A94F6FB}" srcOrd="3" destOrd="0" presId="urn:microsoft.com/office/officeart/2005/8/layout/hierarchy4"/>
    <dgm:cxn modelId="{107D9D87-79BB-40D6-8853-73F37C19CD92}" type="presParOf" srcId="{C91FFB72-1026-453C-AB6F-2384565C0178}" destId="{2D5B92C9-A666-4FD3-A5AC-EBE778375E85}" srcOrd="4" destOrd="0" presId="urn:microsoft.com/office/officeart/2005/8/layout/hierarchy4"/>
    <dgm:cxn modelId="{ED20D1A8-9874-43C9-992E-83D69D7132EF}" type="presParOf" srcId="{2D5B92C9-A666-4FD3-A5AC-EBE778375E85}" destId="{C70D7167-55D7-465E-81D1-ED1147B852BF}" srcOrd="0" destOrd="0" presId="urn:microsoft.com/office/officeart/2005/8/layout/hierarchy4"/>
    <dgm:cxn modelId="{1C3107D0-2720-4FE1-AB0C-C749F012E77C}" type="presParOf" srcId="{2D5B92C9-A666-4FD3-A5AC-EBE778375E85}" destId="{25ED07F2-5AC8-494B-8B81-813AF11180F4}" srcOrd="1" destOrd="0" presId="urn:microsoft.com/office/officeart/2005/8/layout/hierarchy4"/>
    <dgm:cxn modelId="{3960D167-54E6-41BB-972B-7E7CDED78FDF}" type="presParOf" srcId="{C91FFB72-1026-453C-AB6F-2384565C0178}" destId="{93B55FC2-B7C2-4691-9696-AFC7BF822DFC}" srcOrd="5" destOrd="0" presId="urn:microsoft.com/office/officeart/2005/8/layout/hierarchy4"/>
    <dgm:cxn modelId="{28EE8429-CF3E-49AD-AB27-A19E3C98536F}" type="presParOf" srcId="{C91FFB72-1026-453C-AB6F-2384565C0178}" destId="{BDDEE39C-0177-496C-957F-F0EA06A58911}" srcOrd="6" destOrd="0" presId="urn:microsoft.com/office/officeart/2005/8/layout/hierarchy4"/>
    <dgm:cxn modelId="{049A7C1F-CE9A-4585-B658-9105D4A85205}" type="presParOf" srcId="{BDDEE39C-0177-496C-957F-F0EA06A58911}" destId="{A051B42C-DE5A-4E64-B666-10CA180D0CE4}" srcOrd="0" destOrd="0" presId="urn:microsoft.com/office/officeart/2005/8/layout/hierarchy4"/>
    <dgm:cxn modelId="{5A9E684E-B4F8-48D2-BACD-DCD6785D81AF}" type="presParOf" srcId="{BDDEE39C-0177-496C-957F-F0EA06A58911}" destId="{100C8E4D-DF92-481C-90CC-451EAD5A3FB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38E669-AFC9-48F2-BA58-2E6339EB2158}" type="doc">
      <dgm:prSet loTypeId="urn:microsoft.com/office/officeart/2005/8/layout/hierarchy4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pl-PL"/>
        </a:p>
      </dgm:t>
    </dgm:pt>
    <dgm:pt modelId="{41DAB89E-C395-4F3D-A3AC-937528A37BC3}">
      <dgm:prSet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dirty="0"/>
            <a:t>Usługi </a:t>
          </a:r>
          <a:r>
            <a:rPr lang="en-US" sz="2000" b="1" dirty="0"/>
            <a:t>aktywnej </a:t>
          </a:r>
          <a:r>
            <a:rPr lang="en-US" sz="2000" b="1" dirty="0" err="1"/>
            <a:t>integracji</a:t>
          </a:r>
          <a:r>
            <a:rPr lang="en-US" sz="2000" b="1" dirty="0"/>
            <a:t> </a:t>
          </a:r>
          <a:r>
            <a:rPr lang="en-US" sz="2000" dirty="0"/>
            <a:t>o charakterze </a:t>
          </a:r>
          <a:r>
            <a:rPr lang="en-US" sz="2000" dirty="0" err="1"/>
            <a:t>społecznym</a:t>
          </a:r>
          <a:r>
            <a:rPr lang="en-US" sz="2000" dirty="0"/>
            <a:t>, edukacyjnym czy zawodowym</a:t>
          </a:r>
          <a:endParaRPr lang="pl-PL" sz="2000" dirty="0"/>
        </a:p>
      </dgm:t>
    </dgm:pt>
    <dgm:pt modelId="{01A312C5-94A3-45B0-BEDC-BCCA2FA71C93}" type="parTrans" cxnId="{61068925-0146-4456-9241-50E2160A180B}">
      <dgm:prSet/>
      <dgm:spPr/>
      <dgm:t>
        <a:bodyPr/>
        <a:lstStyle/>
        <a:p>
          <a:endParaRPr lang="pl-PL"/>
        </a:p>
      </dgm:t>
    </dgm:pt>
    <dgm:pt modelId="{142D9996-E1E3-4001-AF86-DB0A1DADAB04}" type="sibTrans" cxnId="{61068925-0146-4456-9241-50E2160A180B}">
      <dgm:prSet/>
      <dgm:spPr/>
      <dgm:t>
        <a:bodyPr/>
        <a:lstStyle/>
        <a:p>
          <a:endParaRPr lang="pl-PL"/>
        </a:p>
      </dgm:t>
    </dgm:pt>
    <dgm:pt modelId="{7085CDDD-9616-44C8-ADD0-AA4AC2632263}">
      <dgm:prSet custT="1"/>
      <dgm:spPr>
        <a:solidFill>
          <a:srgbClr val="00CC66"/>
        </a:solidFill>
      </dgm:spPr>
      <dgm:t>
        <a:bodyPr/>
        <a:lstStyle/>
        <a:p>
          <a:r>
            <a:rPr lang="en-US" sz="2000" b="1" dirty="0">
              <a:solidFill>
                <a:schemeClr val="tx2"/>
              </a:solidFill>
            </a:rPr>
            <a:t>Usługi </a:t>
          </a:r>
          <a:r>
            <a:rPr lang="en-US" sz="2000" b="1" dirty="0" err="1">
              <a:solidFill>
                <a:schemeClr val="tx2"/>
              </a:solidFill>
            </a:rPr>
            <a:t>zdrowotne</a:t>
          </a:r>
          <a:r>
            <a:rPr lang="en-US" sz="2000" b="1" dirty="0">
              <a:solidFill>
                <a:schemeClr val="tx2"/>
              </a:solidFill>
            </a:rPr>
            <a:t> </a:t>
          </a:r>
          <a:r>
            <a:rPr lang="en-US" sz="1800" u="sng" dirty="0">
              <a:solidFill>
                <a:schemeClr val="tx2"/>
              </a:solidFill>
            </a:rPr>
            <a:t>tylko o charakterze diagnostycznym</a:t>
          </a:r>
          <a:endParaRPr lang="pl-PL" sz="2000" u="sng" dirty="0">
            <a:solidFill>
              <a:schemeClr val="tx2"/>
            </a:solidFill>
          </a:endParaRPr>
        </a:p>
      </dgm:t>
    </dgm:pt>
    <dgm:pt modelId="{80536D19-63AF-4BAB-83EF-ADD246F0CE5A}" type="parTrans" cxnId="{9D590777-5190-423D-90FC-A5C4DD822560}">
      <dgm:prSet/>
      <dgm:spPr/>
      <dgm:t>
        <a:bodyPr/>
        <a:lstStyle/>
        <a:p>
          <a:endParaRPr lang="pl-PL"/>
        </a:p>
      </dgm:t>
    </dgm:pt>
    <dgm:pt modelId="{4A7FE7E8-B789-4038-B896-BCD7206022A7}" type="sibTrans" cxnId="{9D590777-5190-423D-90FC-A5C4DD822560}">
      <dgm:prSet/>
      <dgm:spPr/>
      <dgm:t>
        <a:bodyPr/>
        <a:lstStyle/>
        <a:p>
          <a:endParaRPr lang="pl-PL"/>
        </a:p>
      </dgm:t>
    </dgm:pt>
    <dgm:pt modelId="{1BB4B4A5-7976-4BBA-8222-8AB79B56BB46}">
      <dgm:prSet custT="1"/>
      <dgm:spPr>
        <a:solidFill>
          <a:srgbClr val="99FF66"/>
        </a:solidFill>
      </dgm:spPr>
      <dgm:t>
        <a:bodyPr/>
        <a:lstStyle/>
        <a:p>
          <a:r>
            <a:rPr lang="pl-PL" sz="2000" b="1" dirty="0">
              <a:solidFill>
                <a:schemeClr val="tx2"/>
              </a:solidFill>
            </a:rPr>
            <a:t>Usługi </a:t>
          </a:r>
          <a:r>
            <a:rPr lang="en-US" sz="2000" b="1" dirty="0" err="1">
              <a:solidFill>
                <a:schemeClr val="tx2"/>
              </a:solidFill>
            </a:rPr>
            <a:t>społeczne</a:t>
          </a:r>
          <a:r>
            <a:rPr lang="en-US" sz="2000" b="1" dirty="0">
              <a:solidFill>
                <a:schemeClr val="tx2"/>
              </a:solidFill>
            </a:rPr>
            <a:t> </a:t>
          </a:r>
          <a:r>
            <a:rPr lang="en-US" sz="1800" b="0" dirty="0">
              <a:solidFill>
                <a:schemeClr val="tx2"/>
              </a:solidFill>
            </a:rPr>
            <a:t>np. </a:t>
          </a:r>
          <a:r>
            <a:rPr lang="en-US" sz="1800" b="0" dirty="0" err="1">
              <a:solidFill>
                <a:schemeClr val="tx2"/>
              </a:solidFill>
            </a:rPr>
            <a:t>usługi</a:t>
          </a:r>
          <a:r>
            <a:rPr lang="en-US" sz="1800" b="0" dirty="0">
              <a:solidFill>
                <a:schemeClr val="tx2"/>
              </a:solidFill>
            </a:rPr>
            <a:t> </a:t>
          </a:r>
          <a:r>
            <a:rPr lang="en-US" sz="1800" b="0" dirty="0" err="1">
              <a:solidFill>
                <a:schemeClr val="tx2"/>
              </a:solidFill>
            </a:rPr>
            <a:t>opiekuńcze</a:t>
          </a:r>
          <a:r>
            <a:rPr lang="en-US" sz="1800" b="0" dirty="0">
              <a:solidFill>
                <a:schemeClr val="tx2"/>
              </a:solidFill>
            </a:rPr>
            <a:t>, </a:t>
          </a:r>
          <a:r>
            <a:rPr lang="en-US" sz="1800" b="0" dirty="0" err="1">
              <a:solidFill>
                <a:schemeClr val="tx2"/>
              </a:solidFill>
            </a:rPr>
            <a:t>opieka</a:t>
          </a:r>
          <a:r>
            <a:rPr lang="en-US" sz="1800" b="0" dirty="0">
              <a:solidFill>
                <a:schemeClr val="tx2"/>
              </a:solidFill>
            </a:rPr>
            <a:t> wytchnieniowa</a:t>
          </a:r>
          <a:endParaRPr lang="pl-PL" sz="2000" b="0" dirty="0">
            <a:solidFill>
              <a:schemeClr val="tx2"/>
            </a:solidFill>
          </a:endParaRPr>
        </a:p>
      </dgm:t>
    </dgm:pt>
    <dgm:pt modelId="{D73DE7B7-B3EA-49C1-8C33-6F8C6A500460}" type="parTrans" cxnId="{D2A70F5F-59DD-47D9-9DD7-551F7C323F59}">
      <dgm:prSet/>
      <dgm:spPr/>
      <dgm:t>
        <a:bodyPr/>
        <a:lstStyle/>
        <a:p>
          <a:endParaRPr lang="pl-PL"/>
        </a:p>
      </dgm:t>
    </dgm:pt>
    <dgm:pt modelId="{3C43F8C0-73D4-4F2D-8F55-A351FC6F5052}" type="sibTrans" cxnId="{D2A70F5F-59DD-47D9-9DD7-551F7C323F59}">
      <dgm:prSet/>
      <dgm:spPr/>
      <dgm:t>
        <a:bodyPr/>
        <a:lstStyle/>
        <a:p>
          <a:endParaRPr lang="pl-PL"/>
        </a:p>
      </dgm:t>
    </dgm:pt>
    <dgm:pt modelId="{CB22CC0B-32B9-450B-AB04-343B789AAC4A}">
      <dgm:prSet/>
      <dgm:spPr>
        <a:solidFill>
          <a:srgbClr val="E7E9F2"/>
        </a:solidFill>
      </dgm:spPr>
      <dgm:t>
        <a:bodyPr/>
        <a:lstStyle/>
        <a:p>
          <a:r>
            <a:rPr lang="pl-PL" b="1" dirty="0">
              <a:solidFill>
                <a:schemeClr val="tx2"/>
              </a:solidFill>
            </a:rPr>
            <a:t>Tworzenie </a:t>
          </a:r>
          <a:r>
            <a:rPr lang="en-US" b="1" dirty="0" err="1">
              <a:solidFill>
                <a:schemeClr val="tx2"/>
              </a:solidFill>
            </a:rPr>
            <a:t>mieszkań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treningowych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i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wspomaganych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jako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uzupełnienie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ścieżki</a:t>
          </a:r>
          <a:r>
            <a:rPr lang="en-US" b="1" dirty="0">
              <a:solidFill>
                <a:schemeClr val="tx2"/>
              </a:solidFill>
            </a:rPr>
            <a:t> </a:t>
          </a:r>
          <a:r>
            <a:rPr lang="en-US" b="1" dirty="0" err="1">
              <a:solidFill>
                <a:schemeClr val="tx2"/>
              </a:solidFill>
            </a:rPr>
            <a:t>reintegracji</a:t>
          </a:r>
          <a:endParaRPr lang="pl-PL" b="1" dirty="0">
            <a:solidFill>
              <a:schemeClr val="tx2"/>
            </a:solidFill>
          </a:endParaRPr>
        </a:p>
      </dgm:t>
    </dgm:pt>
    <dgm:pt modelId="{0FE4B305-370C-43EB-95AB-8063D6A37125}" type="parTrans" cxnId="{8A40FAC2-E43E-4216-82A5-0300EEA75D11}">
      <dgm:prSet/>
      <dgm:spPr/>
      <dgm:t>
        <a:bodyPr/>
        <a:lstStyle/>
        <a:p>
          <a:endParaRPr lang="pl-PL"/>
        </a:p>
      </dgm:t>
    </dgm:pt>
    <dgm:pt modelId="{1B2A3A2F-C312-4F58-BB28-8FDB47B0B5EB}" type="sibTrans" cxnId="{8A40FAC2-E43E-4216-82A5-0300EEA75D11}">
      <dgm:prSet/>
      <dgm:spPr/>
      <dgm:t>
        <a:bodyPr/>
        <a:lstStyle/>
        <a:p>
          <a:endParaRPr lang="pl-PL"/>
        </a:p>
      </dgm:t>
    </dgm:pt>
    <dgm:pt modelId="{C91FFB72-1026-453C-AB6F-2384565C0178}" type="pres">
      <dgm:prSet presAssocID="{4038E669-AFC9-48F2-BA58-2E6339EB215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A78BFD-71B5-47A2-8207-D64510033177}" type="pres">
      <dgm:prSet presAssocID="{41DAB89E-C395-4F3D-A3AC-937528A37BC3}" presName="vertOne" presStyleCnt="0"/>
      <dgm:spPr/>
    </dgm:pt>
    <dgm:pt modelId="{2DDCEB7E-D12D-45FF-9FF5-50ABBBBA3831}" type="pres">
      <dgm:prSet presAssocID="{41DAB89E-C395-4F3D-A3AC-937528A37BC3}" presName="txOne" presStyleLbl="node0" presStyleIdx="0" presStyleCnt="4" custLinFactNeighborX="-1949" custLinFactNeighborY="-5999">
        <dgm:presLayoutVars>
          <dgm:chPref val="3"/>
        </dgm:presLayoutVars>
      </dgm:prSet>
      <dgm:spPr/>
    </dgm:pt>
    <dgm:pt modelId="{9092325A-DAC3-433A-AA30-5927440B112E}" type="pres">
      <dgm:prSet presAssocID="{41DAB89E-C395-4F3D-A3AC-937528A37BC3}" presName="horzOne" presStyleCnt="0"/>
      <dgm:spPr/>
    </dgm:pt>
    <dgm:pt modelId="{164E1337-786E-4365-85FF-F2D6B685FB46}" type="pres">
      <dgm:prSet presAssocID="{142D9996-E1E3-4001-AF86-DB0A1DADAB04}" presName="sibSpaceOne" presStyleCnt="0"/>
      <dgm:spPr/>
    </dgm:pt>
    <dgm:pt modelId="{4FE30728-A942-446D-9844-DB3FD19A46AA}" type="pres">
      <dgm:prSet presAssocID="{7085CDDD-9616-44C8-ADD0-AA4AC2632263}" presName="vertOne" presStyleCnt="0"/>
      <dgm:spPr/>
    </dgm:pt>
    <dgm:pt modelId="{32AC167E-3A74-4BBB-8F9A-F48CE001F967}" type="pres">
      <dgm:prSet presAssocID="{7085CDDD-9616-44C8-ADD0-AA4AC2632263}" presName="txOne" presStyleLbl="node0" presStyleIdx="1" presStyleCnt="4">
        <dgm:presLayoutVars>
          <dgm:chPref val="3"/>
        </dgm:presLayoutVars>
      </dgm:prSet>
      <dgm:spPr/>
    </dgm:pt>
    <dgm:pt modelId="{8501F814-4B99-45D2-94E0-5A25971C7584}" type="pres">
      <dgm:prSet presAssocID="{7085CDDD-9616-44C8-ADD0-AA4AC2632263}" presName="horzOne" presStyleCnt="0"/>
      <dgm:spPr/>
    </dgm:pt>
    <dgm:pt modelId="{272ED8E7-E1AD-4865-8CB9-F7612A94F6FB}" type="pres">
      <dgm:prSet presAssocID="{4A7FE7E8-B789-4038-B896-BCD7206022A7}" presName="sibSpaceOne" presStyleCnt="0"/>
      <dgm:spPr/>
    </dgm:pt>
    <dgm:pt modelId="{2D5B92C9-A666-4FD3-A5AC-EBE778375E85}" type="pres">
      <dgm:prSet presAssocID="{1BB4B4A5-7976-4BBA-8222-8AB79B56BB46}" presName="vertOne" presStyleCnt="0"/>
      <dgm:spPr/>
    </dgm:pt>
    <dgm:pt modelId="{C70D7167-55D7-465E-81D1-ED1147B852BF}" type="pres">
      <dgm:prSet presAssocID="{1BB4B4A5-7976-4BBA-8222-8AB79B56BB46}" presName="txOne" presStyleLbl="node0" presStyleIdx="2" presStyleCnt="4">
        <dgm:presLayoutVars>
          <dgm:chPref val="3"/>
        </dgm:presLayoutVars>
      </dgm:prSet>
      <dgm:spPr/>
    </dgm:pt>
    <dgm:pt modelId="{25ED07F2-5AC8-494B-8B81-813AF11180F4}" type="pres">
      <dgm:prSet presAssocID="{1BB4B4A5-7976-4BBA-8222-8AB79B56BB46}" presName="horzOne" presStyleCnt="0"/>
      <dgm:spPr/>
    </dgm:pt>
    <dgm:pt modelId="{93B55FC2-B7C2-4691-9696-AFC7BF822DFC}" type="pres">
      <dgm:prSet presAssocID="{3C43F8C0-73D4-4F2D-8F55-A351FC6F5052}" presName="sibSpaceOne" presStyleCnt="0"/>
      <dgm:spPr/>
    </dgm:pt>
    <dgm:pt modelId="{BDDEE39C-0177-496C-957F-F0EA06A58911}" type="pres">
      <dgm:prSet presAssocID="{CB22CC0B-32B9-450B-AB04-343B789AAC4A}" presName="vertOne" presStyleCnt="0"/>
      <dgm:spPr/>
    </dgm:pt>
    <dgm:pt modelId="{A051B42C-DE5A-4E64-B666-10CA180D0CE4}" type="pres">
      <dgm:prSet presAssocID="{CB22CC0B-32B9-450B-AB04-343B789AAC4A}" presName="txOne" presStyleLbl="node0" presStyleIdx="3" presStyleCnt="4">
        <dgm:presLayoutVars>
          <dgm:chPref val="3"/>
        </dgm:presLayoutVars>
      </dgm:prSet>
      <dgm:spPr/>
    </dgm:pt>
    <dgm:pt modelId="{100C8E4D-DF92-481C-90CC-451EAD5A3FB8}" type="pres">
      <dgm:prSet presAssocID="{CB22CC0B-32B9-450B-AB04-343B789AAC4A}" presName="horzOne" presStyleCnt="0"/>
      <dgm:spPr/>
    </dgm:pt>
  </dgm:ptLst>
  <dgm:cxnLst>
    <dgm:cxn modelId="{4821F919-75E7-4C93-827F-3697F80BF307}" type="presOf" srcId="{7085CDDD-9616-44C8-ADD0-AA4AC2632263}" destId="{32AC167E-3A74-4BBB-8F9A-F48CE001F967}" srcOrd="0" destOrd="0" presId="urn:microsoft.com/office/officeart/2005/8/layout/hierarchy4"/>
    <dgm:cxn modelId="{61068925-0146-4456-9241-50E2160A180B}" srcId="{4038E669-AFC9-48F2-BA58-2E6339EB2158}" destId="{41DAB89E-C395-4F3D-A3AC-937528A37BC3}" srcOrd="0" destOrd="0" parTransId="{01A312C5-94A3-45B0-BEDC-BCCA2FA71C93}" sibTransId="{142D9996-E1E3-4001-AF86-DB0A1DADAB04}"/>
    <dgm:cxn modelId="{D2A70F5F-59DD-47D9-9DD7-551F7C323F59}" srcId="{4038E669-AFC9-48F2-BA58-2E6339EB2158}" destId="{1BB4B4A5-7976-4BBA-8222-8AB79B56BB46}" srcOrd="2" destOrd="0" parTransId="{D73DE7B7-B3EA-49C1-8C33-6F8C6A500460}" sibTransId="{3C43F8C0-73D4-4F2D-8F55-A351FC6F5052}"/>
    <dgm:cxn modelId="{8C536153-A576-4DA2-BFEA-7D822D8C3F19}" type="presOf" srcId="{4038E669-AFC9-48F2-BA58-2E6339EB2158}" destId="{C91FFB72-1026-453C-AB6F-2384565C0178}" srcOrd="0" destOrd="0" presId="urn:microsoft.com/office/officeart/2005/8/layout/hierarchy4"/>
    <dgm:cxn modelId="{9D590777-5190-423D-90FC-A5C4DD822560}" srcId="{4038E669-AFC9-48F2-BA58-2E6339EB2158}" destId="{7085CDDD-9616-44C8-ADD0-AA4AC2632263}" srcOrd="1" destOrd="0" parTransId="{80536D19-63AF-4BAB-83EF-ADD246F0CE5A}" sibTransId="{4A7FE7E8-B789-4038-B896-BCD7206022A7}"/>
    <dgm:cxn modelId="{B56C2EA8-F22A-4D4D-864C-CD5F9BD7ADDD}" type="presOf" srcId="{CB22CC0B-32B9-450B-AB04-343B789AAC4A}" destId="{A051B42C-DE5A-4E64-B666-10CA180D0CE4}" srcOrd="0" destOrd="0" presId="urn:microsoft.com/office/officeart/2005/8/layout/hierarchy4"/>
    <dgm:cxn modelId="{965136B4-BE77-4F41-AEE2-B02EC29F7A67}" type="presOf" srcId="{41DAB89E-C395-4F3D-A3AC-937528A37BC3}" destId="{2DDCEB7E-D12D-45FF-9FF5-50ABBBBA3831}" srcOrd="0" destOrd="0" presId="urn:microsoft.com/office/officeart/2005/8/layout/hierarchy4"/>
    <dgm:cxn modelId="{8A40FAC2-E43E-4216-82A5-0300EEA75D11}" srcId="{4038E669-AFC9-48F2-BA58-2E6339EB2158}" destId="{CB22CC0B-32B9-450B-AB04-343B789AAC4A}" srcOrd="3" destOrd="0" parTransId="{0FE4B305-370C-43EB-95AB-8063D6A37125}" sibTransId="{1B2A3A2F-C312-4F58-BB28-8FDB47B0B5EB}"/>
    <dgm:cxn modelId="{A3AB99CA-0CEE-4542-A7D3-ABDDF2671568}" type="presOf" srcId="{1BB4B4A5-7976-4BBA-8222-8AB79B56BB46}" destId="{C70D7167-55D7-465E-81D1-ED1147B852BF}" srcOrd="0" destOrd="0" presId="urn:microsoft.com/office/officeart/2005/8/layout/hierarchy4"/>
    <dgm:cxn modelId="{FCA5D285-8AA3-4B88-914B-4FFFE2B6F3B4}" type="presParOf" srcId="{C91FFB72-1026-453C-AB6F-2384565C0178}" destId="{DFA78BFD-71B5-47A2-8207-D64510033177}" srcOrd="0" destOrd="0" presId="urn:microsoft.com/office/officeart/2005/8/layout/hierarchy4"/>
    <dgm:cxn modelId="{A75FD123-E0CC-4565-9473-7A65E1CEC72F}" type="presParOf" srcId="{DFA78BFD-71B5-47A2-8207-D64510033177}" destId="{2DDCEB7E-D12D-45FF-9FF5-50ABBBBA3831}" srcOrd="0" destOrd="0" presId="urn:microsoft.com/office/officeart/2005/8/layout/hierarchy4"/>
    <dgm:cxn modelId="{4518091E-8D4B-4FF4-815B-D4C968EB2A27}" type="presParOf" srcId="{DFA78BFD-71B5-47A2-8207-D64510033177}" destId="{9092325A-DAC3-433A-AA30-5927440B112E}" srcOrd="1" destOrd="0" presId="urn:microsoft.com/office/officeart/2005/8/layout/hierarchy4"/>
    <dgm:cxn modelId="{B84577AE-6A9A-43BC-84C4-7831C1500BB6}" type="presParOf" srcId="{C91FFB72-1026-453C-AB6F-2384565C0178}" destId="{164E1337-786E-4365-85FF-F2D6B685FB46}" srcOrd="1" destOrd="0" presId="urn:microsoft.com/office/officeart/2005/8/layout/hierarchy4"/>
    <dgm:cxn modelId="{400027CF-0DD4-4C86-9995-5AA43F24B766}" type="presParOf" srcId="{C91FFB72-1026-453C-AB6F-2384565C0178}" destId="{4FE30728-A942-446D-9844-DB3FD19A46AA}" srcOrd="2" destOrd="0" presId="urn:microsoft.com/office/officeart/2005/8/layout/hierarchy4"/>
    <dgm:cxn modelId="{2E94D146-46DB-4F05-8686-EB81F27327CC}" type="presParOf" srcId="{4FE30728-A942-446D-9844-DB3FD19A46AA}" destId="{32AC167E-3A74-4BBB-8F9A-F48CE001F967}" srcOrd="0" destOrd="0" presId="urn:microsoft.com/office/officeart/2005/8/layout/hierarchy4"/>
    <dgm:cxn modelId="{11D1B3D7-4651-4F06-B42B-41A179128F0F}" type="presParOf" srcId="{4FE30728-A942-446D-9844-DB3FD19A46AA}" destId="{8501F814-4B99-45D2-94E0-5A25971C7584}" srcOrd="1" destOrd="0" presId="urn:microsoft.com/office/officeart/2005/8/layout/hierarchy4"/>
    <dgm:cxn modelId="{A15B11C4-F8B0-4651-85F8-B511171427D8}" type="presParOf" srcId="{C91FFB72-1026-453C-AB6F-2384565C0178}" destId="{272ED8E7-E1AD-4865-8CB9-F7612A94F6FB}" srcOrd="3" destOrd="0" presId="urn:microsoft.com/office/officeart/2005/8/layout/hierarchy4"/>
    <dgm:cxn modelId="{107D9D87-79BB-40D6-8853-73F37C19CD92}" type="presParOf" srcId="{C91FFB72-1026-453C-AB6F-2384565C0178}" destId="{2D5B92C9-A666-4FD3-A5AC-EBE778375E85}" srcOrd="4" destOrd="0" presId="urn:microsoft.com/office/officeart/2005/8/layout/hierarchy4"/>
    <dgm:cxn modelId="{ED20D1A8-9874-43C9-992E-83D69D7132EF}" type="presParOf" srcId="{2D5B92C9-A666-4FD3-A5AC-EBE778375E85}" destId="{C70D7167-55D7-465E-81D1-ED1147B852BF}" srcOrd="0" destOrd="0" presId="urn:microsoft.com/office/officeart/2005/8/layout/hierarchy4"/>
    <dgm:cxn modelId="{1C3107D0-2720-4FE1-AB0C-C749F012E77C}" type="presParOf" srcId="{2D5B92C9-A666-4FD3-A5AC-EBE778375E85}" destId="{25ED07F2-5AC8-494B-8B81-813AF11180F4}" srcOrd="1" destOrd="0" presId="urn:microsoft.com/office/officeart/2005/8/layout/hierarchy4"/>
    <dgm:cxn modelId="{3960D167-54E6-41BB-972B-7E7CDED78FDF}" type="presParOf" srcId="{C91FFB72-1026-453C-AB6F-2384565C0178}" destId="{93B55FC2-B7C2-4691-9696-AFC7BF822DFC}" srcOrd="5" destOrd="0" presId="urn:microsoft.com/office/officeart/2005/8/layout/hierarchy4"/>
    <dgm:cxn modelId="{28EE8429-CF3E-49AD-AB27-A19E3C98536F}" type="presParOf" srcId="{C91FFB72-1026-453C-AB6F-2384565C0178}" destId="{BDDEE39C-0177-496C-957F-F0EA06A58911}" srcOrd="6" destOrd="0" presId="urn:microsoft.com/office/officeart/2005/8/layout/hierarchy4"/>
    <dgm:cxn modelId="{049A7C1F-CE9A-4585-B658-9105D4A85205}" type="presParOf" srcId="{BDDEE39C-0177-496C-957F-F0EA06A58911}" destId="{A051B42C-DE5A-4E64-B666-10CA180D0CE4}" srcOrd="0" destOrd="0" presId="urn:microsoft.com/office/officeart/2005/8/layout/hierarchy4"/>
    <dgm:cxn modelId="{5A9E684E-B4F8-48D2-BACD-DCD6785D81AF}" type="presParOf" srcId="{BDDEE39C-0177-496C-957F-F0EA06A58911}" destId="{100C8E4D-DF92-481C-90CC-451EAD5A3FB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9A64F-5256-41FE-86F8-B6AC50CAA68B}">
      <dsp:nvSpPr>
        <dsp:cNvPr id="0" name=""/>
        <dsp:cNvSpPr/>
      </dsp:nvSpPr>
      <dsp:spPr>
        <a:xfrm>
          <a:off x="690707" y="425"/>
          <a:ext cx="3796093" cy="9490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100% stawki</a:t>
          </a:r>
          <a:br>
            <a:rPr lang="pl-PL" sz="3200" b="1" kern="1200" dirty="0">
              <a:latin typeface="Calibri" panose="020F0502020204030204"/>
              <a:ea typeface="+mn-ea"/>
              <a:cs typeface="+mn-cs"/>
            </a:rPr>
          </a:b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  </a:t>
          </a:r>
          <a:r>
            <a:rPr lang="pl-PL" sz="3200" b="1" u="sng" kern="1200" dirty="0">
              <a:solidFill>
                <a:srgbClr val="FF0000"/>
              </a:solidFill>
              <a:cs typeface="Calibri"/>
            </a:rPr>
            <a:t>30 681,65 PLN</a:t>
          </a:r>
          <a:endParaRPr lang="pl-PL" sz="3200" b="1" kern="1200" dirty="0">
            <a:latin typeface="Calibri" panose="020F0502020204030204"/>
            <a:ea typeface="+mn-ea"/>
            <a:cs typeface="+mn-cs"/>
          </a:endParaRPr>
        </a:p>
      </dsp:txBody>
      <dsp:txXfrm>
        <a:off x="718503" y="28221"/>
        <a:ext cx="3740501" cy="893431"/>
      </dsp:txXfrm>
    </dsp:sp>
    <dsp:sp modelId="{18C0D2C5-B3A9-46BD-AD86-2BB216205C1D}">
      <dsp:nvSpPr>
        <dsp:cNvPr id="0" name=""/>
        <dsp:cNvSpPr/>
      </dsp:nvSpPr>
      <dsp:spPr>
        <a:xfrm rot="5400000">
          <a:off x="2505715" y="1032488"/>
          <a:ext cx="166079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0AE93E-2E5B-40F4-A98A-E07047028ACA}">
      <dsp:nvSpPr>
        <dsp:cNvPr id="0" name=""/>
        <dsp:cNvSpPr/>
      </dsp:nvSpPr>
      <dsp:spPr>
        <a:xfrm>
          <a:off x="690707" y="1281607"/>
          <a:ext cx="3796093" cy="105455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Liczba osób, które podniosły kompetencje społeczne przydatne na rynku pracy </a:t>
          </a:r>
          <a:r>
            <a:rPr lang="pl-PL" sz="1600" b="0" kern="1200" dirty="0">
              <a:solidFill>
                <a:srgbClr val="FF0000"/>
              </a:solidFill>
            </a:rPr>
            <a:t>(wskaźnik rozliczający stawkę, wskaźnik specyficzny dla programu )</a:t>
          </a:r>
        </a:p>
      </dsp:txBody>
      <dsp:txXfrm>
        <a:off x="721594" y="1312494"/>
        <a:ext cx="3734319" cy="992780"/>
      </dsp:txXfrm>
    </dsp:sp>
    <dsp:sp modelId="{EFF16BA1-DDF7-4F74-B521-BF6306C89ADA}">
      <dsp:nvSpPr>
        <dsp:cNvPr id="0" name=""/>
        <dsp:cNvSpPr/>
      </dsp:nvSpPr>
      <dsp:spPr>
        <a:xfrm rot="5363116">
          <a:off x="2527209" y="2404985"/>
          <a:ext cx="137663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92173"/>
            <a:satOff val="-6554"/>
            <a:lumOff val="6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706E7-9EB8-4FB5-B9F9-EE8695347E8C}">
      <dsp:nvSpPr>
        <dsp:cNvPr id="0" name=""/>
        <dsp:cNvSpPr/>
      </dsp:nvSpPr>
      <dsp:spPr>
        <a:xfrm>
          <a:off x="704715" y="2639887"/>
          <a:ext cx="3796093" cy="94902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215030"/>
            <a:satOff val="5649"/>
            <a:lumOff val="97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215030"/>
              <a:satOff val="5649"/>
              <a:lumOff val="9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Narzędzia pomiaru: </a:t>
          </a:r>
        </a:p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- Certyfikat kompetencji społecznych</a:t>
          </a:r>
          <a:r>
            <a:rPr lang="pl-PL" sz="19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 </a:t>
          </a:r>
        </a:p>
      </dsp:txBody>
      <dsp:txXfrm>
        <a:off x="732511" y="2667683"/>
        <a:ext cx="3740501" cy="893431"/>
      </dsp:txXfrm>
    </dsp:sp>
    <dsp:sp modelId="{CF53AC45-7AFF-47D0-8EA6-D296CC1B9AD6}">
      <dsp:nvSpPr>
        <dsp:cNvPr id="0" name=""/>
        <dsp:cNvSpPr/>
      </dsp:nvSpPr>
      <dsp:spPr>
        <a:xfrm rot="5433800">
          <a:off x="2499059" y="3686167"/>
          <a:ext cx="194529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184346"/>
            <a:satOff val="-13108"/>
            <a:lumOff val="12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C47C18-8230-4318-BE39-DB9FB58EC5B6}">
      <dsp:nvSpPr>
        <dsp:cNvPr id="0" name=""/>
        <dsp:cNvSpPr/>
      </dsp:nvSpPr>
      <dsp:spPr>
        <a:xfrm>
          <a:off x="690707" y="3949502"/>
          <a:ext cx="3796093" cy="117912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430060"/>
            <a:satOff val="11298"/>
            <a:lumOff val="195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30060"/>
              <a:satOff val="11298"/>
              <a:lumOff val="19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1" kern="1200" dirty="0">
              <a:solidFill>
                <a:srgbClr val="FF0000"/>
              </a:solidFill>
            </a:rPr>
            <a:t>warunkiem jest zakończenie przez uczestnika IPZS zgodnie z zaplanowaną ścieżką wsparcia ( 12 lub 18 miesięcy)</a:t>
          </a:r>
        </a:p>
      </dsp:txBody>
      <dsp:txXfrm>
        <a:off x="725242" y="3984037"/>
        <a:ext cx="3727023" cy="1110053"/>
      </dsp:txXfrm>
    </dsp:sp>
    <dsp:sp modelId="{33B5A770-D625-474E-889A-8B1045495715}">
      <dsp:nvSpPr>
        <dsp:cNvPr id="0" name=""/>
        <dsp:cNvSpPr/>
      </dsp:nvSpPr>
      <dsp:spPr>
        <a:xfrm>
          <a:off x="5018254" y="425"/>
          <a:ext cx="3796093" cy="949023"/>
        </a:xfrm>
        <a:prstGeom prst="roundRect">
          <a:avLst>
            <a:gd name="adj" fmla="val 10000"/>
          </a:avLst>
        </a:prstGeom>
        <a:solidFill>
          <a:schemeClr val="accent4">
            <a:hueOff val="-460865"/>
            <a:satOff val="-32769"/>
            <a:lumOff val="30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100% stawki</a:t>
          </a:r>
          <a:br>
            <a:rPr lang="pl-PL" sz="3200" b="1" kern="1200" dirty="0">
              <a:latin typeface="Calibri" panose="020F0502020204030204"/>
              <a:ea typeface="+mn-ea"/>
              <a:cs typeface="+mn-cs"/>
            </a:rPr>
          </a:br>
          <a:r>
            <a:rPr lang="pl-PL" sz="3200" b="1" kern="1200" dirty="0">
              <a:latin typeface="Calibri" panose="020F0502020204030204"/>
              <a:ea typeface="+mn-ea"/>
              <a:cs typeface="+mn-cs"/>
            </a:rPr>
            <a:t>  </a:t>
          </a:r>
          <a:r>
            <a:rPr lang="pl-PL" sz="3200" b="1" u="sng" kern="1200" dirty="0">
              <a:solidFill>
                <a:srgbClr val="FF0000"/>
              </a:solidFill>
              <a:cs typeface="Calibri"/>
            </a:rPr>
            <a:t>30 681,65 PLN</a:t>
          </a:r>
          <a:endParaRPr lang="pl-PL" sz="3200" b="1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46050" y="28221"/>
        <a:ext cx="3740501" cy="893431"/>
      </dsp:txXfrm>
    </dsp:sp>
    <dsp:sp modelId="{22499B27-5C4D-4A88-8F80-1ED1586AA67F}">
      <dsp:nvSpPr>
        <dsp:cNvPr id="0" name=""/>
        <dsp:cNvSpPr/>
      </dsp:nvSpPr>
      <dsp:spPr>
        <a:xfrm rot="5400000">
          <a:off x="6833261" y="1032488"/>
          <a:ext cx="166079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276519"/>
            <a:satOff val="-19661"/>
            <a:lumOff val="184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5A65F-8EBF-4AFC-A683-B68010789BF6}">
      <dsp:nvSpPr>
        <dsp:cNvPr id="0" name=""/>
        <dsp:cNvSpPr/>
      </dsp:nvSpPr>
      <dsp:spPr>
        <a:xfrm>
          <a:off x="5018254" y="1281607"/>
          <a:ext cx="3796093" cy="1307279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645090"/>
            <a:satOff val="16947"/>
            <a:lumOff val="292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645090"/>
              <a:satOff val="16947"/>
              <a:lumOff val="2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Liczba osób pracujących, łącznie z prowadzącymi działalność na własny </a:t>
          </a:r>
          <a:r>
            <a:rPr lang="pl-PL" sz="1900" b="1" kern="1200" dirty="0">
              <a:solidFill>
                <a:schemeClr val="tx2"/>
              </a:solidFill>
              <a:latin typeface="Calibri" panose="020F0502020204030204"/>
              <a:ea typeface="+mn-ea"/>
              <a:cs typeface="+mn-cs"/>
            </a:rPr>
            <a:t>rachunek, po opuszczeniu programu </a:t>
          </a:r>
          <a:r>
            <a:rPr lang="pl-PL" sz="1600" b="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(stawka jednostkowa, wskaźnik specyficzny dla projektu ) </a:t>
          </a:r>
          <a:endParaRPr lang="pl-PL" sz="1900" b="0" kern="1200" dirty="0">
            <a:solidFill>
              <a:srgbClr val="FF0000"/>
            </a:solidFill>
            <a:latin typeface="Calibri" panose="020F0502020204030204"/>
            <a:ea typeface="+mn-ea"/>
            <a:cs typeface="+mn-cs"/>
          </a:endParaRPr>
        </a:p>
      </dsp:txBody>
      <dsp:txXfrm>
        <a:off x="5056543" y="1319896"/>
        <a:ext cx="3719515" cy="1230701"/>
      </dsp:txXfrm>
    </dsp:sp>
    <dsp:sp modelId="{A40563FA-5576-4CC8-B7DA-1A085CED7B71}">
      <dsp:nvSpPr>
        <dsp:cNvPr id="0" name=""/>
        <dsp:cNvSpPr/>
      </dsp:nvSpPr>
      <dsp:spPr>
        <a:xfrm rot="5400000">
          <a:off x="6833261" y="2671926"/>
          <a:ext cx="166079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368692"/>
            <a:satOff val="-26215"/>
            <a:lumOff val="2462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1628B-5A27-4039-B1B9-A517D33B4A2F}">
      <dsp:nvSpPr>
        <dsp:cNvPr id="0" name=""/>
        <dsp:cNvSpPr/>
      </dsp:nvSpPr>
      <dsp:spPr>
        <a:xfrm>
          <a:off x="5034482" y="2921045"/>
          <a:ext cx="3763637" cy="1665744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860120"/>
            <a:satOff val="22596"/>
            <a:lumOff val="390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860120"/>
              <a:satOff val="22596"/>
              <a:lumOff val="390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Narzędzia pomiaru: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- umowa o pracę, umowa zlecenie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- wpis do odpowiedniego rejestru </a:t>
          </a:r>
          <a:r>
            <a:rPr lang="pl-PL" sz="2000" b="1" kern="1200" dirty="0" err="1">
              <a:solidFill>
                <a:schemeClr val="tx2"/>
              </a:solidFill>
            </a:rPr>
            <a:t>CEiDG</a:t>
          </a:r>
          <a:r>
            <a:rPr lang="pl-PL" sz="2000" b="1" kern="1200" dirty="0">
              <a:solidFill>
                <a:schemeClr val="tx2"/>
              </a:solidFill>
            </a:rPr>
            <a:t>/KRS</a:t>
          </a:r>
          <a:endParaRPr lang="pl-PL" sz="2000" b="1" i="1" kern="1200" dirty="0">
            <a:solidFill>
              <a:schemeClr val="tx2"/>
            </a:solidFill>
          </a:endParaRP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2000" kern="1200" dirty="0">
              <a:latin typeface="Calibri" panose="020F0502020204030204"/>
            </a:rPr>
            <a:t> </a:t>
          </a:r>
          <a:r>
            <a:rPr lang="pl-PL" sz="1800" b="1" i="1" kern="1200" dirty="0">
              <a:solidFill>
                <a:srgbClr val="00B050"/>
              </a:solidFill>
            </a:rPr>
            <a:t>minimalny okres podjętego zatrudnienia wynosi 3 miesiące</a:t>
          </a:r>
          <a:endParaRPr lang="pl-PL" sz="2000" b="1" i="1" kern="1200" dirty="0">
            <a:solidFill>
              <a:srgbClr val="00B050"/>
            </a:solidFill>
          </a:endParaRPr>
        </a:p>
      </dsp:txBody>
      <dsp:txXfrm>
        <a:off x="5083270" y="2969833"/>
        <a:ext cx="3666061" cy="1568168"/>
      </dsp:txXfrm>
    </dsp:sp>
    <dsp:sp modelId="{269D3B8A-CE46-4CF2-89DB-418F510A5868}">
      <dsp:nvSpPr>
        <dsp:cNvPr id="0" name=""/>
        <dsp:cNvSpPr/>
      </dsp:nvSpPr>
      <dsp:spPr>
        <a:xfrm rot="5400000">
          <a:off x="6833261" y="4669829"/>
          <a:ext cx="166079" cy="166079"/>
        </a:xfrm>
        <a:prstGeom prst="rightArrow">
          <a:avLst>
            <a:gd name="adj1" fmla="val 66700"/>
            <a:gd name="adj2" fmla="val 50000"/>
          </a:avLst>
        </a:prstGeom>
        <a:solidFill>
          <a:schemeClr val="accent4">
            <a:hueOff val="-460865"/>
            <a:satOff val="-32769"/>
            <a:lumOff val="30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772409-C5D3-4B4E-BB62-49A72A68664B}">
      <dsp:nvSpPr>
        <dsp:cNvPr id="0" name=""/>
        <dsp:cNvSpPr/>
      </dsp:nvSpPr>
      <dsp:spPr>
        <a:xfrm>
          <a:off x="5018254" y="4918948"/>
          <a:ext cx="3796093" cy="1088662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-1075150"/>
            <a:satOff val="28245"/>
            <a:lumOff val="487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1075150"/>
              <a:satOff val="28245"/>
              <a:lumOff val="48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0" i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warunkiem jest realizacja IPZS przez okres minimum 7 miesięcy potwierdzona odpowiednim dokumentem</a:t>
          </a:r>
        </a:p>
      </dsp:txBody>
      <dsp:txXfrm>
        <a:off x="5050140" y="4950834"/>
        <a:ext cx="3732321" cy="1024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CEB7E-D12D-45FF-9FF5-50ABBBBA3831}">
      <dsp:nvSpPr>
        <dsp:cNvPr id="0" name=""/>
        <dsp:cNvSpPr/>
      </dsp:nvSpPr>
      <dsp:spPr>
        <a:xfrm>
          <a:off x="0" y="0"/>
          <a:ext cx="1965553" cy="2016224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Usługi </a:t>
          </a:r>
          <a:r>
            <a:rPr lang="en-US" sz="2000" b="1" kern="1200" dirty="0"/>
            <a:t>aktywnej </a:t>
          </a:r>
          <a:r>
            <a:rPr lang="en-US" sz="2000" b="1" kern="1200" dirty="0" err="1"/>
            <a:t>integracji</a:t>
          </a:r>
          <a:r>
            <a:rPr lang="en-US" sz="2000" b="1" kern="1200" dirty="0"/>
            <a:t> </a:t>
          </a:r>
          <a:r>
            <a:rPr lang="en-US" sz="2000" kern="1200" dirty="0"/>
            <a:t>o charakterze </a:t>
          </a:r>
          <a:r>
            <a:rPr lang="en-US" sz="2000" kern="1200" dirty="0" err="1"/>
            <a:t>społecznym</a:t>
          </a:r>
          <a:r>
            <a:rPr lang="en-US" sz="2000" kern="1200" dirty="0"/>
            <a:t>, edukacyjnym czy zawodowym</a:t>
          </a:r>
          <a:endParaRPr lang="pl-PL" sz="2000" kern="1200" dirty="0"/>
        </a:p>
      </dsp:txBody>
      <dsp:txXfrm>
        <a:off x="57569" y="57569"/>
        <a:ext cx="1850415" cy="1901086"/>
      </dsp:txXfrm>
    </dsp:sp>
    <dsp:sp modelId="{32AC167E-3A74-4BBB-8F9A-F48CE001F967}">
      <dsp:nvSpPr>
        <dsp:cNvPr id="0" name=""/>
        <dsp:cNvSpPr/>
      </dsp:nvSpPr>
      <dsp:spPr>
        <a:xfrm>
          <a:off x="2297782" y="0"/>
          <a:ext cx="1965553" cy="2016224"/>
        </a:xfrm>
        <a:prstGeom prst="roundRect">
          <a:avLst>
            <a:gd name="adj" fmla="val 10000"/>
          </a:avLst>
        </a:prstGeom>
        <a:solidFill>
          <a:srgbClr val="00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/>
              </a:solidFill>
            </a:rPr>
            <a:t>Usługi </a:t>
          </a:r>
          <a:r>
            <a:rPr lang="en-US" sz="2000" b="1" kern="1200" dirty="0" err="1">
              <a:solidFill>
                <a:schemeClr val="tx2"/>
              </a:solidFill>
            </a:rPr>
            <a:t>zdrowotne</a:t>
          </a:r>
          <a:r>
            <a:rPr lang="en-US" sz="2000" b="1" kern="1200" dirty="0">
              <a:solidFill>
                <a:schemeClr val="tx2"/>
              </a:solidFill>
            </a:rPr>
            <a:t> </a:t>
          </a:r>
          <a:r>
            <a:rPr lang="en-US" sz="1800" u="sng" kern="1200" dirty="0">
              <a:solidFill>
                <a:schemeClr val="tx2"/>
              </a:solidFill>
            </a:rPr>
            <a:t>tylko o charakterze diagnostycznym</a:t>
          </a:r>
          <a:endParaRPr lang="pl-PL" sz="2000" u="sng" kern="1200" dirty="0">
            <a:solidFill>
              <a:schemeClr val="tx2"/>
            </a:solidFill>
          </a:endParaRPr>
        </a:p>
      </dsp:txBody>
      <dsp:txXfrm>
        <a:off x="2355351" y="57569"/>
        <a:ext cx="1850415" cy="1901086"/>
      </dsp:txXfrm>
    </dsp:sp>
    <dsp:sp modelId="{C70D7167-55D7-465E-81D1-ED1147B852BF}">
      <dsp:nvSpPr>
        <dsp:cNvPr id="0" name=""/>
        <dsp:cNvSpPr/>
      </dsp:nvSpPr>
      <dsp:spPr>
        <a:xfrm>
          <a:off x="4593549" y="0"/>
          <a:ext cx="1965553" cy="2016224"/>
        </a:xfrm>
        <a:prstGeom prst="roundRect">
          <a:avLst>
            <a:gd name="adj" fmla="val 10000"/>
          </a:avLst>
        </a:prstGeom>
        <a:solidFill>
          <a:srgbClr val="99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Usługi </a:t>
          </a:r>
          <a:r>
            <a:rPr lang="en-US" sz="2000" b="1" kern="1200" dirty="0" err="1">
              <a:solidFill>
                <a:schemeClr val="tx2"/>
              </a:solidFill>
            </a:rPr>
            <a:t>społeczne</a:t>
          </a:r>
          <a:r>
            <a:rPr lang="en-US" sz="2000" b="1" kern="1200" dirty="0">
              <a:solidFill>
                <a:schemeClr val="tx2"/>
              </a:solidFill>
            </a:rPr>
            <a:t> </a:t>
          </a:r>
          <a:r>
            <a:rPr lang="en-US" sz="1800" b="0" kern="1200" dirty="0">
              <a:solidFill>
                <a:schemeClr val="tx2"/>
              </a:solidFill>
            </a:rPr>
            <a:t>np. </a:t>
          </a:r>
          <a:r>
            <a:rPr lang="en-US" sz="1800" b="0" kern="1200" dirty="0" err="1">
              <a:solidFill>
                <a:schemeClr val="tx2"/>
              </a:solidFill>
            </a:rPr>
            <a:t>usługi</a:t>
          </a:r>
          <a:r>
            <a:rPr lang="en-US" sz="1800" b="0" kern="1200" dirty="0">
              <a:solidFill>
                <a:schemeClr val="tx2"/>
              </a:solidFill>
            </a:rPr>
            <a:t> </a:t>
          </a:r>
          <a:r>
            <a:rPr lang="en-US" sz="1800" b="0" kern="1200" dirty="0" err="1">
              <a:solidFill>
                <a:schemeClr val="tx2"/>
              </a:solidFill>
            </a:rPr>
            <a:t>opiekuńcze</a:t>
          </a:r>
          <a:r>
            <a:rPr lang="en-US" sz="1800" b="0" kern="1200" dirty="0">
              <a:solidFill>
                <a:schemeClr val="tx2"/>
              </a:solidFill>
            </a:rPr>
            <a:t>, </a:t>
          </a:r>
          <a:r>
            <a:rPr lang="en-US" sz="1800" b="0" kern="1200" dirty="0" err="1">
              <a:solidFill>
                <a:schemeClr val="tx2"/>
              </a:solidFill>
            </a:rPr>
            <a:t>opieka</a:t>
          </a:r>
          <a:r>
            <a:rPr lang="en-US" sz="1800" b="0" kern="1200" dirty="0">
              <a:solidFill>
                <a:schemeClr val="tx2"/>
              </a:solidFill>
            </a:rPr>
            <a:t> wytchnieniowa</a:t>
          </a:r>
          <a:endParaRPr lang="pl-PL" sz="2000" b="0" kern="1200" dirty="0">
            <a:solidFill>
              <a:schemeClr val="tx2"/>
            </a:solidFill>
          </a:endParaRPr>
        </a:p>
      </dsp:txBody>
      <dsp:txXfrm>
        <a:off x="4651118" y="57569"/>
        <a:ext cx="1850415" cy="1901086"/>
      </dsp:txXfrm>
    </dsp:sp>
    <dsp:sp modelId="{A051B42C-DE5A-4E64-B666-10CA180D0CE4}">
      <dsp:nvSpPr>
        <dsp:cNvPr id="0" name=""/>
        <dsp:cNvSpPr/>
      </dsp:nvSpPr>
      <dsp:spPr>
        <a:xfrm>
          <a:off x="6889315" y="0"/>
          <a:ext cx="1965553" cy="2016224"/>
        </a:xfrm>
        <a:prstGeom prst="roundRect">
          <a:avLst>
            <a:gd name="adj" fmla="val 10000"/>
          </a:avLst>
        </a:prstGeom>
        <a:solidFill>
          <a:srgbClr val="E7E9F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2"/>
              </a:solidFill>
            </a:rPr>
            <a:t>Tworzenie </a:t>
          </a:r>
          <a:r>
            <a:rPr lang="en-US" sz="1800" b="1" kern="1200" dirty="0" err="1">
              <a:solidFill>
                <a:schemeClr val="tx2"/>
              </a:solidFill>
            </a:rPr>
            <a:t>mieszkań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treningowych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i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wspomaganych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jako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uzupełnienie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ścieżki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reintegracji</a:t>
          </a:r>
          <a:endParaRPr lang="pl-PL" sz="1800" b="1" kern="1200" dirty="0">
            <a:solidFill>
              <a:schemeClr val="tx2"/>
            </a:solidFill>
          </a:endParaRPr>
        </a:p>
      </dsp:txBody>
      <dsp:txXfrm>
        <a:off x="6946884" y="57569"/>
        <a:ext cx="1850415" cy="1901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CEB7E-D12D-45FF-9FF5-50ABBBBA3831}">
      <dsp:nvSpPr>
        <dsp:cNvPr id="0" name=""/>
        <dsp:cNvSpPr/>
      </dsp:nvSpPr>
      <dsp:spPr>
        <a:xfrm>
          <a:off x="0" y="0"/>
          <a:ext cx="1965553" cy="2016224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Usługi </a:t>
          </a:r>
          <a:r>
            <a:rPr lang="en-US" sz="2000" b="1" kern="1200" dirty="0"/>
            <a:t>aktywnej </a:t>
          </a:r>
          <a:r>
            <a:rPr lang="en-US" sz="2000" b="1" kern="1200" dirty="0" err="1"/>
            <a:t>integracji</a:t>
          </a:r>
          <a:r>
            <a:rPr lang="en-US" sz="2000" b="1" kern="1200" dirty="0"/>
            <a:t> </a:t>
          </a:r>
          <a:r>
            <a:rPr lang="en-US" sz="2000" kern="1200" dirty="0"/>
            <a:t>o charakterze </a:t>
          </a:r>
          <a:r>
            <a:rPr lang="en-US" sz="2000" kern="1200" dirty="0" err="1"/>
            <a:t>społecznym</a:t>
          </a:r>
          <a:r>
            <a:rPr lang="en-US" sz="2000" kern="1200" dirty="0"/>
            <a:t>, edukacyjnym czy zawodowym</a:t>
          </a:r>
          <a:endParaRPr lang="pl-PL" sz="2000" kern="1200" dirty="0"/>
        </a:p>
      </dsp:txBody>
      <dsp:txXfrm>
        <a:off x="57569" y="57569"/>
        <a:ext cx="1850415" cy="1901086"/>
      </dsp:txXfrm>
    </dsp:sp>
    <dsp:sp modelId="{32AC167E-3A74-4BBB-8F9A-F48CE001F967}">
      <dsp:nvSpPr>
        <dsp:cNvPr id="0" name=""/>
        <dsp:cNvSpPr/>
      </dsp:nvSpPr>
      <dsp:spPr>
        <a:xfrm>
          <a:off x="2297782" y="0"/>
          <a:ext cx="1965553" cy="2016224"/>
        </a:xfrm>
        <a:prstGeom prst="roundRect">
          <a:avLst>
            <a:gd name="adj" fmla="val 10000"/>
          </a:avLst>
        </a:prstGeom>
        <a:solidFill>
          <a:srgbClr val="00CC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/>
              </a:solidFill>
            </a:rPr>
            <a:t>Usługi </a:t>
          </a:r>
          <a:r>
            <a:rPr lang="en-US" sz="2000" b="1" kern="1200" dirty="0" err="1">
              <a:solidFill>
                <a:schemeClr val="tx2"/>
              </a:solidFill>
            </a:rPr>
            <a:t>zdrowotne</a:t>
          </a:r>
          <a:r>
            <a:rPr lang="en-US" sz="2000" b="1" kern="1200" dirty="0">
              <a:solidFill>
                <a:schemeClr val="tx2"/>
              </a:solidFill>
            </a:rPr>
            <a:t> </a:t>
          </a:r>
          <a:r>
            <a:rPr lang="en-US" sz="1800" u="sng" kern="1200" dirty="0">
              <a:solidFill>
                <a:schemeClr val="tx2"/>
              </a:solidFill>
            </a:rPr>
            <a:t>tylko o charakterze diagnostycznym</a:t>
          </a:r>
          <a:endParaRPr lang="pl-PL" sz="2000" u="sng" kern="1200" dirty="0">
            <a:solidFill>
              <a:schemeClr val="tx2"/>
            </a:solidFill>
          </a:endParaRPr>
        </a:p>
      </dsp:txBody>
      <dsp:txXfrm>
        <a:off x="2355351" y="57569"/>
        <a:ext cx="1850415" cy="1901086"/>
      </dsp:txXfrm>
    </dsp:sp>
    <dsp:sp modelId="{C70D7167-55D7-465E-81D1-ED1147B852BF}">
      <dsp:nvSpPr>
        <dsp:cNvPr id="0" name=""/>
        <dsp:cNvSpPr/>
      </dsp:nvSpPr>
      <dsp:spPr>
        <a:xfrm>
          <a:off x="4593549" y="0"/>
          <a:ext cx="1965553" cy="2016224"/>
        </a:xfrm>
        <a:prstGeom prst="roundRect">
          <a:avLst>
            <a:gd name="adj" fmla="val 10000"/>
          </a:avLst>
        </a:prstGeom>
        <a:solidFill>
          <a:srgbClr val="99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2"/>
              </a:solidFill>
            </a:rPr>
            <a:t>Usługi </a:t>
          </a:r>
          <a:r>
            <a:rPr lang="en-US" sz="2000" b="1" kern="1200" dirty="0" err="1">
              <a:solidFill>
                <a:schemeClr val="tx2"/>
              </a:solidFill>
            </a:rPr>
            <a:t>społeczne</a:t>
          </a:r>
          <a:r>
            <a:rPr lang="en-US" sz="2000" b="1" kern="1200" dirty="0">
              <a:solidFill>
                <a:schemeClr val="tx2"/>
              </a:solidFill>
            </a:rPr>
            <a:t> </a:t>
          </a:r>
          <a:r>
            <a:rPr lang="en-US" sz="1800" b="0" kern="1200" dirty="0">
              <a:solidFill>
                <a:schemeClr val="tx2"/>
              </a:solidFill>
            </a:rPr>
            <a:t>np. </a:t>
          </a:r>
          <a:r>
            <a:rPr lang="en-US" sz="1800" b="0" kern="1200" dirty="0" err="1">
              <a:solidFill>
                <a:schemeClr val="tx2"/>
              </a:solidFill>
            </a:rPr>
            <a:t>usługi</a:t>
          </a:r>
          <a:r>
            <a:rPr lang="en-US" sz="1800" b="0" kern="1200" dirty="0">
              <a:solidFill>
                <a:schemeClr val="tx2"/>
              </a:solidFill>
            </a:rPr>
            <a:t> </a:t>
          </a:r>
          <a:r>
            <a:rPr lang="en-US" sz="1800" b="0" kern="1200" dirty="0" err="1">
              <a:solidFill>
                <a:schemeClr val="tx2"/>
              </a:solidFill>
            </a:rPr>
            <a:t>opiekuńcze</a:t>
          </a:r>
          <a:r>
            <a:rPr lang="en-US" sz="1800" b="0" kern="1200" dirty="0">
              <a:solidFill>
                <a:schemeClr val="tx2"/>
              </a:solidFill>
            </a:rPr>
            <a:t>, </a:t>
          </a:r>
          <a:r>
            <a:rPr lang="en-US" sz="1800" b="0" kern="1200" dirty="0" err="1">
              <a:solidFill>
                <a:schemeClr val="tx2"/>
              </a:solidFill>
            </a:rPr>
            <a:t>opieka</a:t>
          </a:r>
          <a:r>
            <a:rPr lang="en-US" sz="1800" b="0" kern="1200" dirty="0">
              <a:solidFill>
                <a:schemeClr val="tx2"/>
              </a:solidFill>
            </a:rPr>
            <a:t> wytchnieniowa</a:t>
          </a:r>
          <a:endParaRPr lang="pl-PL" sz="2000" b="0" kern="1200" dirty="0">
            <a:solidFill>
              <a:schemeClr val="tx2"/>
            </a:solidFill>
          </a:endParaRPr>
        </a:p>
      </dsp:txBody>
      <dsp:txXfrm>
        <a:off x="4651118" y="57569"/>
        <a:ext cx="1850415" cy="1901086"/>
      </dsp:txXfrm>
    </dsp:sp>
    <dsp:sp modelId="{A051B42C-DE5A-4E64-B666-10CA180D0CE4}">
      <dsp:nvSpPr>
        <dsp:cNvPr id="0" name=""/>
        <dsp:cNvSpPr/>
      </dsp:nvSpPr>
      <dsp:spPr>
        <a:xfrm>
          <a:off x="6889315" y="0"/>
          <a:ext cx="1965553" cy="2016224"/>
        </a:xfrm>
        <a:prstGeom prst="roundRect">
          <a:avLst>
            <a:gd name="adj" fmla="val 10000"/>
          </a:avLst>
        </a:prstGeom>
        <a:solidFill>
          <a:srgbClr val="E7E9F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solidFill>
                <a:schemeClr val="tx2"/>
              </a:solidFill>
            </a:rPr>
            <a:t>Tworzenie </a:t>
          </a:r>
          <a:r>
            <a:rPr lang="en-US" sz="1800" b="1" kern="1200" dirty="0" err="1">
              <a:solidFill>
                <a:schemeClr val="tx2"/>
              </a:solidFill>
            </a:rPr>
            <a:t>mieszkań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treningowych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i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wspomaganych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jako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uzupełnienie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ścieżki</a:t>
          </a:r>
          <a:r>
            <a:rPr lang="en-US" sz="1800" b="1" kern="1200" dirty="0">
              <a:solidFill>
                <a:schemeClr val="tx2"/>
              </a:solidFill>
            </a:rPr>
            <a:t> </a:t>
          </a:r>
          <a:r>
            <a:rPr lang="en-US" sz="1800" b="1" kern="1200" dirty="0" err="1">
              <a:solidFill>
                <a:schemeClr val="tx2"/>
              </a:solidFill>
            </a:rPr>
            <a:t>reintegracji</a:t>
          </a:r>
          <a:endParaRPr lang="pl-PL" sz="1800" b="1" kern="1200" dirty="0">
            <a:solidFill>
              <a:schemeClr val="tx2"/>
            </a:solidFill>
          </a:endParaRPr>
        </a:p>
      </dsp:txBody>
      <dsp:txXfrm>
        <a:off x="6946884" y="57569"/>
        <a:ext cx="1850415" cy="1901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2025-05-21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16000" y="1233488"/>
            <a:ext cx="471011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38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398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434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242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760" y="2411685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85265" y="2724045"/>
            <a:ext cx="7920115" cy="62443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2800"/>
            </a:lvl1pPr>
          </a:lstStyle>
          <a:p>
            <a:r>
              <a:rPr lang="pl-PL" dirty="0"/>
              <a:t>Ustawa wdrożeniowa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85265" y="3569363"/>
            <a:ext cx="7920037" cy="639782"/>
          </a:xfrm>
        </p:spPr>
        <p:txBody>
          <a:bodyPr>
            <a:noAutofit/>
          </a:bodyPr>
          <a:lstStyle>
            <a:lvl1pPr marL="0" indent="0" algn="l">
              <a:lnSpc>
                <a:spcPts val="3500"/>
              </a:lnSpc>
              <a:buNone/>
              <a:defRPr sz="1400" b="1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Proces opiniowania i zatwierdzania dokumentu przez IZ:</a:t>
            </a:r>
          </a:p>
          <a:p>
            <a:r>
              <a:rPr lang="pl-PL" dirty="0"/>
              <a:t>- Ustawa wdrożeniowa – art. 34. ust.6 pkt. 2 </a:t>
            </a:r>
          </a:p>
          <a:p>
            <a:r>
              <a:rPr lang="pl-PL" dirty="0"/>
              <a:t>- Zasady realizacji instrumentów terytorialnych w Polsce w perspektywie finansowej UE na lata 2021-2027 - 3.1. Przygotowanie strategii i jej zatwierdzenie</a:t>
            </a:r>
          </a:p>
          <a:p>
            <a:r>
              <a:rPr lang="pl-PL" dirty="0"/>
              <a:t>- Wytyczne dotyczące wyboru projektów na lata 2021-2027 - Rozdział 12. Dodatkowe warunki wyboru projektów w ramach ZIT i IIT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666599" y="2701795"/>
            <a:ext cx="9517684" cy="453442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37395" y="2701795"/>
            <a:ext cx="9001000" cy="429970"/>
          </a:xfrm>
        </p:spPr>
        <p:txBody>
          <a:bodyPr anchor="t" anchorCtr="0">
            <a:noAutofit/>
          </a:bodyPr>
          <a:lstStyle>
            <a:lvl1pPr algn="l">
              <a:lnSpc>
                <a:spcPts val="3000"/>
              </a:lnSpc>
              <a:defRPr sz="1400" baseline="0"/>
            </a:lvl1pPr>
          </a:lstStyle>
          <a:p>
            <a:r>
              <a:rPr lang="pl-PL" dirty="0"/>
              <a:t>Wymagania IZ wobec ZIT (Zasady realizacji instrumentów terytorialnych)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74573" y="3362064"/>
            <a:ext cx="9074054" cy="10800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4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Umowa Partnerstwa wskazuje, że programy regionalne powinny zawierać informacje dotyczące realizacji ZIT, w tym w szczególności:</a:t>
            </a:r>
          </a:p>
          <a:p>
            <a:r>
              <a:rPr lang="pl-PL" dirty="0"/>
              <a:t> przewidywany obszar/obszary realizacji ZIT, oparty na delimitacji MOF w SRW;</a:t>
            </a:r>
          </a:p>
          <a:p>
            <a:r>
              <a:rPr lang="pl-PL" dirty="0"/>
              <a:t> indykatywną wartość środków funduszy (EFRR, EFS+) w ramach wskazanych</a:t>
            </a:r>
          </a:p>
          <a:p>
            <a:r>
              <a:rPr lang="pl-PL" dirty="0"/>
              <a:t>priorytetów programu przyporządkowanych do celów polityki i celów szczegółowych;</a:t>
            </a:r>
          </a:p>
          <a:p>
            <a:r>
              <a:rPr lang="pl-PL" dirty="0"/>
              <a:t> zadania Związku ZIT.</a:t>
            </a:r>
          </a:p>
          <a:p>
            <a:endParaRPr lang="pl-PL" dirty="0"/>
          </a:p>
          <a:p>
            <a:r>
              <a:rPr lang="pl-PL" dirty="0"/>
              <a:t>W celu usprawnienia monitorowania realizacji ZIT niezbędne jest zapewnienie przez </a:t>
            </a:r>
            <a:r>
              <a:rPr lang="pl-PL" dirty="0" err="1"/>
              <a:t>IZwłaściwego</a:t>
            </a:r>
            <a:r>
              <a:rPr lang="pl-PL" dirty="0"/>
              <a:t> oznaczenia ZIT w programie, </a:t>
            </a:r>
            <a:r>
              <a:rPr lang="pl-PL" dirty="0" err="1"/>
              <a:t>SzOP</a:t>
            </a:r>
            <a:r>
              <a:rPr lang="pl-PL" dirty="0"/>
              <a:t> oraz w projektach.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593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260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0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95106" y="2859208"/>
            <a:ext cx="7920115" cy="62443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2800"/>
            </a:lvl1pPr>
          </a:lstStyle>
          <a:p>
            <a:r>
              <a:rPr lang="pl-PL" dirty="0"/>
              <a:t>Ustawa wdrożeniowa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85343" y="4027944"/>
            <a:ext cx="7920037" cy="1080000"/>
          </a:xfrm>
        </p:spPr>
        <p:txBody>
          <a:bodyPr>
            <a:noAutofit/>
          </a:bodyPr>
          <a:lstStyle>
            <a:lvl1pPr marL="0" indent="0" algn="l">
              <a:lnSpc>
                <a:spcPts val="3500"/>
              </a:lnSpc>
              <a:buNone/>
              <a:defRPr sz="2400" b="1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…pozytywne zaopiniowanie przez właściwą instytucję zarządzającą programem w terminie 60 dni od dnia otrzymania – w zakresie możliwości finansowania strategii ZIT w ramach tego programu;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51742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95106" y="2859208"/>
            <a:ext cx="7920115" cy="62443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2400" i="1"/>
            </a:lvl1pPr>
          </a:lstStyle>
          <a:p>
            <a:r>
              <a:rPr lang="pl-PL" dirty="0"/>
              <a:t>Zasady realizacji instrumentów terytorialnych w Polsce</a:t>
            </a:r>
            <a:br>
              <a:rPr lang="pl-PL" dirty="0"/>
            </a:br>
            <a:r>
              <a:rPr lang="pl-PL" dirty="0"/>
              <a:t>w perspektywie finansowej UE na lata 2021-2027</a:t>
            </a:r>
            <a:endParaRPr lang="en-US" dirty="0"/>
          </a:p>
        </p:txBody>
      </p:sp>
      <p:pic>
        <p:nvPicPr>
          <p:cNvPr id="5" name="Obraz 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49324" y="5433214"/>
            <a:ext cx="10411678" cy="209970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85343" y="4421661"/>
            <a:ext cx="7920037" cy="639782"/>
          </a:xfrm>
        </p:spPr>
        <p:txBody>
          <a:bodyPr>
            <a:noAutofit/>
          </a:bodyPr>
          <a:lstStyle>
            <a:lvl1pPr marL="0" indent="0" algn="l">
              <a:lnSpc>
                <a:spcPts val="3500"/>
              </a:lnSpc>
              <a:buNone/>
              <a:defRPr sz="2000" b="1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Schemat procesu przygotowania i przyjęcia strategii ZIT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14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95184" y="2777265"/>
            <a:ext cx="7920115" cy="453395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2400" i="1"/>
            </a:lvl1pPr>
          </a:lstStyle>
          <a:p>
            <a:r>
              <a:rPr lang="pl-PL" dirty="0"/>
              <a:t>Zasady realizacji instrumentów terytorialnych 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1450" y="3584076"/>
            <a:ext cx="8073771" cy="1080000"/>
          </a:xfrm>
        </p:spPr>
        <p:txBody>
          <a:bodyPr>
            <a:noAutofit/>
          </a:bodyPr>
          <a:lstStyle>
            <a:lvl1pPr marL="0" indent="0" algn="l">
              <a:lnSpc>
                <a:spcPts val="3500"/>
              </a:lnSpc>
              <a:buNone/>
              <a:defRPr sz="16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Opinia w zakresie możliwości finansowania strategii w ramach programu regionalnego przyjmuje formę uchwały zarządu województwa, w której w sposób jednoznaczny wskazane zostanie potwierdzenie możliwości finansowania strategii ze środków programu regionalnego oraz wymienione zostaną imiennie projekty wskazane na liście projektów, które właściwa IZ przewiduje do objęcia współfinansowaniem w ramach programu regionalnego.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605904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6916" y="1806565"/>
            <a:ext cx="911939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85848" y="2701795"/>
            <a:ext cx="7920115" cy="718002"/>
          </a:xfrm>
        </p:spPr>
        <p:txBody>
          <a:bodyPr anchor="t" anchorCtr="0">
            <a:normAutofit/>
          </a:bodyPr>
          <a:lstStyle>
            <a:lvl1pPr algn="l">
              <a:lnSpc>
                <a:spcPts val="3000"/>
              </a:lnSpc>
              <a:defRPr sz="1800" i="0" baseline="0"/>
            </a:lvl1pPr>
          </a:lstStyle>
          <a:p>
            <a:r>
              <a:rPr lang="pl-PL" dirty="0"/>
              <a:t>Dodatkowe warunki wyboru projektów w ramach ZIT i IIT </a:t>
            </a:r>
            <a:br>
              <a:rPr lang="pl-PL" dirty="0"/>
            </a:br>
            <a:r>
              <a:rPr lang="pl-PL" dirty="0"/>
              <a:t>(Wytyczne dotyczące wyboru projektów na lata 2021-2027)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1410" y="3964879"/>
            <a:ext cx="8783790" cy="1080000"/>
          </a:xfrm>
        </p:spPr>
        <p:txBody>
          <a:bodyPr>
            <a:noAutofit/>
          </a:bodyPr>
          <a:lstStyle>
            <a:lvl1pPr marL="0" indent="0" algn="l">
              <a:lnSpc>
                <a:spcPts val="1500"/>
              </a:lnSpc>
              <a:buNone/>
              <a:defRPr sz="11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1) Związek ZIT lub podmiot wdrażający IIT uczestniczy w wyborze do dofinansowania projektów wynikających z właściwych strategii poprzez umieszczenie w nich listy projektów.</a:t>
            </a:r>
          </a:p>
          <a:p>
            <a:r>
              <a:rPr lang="pl-PL" dirty="0"/>
              <a:t>2) Strategiami właściwymi dla Związku ZIT są strategie ZIT lub strategie rozwoju ponadlokalnego, które zgodnie z art. 34 ust. 9 ustawy pełnią funkcję strategii ZIT.</a:t>
            </a:r>
          </a:p>
          <a:p>
            <a:r>
              <a:rPr lang="pl-PL" dirty="0"/>
              <a:t>4) Lista projektów wybieranych w postępowaniach konkurencyjnych zawiera co najmniej zakresy projektów lub typy projektów.</a:t>
            </a:r>
          </a:p>
          <a:p>
            <a:r>
              <a:rPr lang="pl-PL" dirty="0"/>
              <a:t>5) Lista projektów wybieranych w postępowaniach niekonkurencyjnych zawiera co najmniej informacje o nazwie lub celu projektu oraz jego wnioskodawcy.</a:t>
            </a:r>
          </a:p>
          <a:p>
            <a:r>
              <a:rPr lang="pl-PL" dirty="0"/>
              <a:t>6) IZ może wskazać dodatkowy sposób uczestnictwa Związku ZIT lub podmiotu wdrażającego IIT w wyborze projektów do dofinansowania.</a:t>
            </a:r>
          </a:p>
          <a:p>
            <a:r>
              <a:rPr lang="pl-PL" dirty="0"/>
              <a:t>7) Pozytywna opinia właściwej IZ o właściwej strategii stanowi warunek przeprowadzenia postępowania dotyczącego projektów konkurencyjnych wskazanych na liście.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35025" y="2689650"/>
            <a:ext cx="911939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33757" y="2701795"/>
            <a:ext cx="8704637" cy="429970"/>
          </a:xfrm>
        </p:spPr>
        <p:txBody>
          <a:bodyPr anchor="t" anchorCtr="0">
            <a:normAutofit/>
          </a:bodyPr>
          <a:lstStyle>
            <a:lvl1pPr algn="l">
              <a:lnSpc>
                <a:spcPts val="3000"/>
              </a:lnSpc>
              <a:defRPr sz="1600" baseline="0"/>
            </a:lvl1pPr>
          </a:lstStyle>
          <a:p>
            <a:r>
              <a:rPr lang="pl-PL" dirty="0"/>
              <a:t>Z pisma </a:t>
            </a:r>
            <a:r>
              <a:rPr lang="pl-PL" dirty="0" err="1"/>
              <a:t>MFiPR</a:t>
            </a:r>
            <a:r>
              <a:rPr lang="pl-PL" dirty="0"/>
              <a:t> z 23.11.2022r. dot. zasad opiniowania strategii ZIT przez ministra wynika: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0364" y="3245535"/>
            <a:ext cx="8783790" cy="10800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4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Wymagane przez ministerstwo dokumenty:</a:t>
            </a:r>
          </a:p>
          <a:p>
            <a:r>
              <a:rPr lang="pl-PL" dirty="0"/>
              <a:t>- Uchwała zarządu województwa dotyczącą pozytywnego zaopiniowania strategii ZIT przez instytucję zarządzającą programem regionalnym w zakresie możliwości jej finansowania w ramach właściwego programu regionalnego.</a:t>
            </a:r>
          </a:p>
          <a:p>
            <a:r>
              <a:rPr lang="pl-PL" dirty="0"/>
              <a:t>- Lista projektów w przypadku, o którym mowa w art. 34 ust. 10 ustawy wdrożeniowej.</a:t>
            </a:r>
          </a:p>
          <a:p>
            <a:r>
              <a:rPr lang="pl-PL" dirty="0"/>
              <a:t>Wartość dofinansowania projektów umieszczonych na liście projektów planowanych do sfinansowania w ramach programów krajowych powinna mieścić się w wartości uzgodnionej z instytucjami zarządzającymi programami krajowymi.</a:t>
            </a:r>
          </a:p>
          <a:p>
            <a:endParaRPr lang="pl-PL" dirty="0"/>
          </a:p>
          <a:p>
            <a:r>
              <a:rPr lang="pl-PL" dirty="0"/>
              <a:t>Jednocześnie, rekomendujemy również wszystkim IZ PR roboczy kontakt z Departamentem Programów Regionalnych </a:t>
            </a:r>
            <a:r>
              <a:rPr lang="pl-PL" dirty="0" err="1"/>
              <a:t>MFiPR</a:t>
            </a:r>
            <a:r>
              <a:rPr lang="pl-PL" dirty="0"/>
              <a:t> przed rozpoczęciem procedowania uchwały zarządu województwa dotyczącej pozytywnego zaopiniowania strategii ZIT w zakresie możliwości jej finansowania w ramach właściwego programu regionalnego, w celu uniknięcia rozbieżności w stanowiskach dotyczących szczegółowych zapisów strategii ZIT.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531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652758" y="2701795"/>
            <a:ext cx="9517684" cy="453442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33757" y="2701795"/>
            <a:ext cx="8704637" cy="429970"/>
          </a:xfrm>
        </p:spPr>
        <p:txBody>
          <a:bodyPr anchor="t" anchorCtr="0">
            <a:normAutofit/>
          </a:bodyPr>
          <a:lstStyle>
            <a:lvl1pPr algn="l">
              <a:lnSpc>
                <a:spcPts val="3000"/>
              </a:lnSpc>
              <a:defRPr sz="1800" baseline="0"/>
            </a:lvl1pPr>
          </a:lstStyle>
          <a:p>
            <a:r>
              <a:rPr lang="pl-PL" dirty="0"/>
              <a:t>Kompetencje/obowiązki IZ (Zasady realizacji instrumentów terytorialnych)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74573" y="3362064"/>
            <a:ext cx="9074054" cy="10800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4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- Wybór projektów realizujących strategię ZIT dokonywany jest w ramach prac nad strategią, a następnie w ramach procedury przyjmowania strategii przez Związek ZIT oraz opiniowania strategii przez właściwą instytucję zarządzającą programem regionalnym;</a:t>
            </a:r>
          </a:p>
          <a:p>
            <a:r>
              <a:rPr lang="pl-PL" dirty="0"/>
              <a:t>Lista projektów stanowi integralną część strategii. W przypadku strategii rozwoju ponadlokalnego, decyzją strony samorządowej, lista projektów może stanowić odrębny dokument przyjęty uchwałą Związku ZIT.</a:t>
            </a:r>
          </a:p>
          <a:p>
            <a:r>
              <a:rPr lang="pl-PL" dirty="0"/>
              <a:t>- IZ programem regionalnym wydaje opinię w zakresie możliwości finansowania strategii i projektów ujętych w liście projektów w ramach programu regionalnego w terminie 60 dni (30 dni zgodność z SRW w przypadku strategii rozwoju ponadlokalnego). Opinia w zakresie możliwości finansowania strategii w ramach programu regionalnego przyjmuje formę uchwały zarządu województwa, w której w sposób jednoznaczny wskazane zostanie potwierdzenie możliwości finansowania strategii ze środków programu regionalnego oraz wymienione zostaną imiennie projekty wskazane na liście projektów, które właściwa IZ przewiduje do objęcia współfinansowaniem w ramach programu regionalnego.</a:t>
            </a:r>
          </a:p>
          <a:p>
            <a:r>
              <a:rPr lang="pl-PL" dirty="0"/>
              <a:t>- Wskaźniki rezultatu i produktu określone dla celów strategii, powinny być powiązane z realizacją właściwego programu regionalnego.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7380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652758" y="2701795"/>
            <a:ext cx="9517684" cy="453442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37395" y="2701795"/>
            <a:ext cx="9001000" cy="429970"/>
          </a:xfrm>
        </p:spPr>
        <p:txBody>
          <a:bodyPr anchor="t" anchorCtr="0">
            <a:noAutofit/>
          </a:bodyPr>
          <a:lstStyle>
            <a:lvl1pPr algn="l">
              <a:lnSpc>
                <a:spcPts val="3000"/>
              </a:lnSpc>
              <a:defRPr sz="1400" baseline="0"/>
            </a:lvl1pPr>
          </a:lstStyle>
          <a:p>
            <a:r>
              <a:rPr lang="pl-PL" dirty="0"/>
              <a:t>Lista projektów oraz wybór projektów do dofinansowania (Zasady realizacji instrumentów terytorialnych)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74573" y="3362064"/>
            <a:ext cx="9074054" cy="10800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4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- ZIT współpracują z IZ w celu określenia projektów realizujących strategię, które będą wspierane w ramach danego programu. Projekty definiować należy jako przedsięwzięcia zmierzające do osiągnięcia założonego celu określonego wskaźnikami, z określonym początkiem i końcem realizacji, zgłoszone do objęcia albo objęte finansowaniem z funduszy UE w ramach danego programu.</a:t>
            </a:r>
          </a:p>
          <a:p>
            <a:r>
              <a:rPr lang="pl-PL" dirty="0"/>
              <a:t>- Udział Związku ZIT w wyborze projektów wynikających ze strategii ZIT.</a:t>
            </a:r>
          </a:p>
          <a:p>
            <a:r>
              <a:rPr lang="pl-PL" dirty="0"/>
              <a:t>- Warunek dołączenia do strategii listy projektów będzie można uznać za spełniony w przypadku wpisania do strategii uzgodnionych w ramach Związku ZIT zintegrowanych projektów.</a:t>
            </a:r>
          </a:p>
          <a:p>
            <a:r>
              <a:rPr lang="pl-PL" dirty="0"/>
              <a:t>- Wzór listy projektów, uwzględniający m. in. zakres niezbędnych informacji dotyczących projektów znajdujących się na liście, zostanie określony przez właściwą IZ.</a:t>
            </a:r>
          </a:p>
          <a:p>
            <a:r>
              <a:rPr lang="pl-PL" dirty="0"/>
              <a:t>- Podstawowym sposobem wyboru projektów współfinansowanych ze środków polityki spójności jest sposób konkurencyjny. Jednakże to właściwa IZ określi w programie sposób wyboru projektów w działaniach dedykowanych ZIT.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5096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652758" y="2701795"/>
            <a:ext cx="9517684" cy="453442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37395" y="2701795"/>
            <a:ext cx="9001000" cy="429970"/>
          </a:xfrm>
        </p:spPr>
        <p:txBody>
          <a:bodyPr anchor="t" anchorCtr="0">
            <a:noAutofit/>
          </a:bodyPr>
          <a:lstStyle>
            <a:lvl1pPr algn="l">
              <a:lnSpc>
                <a:spcPts val="3000"/>
              </a:lnSpc>
              <a:defRPr sz="1400" baseline="0"/>
            </a:lvl1pPr>
          </a:lstStyle>
          <a:p>
            <a:r>
              <a:rPr lang="pl-PL" dirty="0"/>
              <a:t>Współpraca IZ z ZIT (Zasady realizacji instrumentów terytorialnych)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74573" y="3362064"/>
            <a:ext cx="9074054" cy="10800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1400" b="1" u="none" baseline="0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 dirty="0"/>
              <a:t>IZ powinna przewidzieć inne sposoby zapewnienia udziału Związku ZIT w wyborze projektów do dofinansowania.</a:t>
            </a:r>
          </a:p>
          <a:p>
            <a:r>
              <a:rPr lang="pl-PL" dirty="0"/>
              <a:t>Związki ZIT mogą uczestniczyć w całokształcie działań mających wpływ na wybór projektów</a:t>
            </a:r>
          </a:p>
          <a:p>
            <a:r>
              <a:rPr lang="pl-PL" dirty="0"/>
              <a:t>do dofinansowania poprzez:</a:t>
            </a:r>
          </a:p>
          <a:p>
            <a:r>
              <a:rPr lang="pl-PL" dirty="0"/>
              <a:t>1) opiniowanie i przekazywanie uwag do programu regionalnego oraz udział w opracowaniu pozostałych dokumentów składających się na system realizacji programu regionalnego, w tym współpracę z IZ w zakresie przygotowania </a:t>
            </a:r>
            <a:r>
              <a:rPr lang="pl-PL" dirty="0" err="1"/>
              <a:t>SzOP</a:t>
            </a:r>
            <a:r>
              <a:rPr lang="pl-PL" dirty="0"/>
              <a:t> dla działań w ramach ZIT,</a:t>
            </a:r>
          </a:p>
          <a:p>
            <a:r>
              <a:rPr lang="pl-PL" dirty="0"/>
              <a:t>2) udział w pracach Komitetu Monitorującego na prawach członka,</a:t>
            </a:r>
          </a:p>
          <a:p>
            <a:r>
              <a:rPr lang="pl-PL" dirty="0"/>
              <a:t>3) tworzenie lub uzgadnianie regulaminów konkursów dla działań w ramach ZIT,</a:t>
            </a:r>
          </a:p>
          <a:p>
            <a:r>
              <a:rPr lang="pl-PL" dirty="0"/>
              <a:t>4) tworzenie, współtworzenie albo opiniowanie harmonogramów naborów dedykowanych ZIT,</a:t>
            </a:r>
          </a:p>
          <a:p>
            <a:r>
              <a:rPr lang="pl-PL" dirty="0"/>
              <a:t>5) udział w pracach komitetu oceny projektów.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7800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STRATEGIE ZIT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370" y="1979837"/>
            <a:ext cx="9937103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Proces opiniowania i zatwierdzania dokumentu przez IZ:</a:t>
            </a:r>
          </a:p>
          <a:p>
            <a:pPr lvl="0"/>
            <a:endParaRPr lang="pl-PL" dirty="0"/>
          </a:p>
          <a:p>
            <a:pPr lvl="1"/>
            <a:r>
              <a:rPr lang="pl-PL" dirty="0"/>
              <a:t>Ustawa wdrożeniowa – art. 34. ust.6 pkt. 2 </a:t>
            </a:r>
          </a:p>
          <a:p>
            <a:pPr lvl="1"/>
            <a:r>
              <a:rPr lang="pl-PL" dirty="0"/>
              <a:t>Zasady realizacji instrumentów terytorialnych w Polsce w perspektywie finansowej UE na lata 2021-2027 - 3.1. Przygotowanie strategii i jej zatwierdzenie</a:t>
            </a:r>
          </a:p>
          <a:p>
            <a:pPr lvl="1"/>
            <a:r>
              <a:rPr lang="pl-PL" dirty="0"/>
              <a:t>Wytyczne dotyczące wyboru projektów na lata 2021-2027 - Rozdział 12. Dodatkowe warunki wyboru projektów w ramach ZIT i IIT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49" r:id="rId2"/>
    <p:sldLayoutId id="2147483741" r:id="rId3"/>
    <p:sldLayoutId id="2147483742" r:id="rId4"/>
    <p:sldLayoutId id="2147483725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3" r:id="rId11"/>
    <p:sldLayoutId id="2147483720" r:id="rId12"/>
    <p:sldLayoutId id="2147483721" r:id="rId13"/>
    <p:sldLayoutId id="2147483710" r:id="rId14"/>
    <p:sldLayoutId id="2147483712" r:id="rId15"/>
    <p:sldLayoutId id="2147483726" r:id="rId16"/>
    <p:sldLayoutId id="2147483740" r:id="rId17"/>
    <p:sldLayoutId id="2147483723" r:id="rId18"/>
    <p:sldLayoutId id="2147483728" r:id="rId19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 baseline="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0" indent="0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None/>
        <a:defRPr sz="1800" b="1" kern="1200" baseline="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21"/>
        </a:buBlip>
        <a:defRPr sz="1800" b="0" u="none" kern="1200" baseline="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007943" indent="0" algn="l" defTabSz="1007943" rtl="0" eaLnBrk="1" latinLnBrk="0" hangingPunct="1">
        <a:lnSpc>
          <a:spcPts val="2400"/>
        </a:lnSpc>
        <a:spcBef>
          <a:spcPts val="551"/>
        </a:spcBef>
        <a:buFontTx/>
        <a:buNone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anna.kopka@slaskie.pl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Fundusze Europejskie dla Śląskiego &#10;Rzeczpospolita Polska &#10;Dofinansowane przez Unię Europejską &#10;Województwo Śląskie " title="Logotyp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1169442" y="2699717"/>
            <a:ext cx="8352928" cy="4104456"/>
          </a:xfrm>
        </p:spPr>
        <p:txBody>
          <a:bodyPr>
            <a:noAutofit/>
          </a:bodyPr>
          <a:lstStyle/>
          <a:p>
            <a:pPr algn="ctr"/>
            <a:r>
              <a:rPr lang="pl-PL" sz="2400" dirty="0">
                <a:latin typeface="+mn-lt"/>
              </a:rPr>
              <a:t>Realizacja projektów w ramach działania</a:t>
            </a:r>
            <a:br>
              <a:rPr lang="pl-PL" sz="2400" dirty="0">
                <a:latin typeface="+mn-lt"/>
              </a:rPr>
            </a:br>
            <a:r>
              <a:rPr lang="pl-PL" sz="2400" dirty="0">
                <a:latin typeface="+mn-lt"/>
              </a:rPr>
              <a:t>FESL.07.02-IZ.01-047/23</a:t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>PRIORYTET FESL.07 Fundusze Europejskie dla społeczeństwa</a:t>
            </a:r>
            <a:br>
              <a:rPr lang="pl-PL" sz="2000" dirty="0">
                <a:latin typeface="+mn-lt"/>
              </a:rPr>
            </a:br>
            <a:r>
              <a:rPr lang="pl-PL" sz="2000" dirty="0">
                <a:latin typeface="+mn-lt"/>
              </a:rPr>
              <a:t>DZIAŁANIE 7.2 Aktywna integracja</a:t>
            </a:r>
            <a:br>
              <a:rPr lang="pl-PL" sz="2000" dirty="0">
                <a:latin typeface="+mn-lt"/>
              </a:rPr>
            </a:br>
            <a:r>
              <a:rPr lang="pl-PL" sz="1600" dirty="0">
                <a:latin typeface="+mn-lt"/>
              </a:rPr>
              <a:t>Wisła, 22 maja 2025 r.</a:t>
            </a:r>
            <a:endParaRPr lang="pl-PL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70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7B9F56-539B-4225-8665-5C6C0AA1F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B40D8122-0E30-4C3D-BFB3-B3038DB49577}"/>
              </a:ext>
            </a:extLst>
          </p:cNvPr>
          <p:cNvSpPr/>
          <p:nvPr/>
        </p:nvSpPr>
        <p:spPr>
          <a:xfrm>
            <a:off x="1032223" y="3440228"/>
            <a:ext cx="4305594" cy="172354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>
              <a:spcAft>
                <a:spcPct val="15000"/>
              </a:spcAft>
            </a:pPr>
            <a:r>
              <a:rPr lang="pl-PL" sz="2000" b="1" dirty="0">
                <a:solidFill>
                  <a:srgbClr val="C00000"/>
                </a:solidFill>
              </a:rPr>
              <a:t>Kwota stawki: 16 477,75 PLN</a:t>
            </a:r>
            <a:endParaRPr lang="pl-PL" sz="2000" b="1" dirty="0">
              <a:solidFill>
                <a:srgbClr val="C00000"/>
              </a:solidFill>
              <a:cs typeface="Calibri"/>
            </a:endParaRPr>
          </a:p>
          <a:p>
            <a:pPr marL="285750" lvl="0" indent="-285750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8000"/>
                </a:solidFill>
              </a:rPr>
              <a:t>11 534,43 PLN</a:t>
            </a:r>
            <a:r>
              <a:rPr lang="pl-PL" sz="2000" dirty="0">
                <a:solidFill>
                  <a:schemeClr val="tx2"/>
                </a:solidFill>
              </a:rPr>
              <a:t> – w przypadku gdy rozliczasz </a:t>
            </a:r>
            <a:r>
              <a:rPr lang="pl-PL" sz="2000" b="1" dirty="0">
                <a:solidFill>
                  <a:schemeClr val="tx2"/>
                </a:solidFill>
              </a:rPr>
              <a:t>70% stawki</a:t>
            </a:r>
            <a:endParaRPr lang="pl-PL" sz="2000" b="1" dirty="0">
              <a:solidFill>
                <a:schemeClr val="tx2"/>
              </a:solidFill>
              <a:cs typeface="Calibri"/>
            </a:endParaRPr>
          </a:p>
          <a:p>
            <a:pPr marL="285750" indent="-285750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8000"/>
                </a:solidFill>
              </a:rPr>
              <a:t>4 943,32 PLN </a:t>
            </a:r>
            <a:r>
              <a:rPr lang="pl-PL" sz="2000" dirty="0">
                <a:solidFill>
                  <a:schemeClr val="tx2"/>
                </a:solidFill>
              </a:rPr>
              <a:t>– w przypadku gdy rozliczasz pozostałe </a:t>
            </a:r>
            <a:r>
              <a:rPr lang="pl-PL" sz="2000" b="1" dirty="0">
                <a:solidFill>
                  <a:schemeClr val="tx2"/>
                </a:solidFill>
              </a:rPr>
              <a:t>30% stawki </a:t>
            </a:r>
            <a:endParaRPr lang="pl-PL" sz="200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D456DB42-E43E-4449-91E9-A19224CBD358}"/>
              </a:ext>
            </a:extLst>
          </p:cNvPr>
          <p:cNvSpPr/>
          <p:nvPr/>
        </p:nvSpPr>
        <p:spPr>
          <a:xfrm>
            <a:off x="953418" y="1578092"/>
            <a:ext cx="3744416" cy="14666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2400" b="1" dirty="0"/>
              <a:t>Stawka jednostkowa na realizację ścieżek indywidualnych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7A4FB022-7287-4DDC-A81C-52451375D324}"/>
              </a:ext>
            </a:extLst>
          </p:cNvPr>
          <p:cNvSpPr/>
          <p:nvPr/>
        </p:nvSpPr>
        <p:spPr>
          <a:xfrm>
            <a:off x="6432430" y="1578092"/>
            <a:ext cx="3312366" cy="146661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Wydatki możliwe do ponoszenia poza stawką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5F5269CB-D6FA-49C2-87B3-A08F550E9757}"/>
              </a:ext>
            </a:extLst>
          </p:cNvPr>
          <p:cNvSpPr/>
          <p:nvPr/>
        </p:nvSpPr>
        <p:spPr>
          <a:xfrm>
            <a:off x="6375752" y="3391900"/>
            <a:ext cx="35350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000" b="1" dirty="0">
                <a:solidFill>
                  <a:schemeClr val="accent1"/>
                </a:solidFill>
              </a:rPr>
              <a:t>Wydatki rozliczne na podstawie rzeczywiście poniesionych wydatków </a:t>
            </a:r>
            <a:r>
              <a:rPr lang="pl-PL" sz="2000" i="1" dirty="0">
                <a:solidFill>
                  <a:schemeClr val="accent1"/>
                </a:solidFill>
              </a:rPr>
              <a:t>- nawet jeśli wartość projektu nie przekracza równowartości 200 tys. EUR w dniu zawarcia umowy o dofinansowanie projektu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77B3B43-275E-42CC-BDC9-EFB869F204A7}"/>
              </a:ext>
            </a:extLst>
          </p:cNvPr>
          <p:cNvSpPr/>
          <p:nvPr/>
        </p:nvSpPr>
        <p:spPr>
          <a:xfrm>
            <a:off x="1032223" y="467469"/>
            <a:ext cx="42564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Kwota stawki jednostkowej</a:t>
            </a:r>
          </a:p>
        </p:txBody>
      </p:sp>
    </p:spTree>
    <p:extLst>
      <p:ext uri="{BB962C8B-B14F-4D97-AF65-F5344CB8AC3E}">
        <p14:creationId xmlns:p14="http://schemas.microsoft.com/office/powerpoint/2010/main" val="1194953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 hidden="1">
            <a:extLst>
              <a:ext uri="{FF2B5EF4-FFF2-40B4-BE49-F238E27FC236}">
                <a16:creationId xmlns:a16="http://schemas.microsoft.com/office/drawing/2014/main" id="{7CDD0CD7-E096-43C6-AC94-4A52FE80C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7" name="Symbol zastępczy numeru slajdu 3">
            <a:extLst>
              <a:ext uri="{FF2B5EF4-FFF2-40B4-BE49-F238E27FC236}">
                <a16:creationId xmlns:a16="http://schemas.microsoft.com/office/drawing/2014/main" id="{10046F45-85E4-4088-8EA6-8CC0295BFE0D}"/>
              </a:ext>
            </a:extLst>
          </p:cNvPr>
          <p:cNvSpPr txBox="1">
            <a:spLocks/>
          </p:cNvSpPr>
          <p:nvPr/>
        </p:nvSpPr>
        <p:spPr>
          <a:xfrm>
            <a:off x="8253161" y="71783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273E14C1-8D72-F7AB-CC42-5B699740CAC7}"/>
              </a:ext>
            </a:extLst>
          </p:cNvPr>
          <p:cNvSpPr/>
          <p:nvPr/>
        </p:nvSpPr>
        <p:spPr>
          <a:xfrm>
            <a:off x="502800" y="2092695"/>
            <a:ext cx="8084983" cy="10709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cs typeface="Calibri"/>
              </a:rPr>
              <a:t>koszty adaptacji pomieszczeń niezbędnych na realizację wsparcia w ramach indywidualnej ścieżki wsparcia  - wydatki w kategorii cross-</a:t>
            </a:r>
            <a:r>
              <a:rPr lang="pl-PL" sz="2000" dirty="0" err="1">
                <a:cs typeface="Calibri"/>
              </a:rPr>
              <a:t>financing</a:t>
            </a:r>
            <a:r>
              <a:rPr lang="pl-PL" sz="2000" dirty="0">
                <a:cs typeface="Calibri"/>
              </a:rPr>
              <a:t> </a:t>
            </a:r>
          </a:p>
        </p:txBody>
      </p:sp>
      <p:sp>
        <p:nvSpPr>
          <p:cNvPr id="49" name="Prostokąt 48">
            <a:extLst>
              <a:ext uri="{FF2B5EF4-FFF2-40B4-BE49-F238E27FC236}">
                <a16:creationId xmlns:a16="http://schemas.microsoft.com/office/drawing/2014/main" id="{57BFF655-AFF4-9D7B-187C-939D7DA4F9D7}"/>
              </a:ext>
            </a:extLst>
          </p:cNvPr>
          <p:cNvSpPr/>
          <p:nvPr/>
        </p:nvSpPr>
        <p:spPr>
          <a:xfrm>
            <a:off x="525541" y="3419797"/>
            <a:ext cx="8095925" cy="75368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dotyczące Mechanizmu Racjonalnych Usprawnień (MRU)</a:t>
            </a:r>
            <a:endParaRPr lang="pl-PL" sz="2000" dirty="0"/>
          </a:p>
        </p:txBody>
      </p:sp>
      <p:sp>
        <p:nvSpPr>
          <p:cNvPr id="50" name="Prostokąt 49">
            <a:extLst>
              <a:ext uri="{FF2B5EF4-FFF2-40B4-BE49-F238E27FC236}">
                <a16:creationId xmlns:a16="http://schemas.microsoft.com/office/drawing/2014/main" id="{DD807B8D-8670-6D0D-98FD-C9A131FBC9EE}"/>
              </a:ext>
            </a:extLst>
          </p:cNvPr>
          <p:cNvSpPr/>
          <p:nvPr/>
        </p:nvSpPr>
        <p:spPr>
          <a:xfrm>
            <a:off x="537364" y="4427909"/>
            <a:ext cx="8095927" cy="8521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utworzenia, utrzymania i wsparcia uczestnika w mieszkaniu treningowym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054404BF-60B1-002B-BD01-D2975F203B2C}"/>
              </a:ext>
            </a:extLst>
          </p:cNvPr>
          <p:cNvSpPr/>
          <p:nvPr/>
        </p:nvSpPr>
        <p:spPr>
          <a:xfrm>
            <a:off x="538217" y="5580037"/>
            <a:ext cx="8139700" cy="5348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pośrednie</a:t>
            </a: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9E77C986-8BC6-3CB5-D543-E82946BD8791}"/>
              </a:ext>
            </a:extLst>
          </p:cNvPr>
          <p:cNvSpPr/>
          <p:nvPr/>
        </p:nvSpPr>
        <p:spPr>
          <a:xfrm>
            <a:off x="538200" y="6372125"/>
            <a:ext cx="8128757" cy="698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związane ze szkoleniem kadry w zakresie zapobiegania dyskryminacji 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B6C5F41-0C72-4DA7-8002-CB0E36727E52}"/>
              </a:ext>
            </a:extLst>
          </p:cNvPr>
          <p:cNvSpPr txBox="1"/>
          <p:nvPr/>
        </p:nvSpPr>
        <p:spPr>
          <a:xfrm>
            <a:off x="481767" y="1486706"/>
            <a:ext cx="8139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tx2"/>
                </a:solidFill>
              </a:rPr>
              <a:t>Poza stawką można rozliczać: </a:t>
            </a:r>
          </a:p>
        </p:txBody>
      </p:sp>
      <p:sp>
        <p:nvSpPr>
          <p:cNvPr id="6" name="Dymek mowy: prostokąt z zaokrąglonymi rogami 5">
            <a:extLst>
              <a:ext uri="{FF2B5EF4-FFF2-40B4-BE49-F238E27FC236}">
                <a16:creationId xmlns:a16="http://schemas.microsoft.com/office/drawing/2014/main" id="{D63144DC-F548-4D77-A72F-98682413C00E}"/>
              </a:ext>
            </a:extLst>
          </p:cNvPr>
          <p:cNvSpPr/>
          <p:nvPr/>
        </p:nvSpPr>
        <p:spPr>
          <a:xfrm rot="1151115">
            <a:off x="8718173" y="1023209"/>
            <a:ext cx="1800200" cy="1327102"/>
          </a:xfrm>
          <a:prstGeom prst="wedgeRoundRectCallou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2"/>
              </a:solidFill>
            </a:endParaRPr>
          </a:p>
          <a:p>
            <a:pPr algn="ctr"/>
            <a:r>
              <a:rPr lang="pl-PL" dirty="0">
                <a:solidFill>
                  <a:schemeClr val="tx2"/>
                </a:solidFill>
              </a:rPr>
              <a:t>Na podstawie rzeczywiście poniesionych wydatków</a:t>
            </a:r>
          </a:p>
          <a:p>
            <a:pPr algn="ctr"/>
            <a:endParaRPr lang="pl-PL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CE284C8-F409-4937-AF1C-4AF8C101EC7E}"/>
              </a:ext>
            </a:extLst>
          </p:cNvPr>
          <p:cNvSpPr/>
          <p:nvPr/>
        </p:nvSpPr>
        <p:spPr>
          <a:xfrm>
            <a:off x="1025426" y="449496"/>
            <a:ext cx="4848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ea typeface="Open Sans"/>
                <a:cs typeface="Arial"/>
              </a:rPr>
              <a:t>Katalog wydatków poza stawką</a:t>
            </a:r>
            <a:endParaRPr lang="pl-PL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109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47E5AD-B352-4396-8DB5-9879D0F551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6266" y="6976272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D2F47656-406F-0E44-D72A-77C1931DF4CD}"/>
              </a:ext>
            </a:extLst>
          </p:cNvPr>
          <p:cNvSpPr/>
          <p:nvPr/>
        </p:nvSpPr>
        <p:spPr>
          <a:xfrm>
            <a:off x="1083369" y="1226259"/>
            <a:ext cx="3625505" cy="913901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>
                <a:solidFill>
                  <a:schemeClr val="bg1"/>
                </a:solidFill>
                <a:cs typeface="Calibri"/>
              </a:rPr>
              <a:t>70% stawki</a:t>
            </a: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tj. </a:t>
            </a:r>
            <a:r>
              <a:rPr lang="pl-PL" sz="2400" b="1" dirty="0">
                <a:solidFill>
                  <a:srgbClr val="B2DE82"/>
                </a:solidFill>
                <a:cs typeface="Calibri"/>
              </a:rPr>
              <a:t>11 534,43 PLN</a:t>
            </a: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BA9EE067-AF8D-4255-8BD5-21BC383D17AD}"/>
              </a:ext>
            </a:extLst>
          </p:cNvPr>
          <p:cNvSpPr/>
          <p:nvPr/>
        </p:nvSpPr>
        <p:spPr>
          <a:xfrm>
            <a:off x="6271821" y="1269822"/>
            <a:ext cx="3336623" cy="826773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3600" b="1" dirty="0">
                <a:solidFill>
                  <a:srgbClr val="003399"/>
                </a:solidFill>
                <a:cs typeface="Calibri"/>
              </a:rPr>
              <a:t>30% stawki</a:t>
            </a:r>
            <a:r>
              <a:rPr lang="pl-PL" sz="2400" b="1" dirty="0">
                <a:solidFill>
                  <a:srgbClr val="003399"/>
                </a:solidFill>
                <a:cs typeface="Calibri"/>
              </a:rPr>
              <a:t> </a:t>
            </a:r>
            <a:br>
              <a:rPr lang="pl-PL" sz="2400" b="1" dirty="0">
                <a:solidFill>
                  <a:srgbClr val="003399"/>
                </a:solidFill>
                <a:cs typeface="Calibri"/>
              </a:rPr>
            </a:br>
            <a:r>
              <a:rPr lang="pl-PL" sz="2400" b="1" dirty="0">
                <a:solidFill>
                  <a:srgbClr val="003399"/>
                </a:solidFill>
                <a:cs typeface="Calibri"/>
              </a:rPr>
              <a:t>tj. </a:t>
            </a:r>
            <a:r>
              <a:rPr lang="pl-PL" sz="2400" b="1" dirty="0">
                <a:solidFill>
                  <a:srgbClr val="008000"/>
                </a:solidFill>
                <a:cs typeface="Calibri"/>
              </a:rPr>
              <a:t>4 943,32 PLN </a:t>
            </a:r>
            <a:endParaRPr lang="pl-PL" sz="1400" b="1" dirty="0">
              <a:solidFill>
                <a:srgbClr val="003399"/>
              </a:solidFill>
              <a:cs typeface="Calibri"/>
            </a:endParaRP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483B3F7B-D98C-525E-E667-294A47C2D7C7}"/>
              </a:ext>
            </a:extLst>
          </p:cNvPr>
          <p:cNvSpPr/>
          <p:nvPr/>
        </p:nvSpPr>
        <p:spPr>
          <a:xfrm>
            <a:off x="1083369" y="2305597"/>
            <a:ext cx="3625504" cy="158644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rgbClr val="FFFFFF"/>
                </a:solidFill>
                <a:cs typeface="Calibri"/>
              </a:rPr>
              <a:t>Liczba osób, których sytuacja społeczna uległa poprawie, zgodnie z zaplanowaną ścieżką reintegracji </a:t>
            </a:r>
            <a:r>
              <a:rPr lang="pl-PL" sz="1600" b="1" dirty="0">
                <a:solidFill>
                  <a:srgbClr val="FFC000"/>
                </a:solidFill>
                <a:cs typeface="Calibri"/>
              </a:rPr>
              <a:t>(wskaźnik specyficzny dla programu)</a:t>
            </a:r>
            <a:endParaRPr lang="pl-PL" sz="1600" b="1" dirty="0">
              <a:solidFill>
                <a:srgbClr val="FFC000"/>
              </a:solidFill>
            </a:endParaRPr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F9C278F2-7F33-B150-C7FF-CC00193FDAC3}"/>
              </a:ext>
            </a:extLst>
          </p:cNvPr>
          <p:cNvSpPr/>
          <p:nvPr/>
        </p:nvSpPr>
        <p:spPr>
          <a:xfrm>
            <a:off x="6215303" y="2265506"/>
            <a:ext cx="3466335" cy="1791971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chemeClr val="accent1"/>
                </a:solidFill>
                <a:cs typeface="Calibri"/>
              </a:rPr>
              <a:t>Liczba osób pracujących, łącznie z prowadzącymi działalność na własny rachunek, po opuszczeniu programu </a:t>
            </a:r>
            <a:r>
              <a:rPr lang="pl-PL" sz="1600" b="1" dirty="0">
                <a:solidFill>
                  <a:srgbClr val="FF0000"/>
                </a:solidFill>
                <a:cs typeface="Calibri"/>
              </a:rPr>
              <a:t>(wskaźnik specyficzny dla projektu)</a:t>
            </a:r>
            <a:endParaRPr lang="pl-PL" sz="2000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41" name="Prostokąt: zaokrąglone rogi 40">
            <a:extLst>
              <a:ext uri="{FF2B5EF4-FFF2-40B4-BE49-F238E27FC236}">
                <a16:creationId xmlns:a16="http://schemas.microsoft.com/office/drawing/2014/main" id="{5CD56958-DA9F-A717-932D-255FFD692462}"/>
              </a:ext>
            </a:extLst>
          </p:cNvPr>
          <p:cNvSpPr/>
          <p:nvPr/>
        </p:nvSpPr>
        <p:spPr>
          <a:xfrm>
            <a:off x="6271821" y="5457494"/>
            <a:ext cx="3409817" cy="1231106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chemeClr val="accent1"/>
                </a:solidFill>
                <a:cs typeface="Calibri"/>
              </a:rPr>
              <a:t>Liczba osób poszukujących pracy po opuszczeniu programu </a:t>
            </a:r>
            <a:r>
              <a:rPr lang="pl-PL" sz="1600" b="1" dirty="0">
                <a:solidFill>
                  <a:srgbClr val="FF0000"/>
                </a:solidFill>
                <a:cs typeface="Calibri"/>
              </a:rPr>
              <a:t>(wskaźnik specyficzny dla projektu)</a:t>
            </a:r>
            <a:endParaRPr lang="pl-PL" sz="2000" b="1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73" name="pole tekstowe 72">
            <a:extLst>
              <a:ext uri="{FF2B5EF4-FFF2-40B4-BE49-F238E27FC236}">
                <a16:creationId xmlns:a16="http://schemas.microsoft.com/office/drawing/2014/main" id="{B780DDD6-3A27-5A9D-086A-E63B1A24E07B}"/>
              </a:ext>
            </a:extLst>
          </p:cNvPr>
          <p:cNvSpPr txBox="1"/>
          <p:nvPr/>
        </p:nvSpPr>
        <p:spPr>
          <a:xfrm>
            <a:off x="1030851" y="4057478"/>
            <a:ext cx="4576788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 </a:t>
            </a:r>
            <a:r>
              <a:rPr lang="en-US" sz="2000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nabycia kompetencji społecznych: </a:t>
            </a:r>
            <a:r>
              <a:rPr lang="pl-PL" b="1" dirty="0">
                <a:solidFill>
                  <a:srgbClr val="002073"/>
                </a:solidFill>
                <a:cs typeface="Segoe UI"/>
              </a:rPr>
              <a:t>Certyfikat kompetencji społecznych</a:t>
            </a:r>
            <a:r>
              <a:rPr lang="en-US" b="1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rozpoczęcia nauki i/lub podjęcia wolontariatu: umowa z placówką, zaświadczenie o rozpoczęciu nauki, umowa </a:t>
            </a:r>
            <a:r>
              <a:rPr lang="pl-PL" dirty="0" err="1">
                <a:solidFill>
                  <a:srgbClr val="002073"/>
                </a:solidFill>
                <a:cs typeface="Segoe UI"/>
              </a:rPr>
              <a:t>wolontariacka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poprawy stanu zdrowia: dokumenty sporządzone przez odpowiednich specjalistów (lekarz, terapeuta, psycholog, itp.)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</a:p>
        </p:txBody>
      </p:sp>
      <p:sp>
        <p:nvSpPr>
          <p:cNvPr id="74" name="pole tekstowe 73">
            <a:extLst>
              <a:ext uri="{FF2B5EF4-FFF2-40B4-BE49-F238E27FC236}">
                <a16:creationId xmlns:a16="http://schemas.microsoft.com/office/drawing/2014/main" id="{72F9A568-3096-AEE6-24E5-B0AD8DCF2BB8}"/>
              </a:ext>
            </a:extLst>
          </p:cNvPr>
          <p:cNvSpPr txBox="1"/>
          <p:nvPr/>
        </p:nvSpPr>
        <p:spPr>
          <a:xfrm>
            <a:off x="6215303" y="4057477"/>
            <a:ext cx="3695377" cy="12311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pomiaru:​</a:t>
            </a:r>
          </a:p>
          <a:p>
            <a:pPr marL="285750" indent="-285750">
              <a:buFont typeface="Wingdings"/>
              <a:buChar char="v"/>
            </a:pPr>
            <a:r>
              <a:rPr lang="pl-PL" b="1" dirty="0">
                <a:solidFill>
                  <a:srgbClr val="002073"/>
                </a:solidFill>
                <a:cs typeface="Segoe UI"/>
              </a:rPr>
              <a:t>umowa o pracę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, umowa zlecenie​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wpis do odpowiedniego rejestru </a:t>
            </a:r>
            <a:br>
              <a:rPr lang="pl-PL" dirty="0">
                <a:solidFill>
                  <a:srgbClr val="002073"/>
                </a:solidFill>
                <a:cs typeface="Segoe UI"/>
              </a:rPr>
            </a:br>
            <a:r>
              <a:rPr lang="pl-PL" dirty="0" err="1">
                <a:solidFill>
                  <a:srgbClr val="002073"/>
                </a:solidFill>
                <a:cs typeface="Segoe UI"/>
              </a:rPr>
              <a:t>CEiDG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/KRS​</a:t>
            </a:r>
          </a:p>
        </p:txBody>
      </p:sp>
      <p:sp>
        <p:nvSpPr>
          <p:cNvPr id="75" name="pole tekstowe 74">
            <a:extLst>
              <a:ext uri="{FF2B5EF4-FFF2-40B4-BE49-F238E27FC236}">
                <a16:creationId xmlns:a16="http://schemas.microsoft.com/office/drawing/2014/main" id="{43867815-954F-472D-7CB8-0F278E1A53CB}"/>
              </a:ext>
            </a:extLst>
          </p:cNvPr>
          <p:cNvSpPr txBox="1"/>
          <p:nvPr/>
        </p:nvSpPr>
        <p:spPr>
          <a:xfrm>
            <a:off x="6296299" y="6688600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 </a:t>
            </a:r>
            <a:endParaRPr lang="pl-PL" dirty="0">
              <a:solidFill>
                <a:srgbClr val="000000"/>
              </a:solidFill>
              <a:cs typeface="Calibri" panose="020F0502020204030204"/>
            </a:endParaRPr>
          </a:p>
          <a:p>
            <a:pPr marL="342900" indent="-342900">
              <a:buFont typeface="Wingdings"/>
              <a:buChar char="v"/>
            </a:pPr>
            <a:r>
              <a:rPr lang="en-US" sz="2000" b="1" dirty="0">
                <a:solidFill>
                  <a:srgbClr val="002073"/>
                </a:solidFill>
                <a:cs typeface="Segoe UI"/>
              </a:rPr>
              <a:t>​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zaświadczenie z PUP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  <a:endParaRPr lang="pl-PL" dirty="0">
              <a:cs typeface="Calibri" panose="020F0502020204030204"/>
            </a:endParaRPr>
          </a:p>
        </p:txBody>
      </p: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BECACA67-63CE-12CE-A9AC-CD992DAB6E18}"/>
              </a:ext>
            </a:extLst>
          </p:cNvPr>
          <p:cNvSpPr txBox="1"/>
          <p:nvPr/>
        </p:nvSpPr>
        <p:spPr>
          <a:xfrm>
            <a:off x="7701104" y="5057609"/>
            <a:ext cx="723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pl-PL" sz="2400" b="1" dirty="0">
                <a:solidFill>
                  <a:schemeClr val="tx2"/>
                </a:solidFill>
                <a:cs typeface="Calibri"/>
              </a:rPr>
              <a:t>lub</a:t>
            </a:r>
            <a:endParaRPr lang="pl-PL" b="1" dirty="0">
              <a:solidFill>
                <a:schemeClr val="tx2"/>
              </a:solidFill>
              <a:cs typeface="Calibri" panose="020F0502020204030204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BDF7544E-64FC-4E64-AFDD-02007BB98492}"/>
              </a:ext>
            </a:extLst>
          </p:cNvPr>
          <p:cNvSpPr/>
          <p:nvPr/>
        </p:nvSpPr>
        <p:spPr>
          <a:xfrm>
            <a:off x="881410" y="349525"/>
            <a:ext cx="28635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Rozliczenie stawki</a:t>
            </a:r>
          </a:p>
        </p:txBody>
      </p:sp>
    </p:spTree>
    <p:extLst>
      <p:ext uri="{BB962C8B-B14F-4D97-AF65-F5344CB8AC3E}">
        <p14:creationId xmlns:p14="http://schemas.microsoft.com/office/powerpoint/2010/main" val="2138711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F0556B-9221-4806-BD00-C1BD9CEC2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dirty="0" smtClean="0"/>
              <a:pPr/>
              <a:t>13</a:t>
            </a:fld>
            <a:endParaRPr lang="pl-PL" dirty="0"/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320F64BC-9257-4EED-8EBB-B30297876BD0}"/>
              </a:ext>
            </a:extLst>
          </p:cNvPr>
          <p:cNvSpPr txBox="1">
            <a:spLocks/>
          </p:cNvSpPr>
          <p:nvPr/>
        </p:nvSpPr>
        <p:spPr>
          <a:xfrm>
            <a:off x="373960" y="1547589"/>
            <a:ext cx="7708249" cy="1073635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pl-PL" sz="1800" dirty="0">
                <a:latin typeface="Calibri"/>
                <a:ea typeface="Open Sans"/>
                <a:cs typeface="Open Sans"/>
              </a:rPr>
              <a:t>Aktywizacja społeczno-zawodowa w ramach </a:t>
            </a:r>
            <a:r>
              <a:rPr lang="pl-PL" sz="1800" dirty="0">
                <a:solidFill>
                  <a:srgbClr val="FF0000"/>
                </a:solidFill>
                <a:latin typeface="Calibri"/>
                <a:ea typeface="Open Sans"/>
                <a:cs typeface="Open Sans"/>
              </a:rPr>
              <a:t>Klubów Integracji Społecznej </a:t>
            </a:r>
            <a:r>
              <a:rPr lang="pl-PL" sz="1800" dirty="0">
                <a:latin typeface="Calibri"/>
                <a:ea typeface="Open Sans"/>
                <a:cs typeface="Open Sans"/>
              </a:rPr>
              <a:t>musi być realizowana zgodnie ze standardami usług opisanymi w Załączniku nr 13 </a:t>
            </a:r>
            <a:r>
              <a:rPr lang="pl-PL" sz="1800" b="0" i="1" dirty="0">
                <a:latin typeface="Calibri"/>
                <a:ea typeface="Open Sans"/>
                <a:cs typeface="Open Sans"/>
              </a:rPr>
              <a:t>Szczegółowe informacje dotyczące realizacji typu 2: Proces reintegracji społecznej i zawodowej realizowany w ramach KIS</a:t>
            </a:r>
            <a:r>
              <a:rPr lang="pl-PL" sz="1800" b="0" dirty="0">
                <a:latin typeface="Calibri"/>
                <a:ea typeface="Open Sans"/>
                <a:cs typeface="Open Sans"/>
              </a:rPr>
              <a:t>, </a:t>
            </a:r>
            <a:endParaRPr lang="pl-PL" sz="1600" dirty="0">
              <a:latin typeface="Calibri"/>
              <a:ea typeface="Open Sans"/>
              <a:cs typeface="Open Sans"/>
            </a:endParaRP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F48D1823-CCE4-4918-9D88-E35D762B5B9A}"/>
              </a:ext>
            </a:extLst>
          </p:cNvPr>
          <p:cNvSpPr/>
          <p:nvPr/>
        </p:nvSpPr>
        <p:spPr>
          <a:xfrm>
            <a:off x="0" y="3079796"/>
            <a:ext cx="10691813" cy="4245680"/>
          </a:xfrm>
          <a:prstGeom prst="roundRect">
            <a:avLst/>
          </a:prstGeom>
          <a:solidFill>
            <a:srgbClr val="B2DE82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Ścieżka udziału w projekcie musi obejmować łącznie:</a:t>
            </a:r>
            <a:endParaRPr lang="pl-PL" sz="2000" b="1" dirty="0"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</a:rPr>
              <a:t>3 różne formy wsparcia, w tym jedna grupowa 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(</a:t>
            </a:r>
            <a:r>
              <a:rPr lang="pl-PL" sz="2000" dirty="0">
                <a:solidFill>
                  <a:schemeClr val="tx2"/>
                </a:solidFill>
              </a:rPr>
              <a:t>z wyłączeniem usług  podnoszących kompetencje w zakresie spędzania czasu wolnego i rekreacji oraz uczestnictwa w kulturze)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wsparcie o charakterze społecznym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szkolenia/kursy/warsztaty ICT</a:t>
            </a:r>
            <a:br>
              <a:rPr lang="pl-PL" b="1" dirty="0">
                <a:solidFill>
                  <a:srgbClr val="002073"/>
                </a:solidFill>
                <a:latin typeface="Calibri"/>
                <a:cs typeface="Calibri"/>
              </a:rPr>
            </a:br>
            <a:endParaRPr lang="pl-PL" b="1" dirty="0">
              <a:solidFill>
                <a:srgbClr val="002073"/>
              </a:solidFill>
              <a:latin typeface="Calibri"/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pl-PL" sz="2000" b="1" dirty="0">
                <a:solidFill>
                  <a:srgbClr val="C00000"/>
                </a:solidFill>
                <a:cs typeface="Calibri"/>
              </a:rPr>
              <a:t>opracowanie Indywidualnej Ścieżki Reintegracji nie stanowi elementu aktywnej integracji</a:t>
            </a:r>
          </a:p>
          <a:p>
            <a:pPr marL="285750" indent="-285750">
              <a:buFontTx/>
              <a:buChar char="-"/>
            </a:pPr>
            <a:r>
              <a:rPr lang="pl-PL" sz="2000" b="1" dirty="0">
                <a:solidFill>
                  <a:srgbClr val="C00000"/>
                </a:solidFill>
                <a:cs typeface="Calibri"/>
              </a:rPr>
              <a:t>okres realizacji wsparcia powinien wymościć minimum 3 miesiące</a:t>
            </a:r>
          </a:p>
          <a:p>
            <a:pPr lvl="0">
              <a:spcAft>
                <a:spcPts val="0"/>
              </a:spcAft>
            </a:pPr>
            <a:b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</a:br>
            <a: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  <a:t>W ramach realizowanych form wsparcia beneficjent zapewnia działania z zakresu:</a:t>
            </a:r>
            <a:endParaRPr lang="pl-PL" sz="1600" dirty="0">
              <a:solidFill>
                <a:schemeClr val="tx2"/>
              </a:solidFill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  <a:t>ekologii, podniesienia świadomości oszczędnego korzystania z zasobów, wykorzystania odnawialnych źródeł energii oraz problematyki ochrony powietrza, </a:t>
            </a:r>
            <a:endParaRPr lang="pl-PL" sz="1600" dirty="0">
              <a:solidFill>
                <a:schemeClr val="tx2"/>
              </a:solidFill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  <a:t>zasady równości szans i niedyskryminacji oraz równości kobiet i mężczyzn.</a:t>
            </a:r>
            <a:endParaRPr lang="pl-PL" sz="1600" dirty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pl-PL" sz="1600" b="1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15" name="Dymek mowy: prostokąt z zaokrąglonymi rogami 14">
            <a:extLst>
              <a:ext uri="{FF2B5EF4-FFF2-40B4-BE49-F238E27FC236}">
                <a16:creationId xmlns:a16="http://schemas.microsoft.com/office/drawing/2014/main" id="{F84195F7-6779-428C-864B-A52C72FA5D1E}"/>
              </a:ext>
            </a:extLst>
          </p:cNvPr>
          <p:cNvSpPr/>
          <p:nvPr/>
        </p:nvSpPr>
        <p:spPr>
          <a:xfrm rot="485979">
            <a:off x="8141550" y="1414256"/>
            <a:ext cx="2228854" cy="936264"/>
          </a:xfrm>
          <a:prstGeom prst="wedgeRoundRectCallou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accent1"/>
                </a:solidFill>
              </a:rPr>
              <a:t>Stawka jednostkowa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EFF6DA63-3A6C-4291-AE21-6A5ABF1C68FF}"/>
              </a:ext>
            </a:extLst>
          </p:cNvPr>
          <p:cNvSpPr/>
          <p:nvPr/>
        </p:nvSpPr>
        <p:spPr>
          <a:xfrm>
            <a:off x="917414" y="234199"/>
            <a:ext cx="8856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- KIS </a:t>
            </a:r>
          </a:p>
        </p:txBody>
      </p:sp>
    </p:spTree>
    <p:extLst>
      <p:ext uri="{BB962C8B-B14F-4D97-AF65-F5344CB8AC3E}">
        <p14:creationId xmlns:p14="http://schemas.microsoft.com/office/powerpoint/2010/main" val="319414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7B9F56-539B-4225-8665-5C6C0AA1F6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B40D8122-0E30-4C3D-BFB3-B3038DB49577}"/>
              </a:ext>
            </a:extLst>
          </p:cNvPr>
          <p:cNvSpPr/>
          <p:nvPr/>
        </p:nvSpPr>
        <p:spPr>
          <a:xfrm>
            <a:off x="1032223" y="3440228"/>
            <a:ext cx="4305594" cy="172354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>
              <a:spcAft>
                <a:spcPct val="15000"/>
              </a:spcAft>
            </a:pPr>
            <a:r>
              <a:rPr lang="pl-PL" sz="2000" b="1" dirty="0">
                <a:solidFill>
                  <a:srgbClr val="C00000"/>
                </a:solidFill>
              </a:rPr>
              <a:t>Kwota stawki: 16 477,75 PLN</a:t>
            </a:r>
            <a:endParaRPr lang="pl-PL" sz="2000" b="1" dirty="0">
              <a:solidFill>
                <a:srgbClr val="C00000"/>
              </a:solidFill>
              <a:cs typeface="Calibri"/>
            </a:endParaRPr>
          </a:p>
          <a:p>
            <a:pPr marL="285750" lvl="0" indent="-285750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8000"/>
                </a:solidFill>
              </a:rPr>
              <a:t>11 534,43 PLN</a:t>
            </a:r>
            <a:r>
              <a:rPr lang="pl-PL" sz="2000" dirty="0">
                <a:solidFill>
                  <a:schemeClr val="tx2"/>
                </a:solidFill>
              </a:rPr>
              <a:t> – w przypadku gdy rozliczasz </a:t>
            </a:r>
            <a:r>
              <a:rPr lang="pl-PL" sz="2000" b="1" dirty="0">
                <a:solidFill>
                  <a:schemeClr val="tx2"/>
                </a:solidFill>
              </a:rPr>
              <a:t>70% stawki</a:t>
            </a:r>
            <a:endParaRPr lang="pl-PL" sz="2000" b="1" dirty="0">
              <a:solidFill>
                <a:schemeClr val="tx2"/>
              </a:solidFill>
              <a:cs typeface="Calibri"/>
            </a:endParaRPr>
          </a:p>
          <a:p>
            <a:pPr marL="285750" indent="-285750"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8000"/>
                </a:solidFill>
              </a:rPr>
              <a:t>4 943,32 PLN </a:t>
            </a:r>
            <a:r>
              <a:rPr lang="pl-PL" sz="2000" dirty="0">
                <a:solidFill>
                  <a:schemeClr val="tx2"/>
                </a:solidFill>
              </a:rPr>
              <a:t>– w przypadku gdy rozliczasz pozostałe </a:t>
            </a:r>
            <a:r>
              <a:rPr lang="pl-PL" sz="2000" b="1" dirty="0">
                <a:solidFill>
                  <a:schemeClr val="tx2"/>
                </a:solidFill>
              </a:rPr>
              <a:t>30% stawki </a:t>
            </a:r>
            <a:endParaRPr lang="pl-PL" sz="2000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D456DB42-E43E-4449-91E9-A19224CBD358}"/>
              </a:ext>
            </a:extLst>
          </p:cNvPr>
          <p:cNvSpPr/>
          <p:nvPr/>
        </p:nvSpPr>
        <p:spPr>
          <a:xfrm>
            <a:off x="953418" y="1578092"/>
            <a:ext cx="3744416" cy="14666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2400" b="1" dirty="0"/>
              <a:t>Stawka jednostkowa na realizację wsparcia w KIS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7A4FB022-7287-4DDC-A81C-52451375D324}"/>
              </a:ext>
            </a:extLst>
          </p:cNvPr>
          <p:cNvSpPr/>
          <p:nvPr/>
        </p:nvSpPr>
        <p:spPr>
          <a:xfrm>
            <a:off x="6432430" y="1578092"/>
            <a:ext cx="3312366" cy="146661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Wydatki możliwe do ponoszenia poza stawką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5F5269CB-D6FA-49C2-87B3-A08F550E9757}"/>
              </a:ext>
            </a:extLst>
          </p:cNvPr>
          <p:cNvSpPr/>
          <p:nvPr/>
        </p:nvSpPr>
        <p:spPr>
          <a:xfrm>
            <a:off x="6375752" y="3391900"/>
            <a:ext cx="35350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000" b="1" dirty="0">
                <a:solidFill>
                  <a:schemeClr val="accent1"/>
                </a:solidFill>
              </a:rPr>
              <a:t>Wydatki rozliczne na podstawie rzeczywiście poniesionych wydatków </a:t>
            </a:r>
            <a:r>
              <a:rPr lang="pl-PL" sz="2000" i="1" dirty="0">
                <a:solidFill>
                  <a:schemeClr val="accent1"/>
                </a:solidFill>
              </a:rPr>
              <a:t>- nawet jeśli wartość projektu nie przekracza równowartości 200 tys. EUR w dniu zawarcia umowy o dofinansowanie projektu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63B27EFB-2980-49AA-BF44-5DBEB6CD4255}"/>
              </a:ext>
            </a:extLst>
          </p:cNvPr>
          <p:cNvSpPr/>
          <p:nvPr/>
        </p:nvSpPr>
        <p:spPr>
          <a:xfrm>
            <a:off x="976279" y="395461"/>
            <a:ext cx="51509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Kwota stawki jednostkowej w KIS</a:t>
            </a:r>
          </a:p>
        </p:txBody>
      </p:sp>
    </p:spTree>
    <p:extLst>
      <p:ext uri="{BB962C8B-B14F-4D97-AF65-F5344CB8AC3E}">
        <p14:creationId xmlns:p14="http://schemas.microsoft.com/office/powerpoint/2010/main" val="2547318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 hidden="1">
            <a:extLst>
              <a:ext uri="{FF2B5EF4-FFF2-40B4-BE49-F238E27FC236}">
                <a16:creationId xmlns:a16="http://schemas.microsoft.com/office/drawing/2014/main" id="{7CDD0CD7-E096-43C6-AC94-4A52FE80C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7" name="Symbol zastępczy numeru slajdu 3">
            <a:extLst>
              <a:ext uri="{FF2B5EF4-FFF2-40B4-BE49-F238E27FC236}">
                <a16:creationId xmlns:a16="http://schemas.microsoft.com/office/drawing/2014/main" id="{10046F45-85E4-4088-8EA6-8CC0295BFE0D}"/>
              </a:ext>
            </a:extLst>
          </p:cNvPr>
          <p:cNvSpPr txBox="1">
            <a:spLocks/>
          </p:cNvSpPr>
          <p:nvPr/>
        </p:nvSpPr>
        <p:spPr>
          <a:xfrm>
            <a:off x="8253161" y="71783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55ADF81-94FE-2E02-A313-91218005D9E2}"/>
              </a:ext>
            </a:extLst>
          </p:cNvPr>
          <p:cNvSpPr/>
          <p:nvPr/>
        </p:nvSpPr>
        <p:spPr>
          <a:xfrm>
            <a:off x="507140" y="1992263"/>
            <a:ext cx="8086322" cy="906832"/>
          </a:xfrm>
          <a:prstGeom prst="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cs typeface="Calibri"/>
              </a:rPr>
              <a:t>koszty związane z tworzeniem nowych podmiotów -  wydatki w kategorii cross-financing</a:t>
            </a:r>
          </a:p>
        </p:txBody>
      </p:sp>
      <p:sp>
        <p:nvSpPr>
          <p:cNvPr id="49" name="Prostokąt 48">
            <a:extLst>
              <a:ext uri="{FF2B5EF4-FFF2-40B4-BE49-F238E27FC236}">
                <a16:creationId xmlns:a16="http://schemas.microsoft.com/office/drawing/2014/main" id="{57BFF655-AFF4-9D7B-187C-939D7DA4F9D7}"/>
              </a:ext>
            </a:extLst>
          </p:cNvPr>
          <p:cNvSpPr/>
          <p:nvPr/>
        </p:nvSpPr>
        <p:spPr>
          <a:xfrm>
            <a:off x="525541" y="3170164"/>
            <a:ext cx="8095925" cy="75368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dotyczące Mechanizmu Racjonalnych Usprawnień (MRU)</a:t>
            </a:r>
            <a:endParaRPr lang="pl-PL" sz="2000" dirty="0"/>
          </a:p>
        </p:txBody>
      </p:sp>
      <p:sp>
        <p:nvSpPr>
          <p:cNvPr id="50" name="Prostokąt 49">
            <a:extLst>
              <a:ext uri="{FF2B5EF4-FFF2-40B4-BE49-F238E27FC236}">
                <a16:creationId xmlns:a16="http://schemas.microsoft.com/office/drawing/2014/main" id="{DD807B8D-8670-6D0D-98FD-C9A131FBC9EE}"/>
              </a:ext>
            </a:extLst>
          </p:cNvPr>
          <p:cNvSpPr/>
          <p:nvPr/>
        </p:nvSpPr>
        <p:spPr>
          <a:xfrm>
            <a:off x="537364" y="4211885"/>
            <a:ext cx="8095927" cy="8521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utworzenia, utrzymania i wsparcia uczestnika w mieszkaniu treningowym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054404BF-60B1-002B-BD01-D2975F203B2C}"/>
              </a:ext>
            </a:extLst>
          </p:cNvPr>
          <p:cNvSpPr/>
          <p:nvPr/>
        </p:nvSpPr>
        <p:spPr>
          <a:xfrm>
            <a:off x="538217" y="5364013"/>
            <a:ext cx="8139700" cy="5348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pośrednie</a:t>
            </a: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9E77C986-8BC6-3CB5-D543-E82946BD8791}"/>
              </a:ext>
            </a:extLst>
          </p:cNvPr>
          <p:cNvSpPr/>
          <p:nvPr/>
        </p:nvSpPr>
        <p:spPr>
          <a:xfrm>
            <a:off x="538200" y="6228109"/>
            <a:ext cx="8128757" cy="698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związane ze szkoleniem kadry w zakresie zapobiegania dyskryminacji 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B6C5F41-0C72-4DA7-8002-CB0E36727E52}"/>
              </a:ext>
            </a:extLst>
          </p:cNvPr>
          <p:cNvSpPr txBox="1"/>
          <p:nvPr/>
        </p:nvSpPr>
        <p:spPr>
          <a:xfrm>
            <a:off x="481767" y="1486706"/>
            <a:ext cx="8139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tx2"/>
                </a:solidFill>
              </a:rPr>
              <a:t>Poza stawką można rozliczać: </a:t>
            </a:r>
          </a:p>
        </p:txBody>
      </p:sp>
      <p:sp>
        <p:nvSpPr>
          <p:cNvPr id="13" name="Dymek mowy: prostokąt z zaokrąglonymi rogami 12">
            <a:extLst>
              <a:ext uri="{FF2B5EF4-FFF2-40B4-BE49-F238E27FC236}">
                <a16:creationId xmlns:a16="http://schemas.microsoft.com/office/drawing/2014/main" id="{553BE07D-085B-4F81-9CAD-D7914E354EB4}"/>
              </a:ext>
            </a:extLst>
          </p:cNvPr>
          <p:cNvSpPr/>
          <p:nvPr/>
        </p:nvSpPr>
        <p:spPr>
          <a:xfrm rot="1151115">
            <a:off x="8718173" y="1023209"/>
            <a:ext cx="1800200" cy="1327102"/>
          </a:xfrm>
          <a:prstGeom prst="wedgeRoundRectCallou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2"/>
              </a:solidFill>
            </a:endParaRPr>
          </a:p>
          <a:p>
            <a:pPr algn="ctr"/>
            <a:r>
              <a:rPr lang="pl-PL" dirty="0">
                <a:solidFill>
                  <a:schemeClr val="tx2"/>
                </a:solidFill>
              </a:rPr>
              <a:t>Na podstawie rzeczywiście poniesionych wydatków</a:t>
            </a:r>
          </a:p>
          <a:p>
            <a:pPr algn="ctr"/>
            <a:endParaRPr lang="pl-PL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037A2749-ACF1-455B-88B5-F784548C8624}"/>
              </a:ext>
            </a:extLst>
          </p:cNvPr>
          <p:cNvSpPr/>
          <p:nvPr/>
        </p:nvSpPr>
        <p:spPr>
          <a:xfrm>
            <a:off x="912254" y="394935"/>
            <a:ext cx="5743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ea typeface="Open Sans"/>
                <a:cs typeface="Arial"/>
              </a:rPr>
              <a:t>Katalog wydatków poza stawką w KIS</a:t>
            </a:r>
            <a:endParaRPr lang="pl-PL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780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47E5AD-B352-4396-8DB5-9879D0F551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6266" y="6976272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D2F47656-406F-0E44-D72A-77C1931DF4CD}"/>
              </a:ext>
            </a:extLst>
          </p:cNvPr>
          <p:cNvSpPr/>
          <p:nvPr/>
        </p:nvSpPr>
        <p:spPr>
          <a:xfrm>
            <a:off x="1083369" y="1226259"/>
            <a:ext cx="3625505" cy="913901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>
                <a:solidFill>
                  <a:schemeClr val="bg1"/>
                </a:solidFill>
                <a:cs typeface="Calibri"/>
              </a:rPr>
              <a:t>70% stawki</a:t>
            </a:r>
          </a:p>
          <a:p>
            <a:pPr algn="ctr"/>
            <a:r>
              <a:rPr lang="pl-PL" sz="2400" b="1" dirty="0">
                <a:solidFill>
                  <a:schemeClr val="bg1"/>
                </a:solidFill>
                <a:cs typeface="Calibri"/>
              </a:rPr>
              <a:t>tj. </a:t>
            </a:r>
            <a:r>
              <a:rPr lang="pl-PL" sz="2400" b="1" dirty="0">
                <a:solidFill>
                  <a:srgbClr val="B2DE82"/>
                </a:solidFill>
                <a:cs typeface="Calibri"/>
              </a:rPr>
              <a:t>11 534,43 PLN</a:t>
            </a: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BA9EE067-AF8D-4255-8BD5-21BC383D17AD}"/>
              </a:ext>
            </a:extLst>
          </p:cNvPr>
          <p:cNvSpPr/>
          <p:nvPr/>
        </p:nvSpPr>
        <p:spPr>
          <a:xfrm>
            <a:off x="6271821" y="1269822"/>
            <a:ext cx="3336623" cy="826773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3600" b="1" dirty="0">
                <a:solidFill>
                  <a:srgbClr val="003399"/>
                </a:solidFill>
                <a:cs typeface="Calibri"/>
              </a:rPr>
              <a:t>30% stawki</a:t>
            </a:r>
            <a:r>
              <a:rPr lang="pl-PL" sz="2400" b="1" dirty="0">
                <a:solidFill>
                  <a:srgbClr val="003399"/>
                </a:solidFill>
                <a:cs typeface="Calibri"/>
              </a:rPr>
              <a:t> </a:t>
            </a:r>
            <a:br>
              <a:rPr lang="pl-PL" sz="2400" b="1" dirty="0">
                <a:solidFill>
                  <a:srgbClr val="003399"/>
                </a:solidFill>
                <a:cs typeface="Calibri"/>
              </a:rPr>
            </a:br>
            <a:r>
              <a:rPr lang="pl-PL" sz="2400" b="1" dirty="0">
                <a:solidFill>
                  <a:srgbClr val="003399"/>
                </a:solidFill>
                <a:cs typeface="Calibri"/>
              </a:rPr>
              <a:t>tj. </a:t>
            </a:r>
            <a:r>
              <a:rPr lang="pl-PL" sz="2400" b="1" dirty="0">
                <a:solidFill>
                  <a:srgbClr val="008000"/>
                </a:solidFill>
                <a:cs typeface="Calibri"/>
              </a:rPr>
              <a:t>4 943,32 PLN </a:t>
            </a:r>
            <a:endParaRPr lang="pl-PL" sz="1400" b="1" dirty="0">
              <a:solidFill>
                <a:srgbClr val="003399"/>
              </a:solidFill>
              <a:cs typeface="Calibri"/>
            </a:endParaRP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483B3F7B-D98C-525E-E667-294A47C2D7C7}"/>
              </a:ext>
            </a:extLst>
          </p:cNvPr>
          <p:cNvSpPr/>
          <p:nvPr/>
        </p:nvSpPr>
        <p:spPr>
          <a:xfrm>
            <a:off x="1083369" y="2305597"/>
            <a:ext cx="3625504" cy="152760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rgbClr val="FFFFFF"/>
                </a:solidFill>
                <a:cs typeface="Calibri"/>
              </a:rPr>
              <a:t>Liczba osób, których sytuacja społeczna uległa poprawie, zgodnie z zaplanowaną ścieżką reintegracji </a:t>
            </a:r>
            <a:r>
              <a:rPr lang="pl-PL" sz="1600" b="1" dirty="0">
                <a:solidFill>
                  <a:srgbClr val="FFC000"/>
                </a:solidFill>
                <a:cs typeface="Calibri"/>
              </a:rPr>
              <a:t>(wskaźnik specyficzny dla programu)</a:t>
            </a:r>
            <a:endParaRPr lang="pl-PL" sz="2000" dirty="0"/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F9C278F2-7F33-B150-C7FF-CC00193FDAC3}"/>
              </a:ext>
            </a:extLst>
          </p:cNvPr>
          <p:cNvSpPr/>
          <p:nvPr/>
        </p:nvSpPr>
        <p:spPr>
          <a:xfrm>
            <a:off x="6215303" y="2305597"/>
            <a:ext cx="3466335" cy="176227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chemeClr val="accent1"/>
                </a:solidFill>
                <a:cs typeface="Calibri"/>
              </a:rPr>
              <a:t>Liczba osób pracujących, łącznie z prowadzącymi działalność na własny rachunek, po opuszczeniu programu </a:t>
            </a:r>
            <a:r>
              <a:rPr lang="pl-PL" sz="1600" b="1" dirty="0">
                <a:solidFill>
                  <a:srgbClr val="FF0000"/>
                </a:solidFill>
                <a:cs typeface="Calibri"/>
              </a:rPr>
              <a:t>(wskaźnik specyficzny dla projektu)</a:t>
            </a:r>
            <a:endParaRPr lang="pl-PL" sz="2000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41" name="Prostokąt: zaokrąglone rogi 40">
            <a:extLst>
              <a:ext uri="{FF2B5EF4-FFF2-40B4-BE49-F238E27FC236}">
                <a16:creationId xmlns:a16="http://schemas.microsoft.com/office/drawing/2014/main" id="{5CD56958-DA9F-A717-932D-255FFD692462}"/>
              </a:ext>
            </a:extLst>
          </p:cNvPr>
          <p:cNvSpPr/>
          <p:nvPr/>
        </p:nvSpPr>
        <p:spPr>
          <a:xfrm>
            <a:off x="6271821" y="5590477"/>
            <a:ext cx="3409817" cy="123110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dirty="0">
                <a:solidFill>
                  <a:schemeClr val="accent1"/>
                </a:solidFill>
                <a:cs typeface="Calibri"/>
              </a:rPr>
              <a:t>Liczba osób poszukujących pracy po opuszczeniu programu </a:t>
            </a:r>
            <a:r>
              <a:rPr lang="pl-PL" sz="1600" b="1" dirty="0">
                <a:solidFill>
                  <a:srgbClr val="FF0000"/>
                </a:solidFill>
                <a:cs typeface="Calibri"/>
              </a:rPr>
              <a:t>(wskaźnik specyficzny dla projektu)</a:t>
            </a:r>
            <a:endParaRPr lang="pl-PL" sz="2000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73" name="pole tekstowe 72">
            <a:extLst>
              <a:ext uri="{FF2B5EF4-FFF2-40B4-BE49-F238E27FC236}">
                <a16:creationId xmlns:a16="http://schemas.microsoft.com/office/drawing/2014/main" id="{B780DDD6-3A27-5A9D-086A-E63B1A24E07B}"/>
              </a:ext>
            </a:extLst>
          </p:cNvPr>
          <p:cNvSpPr txBox="1"/>
          <p:nvPr/>
        </p:nvSpPr>
        <p:spPr>
          <a:xfrm>
            <a:off x="951414" y="3979925"/>
            <a:ext cx="4576788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 </a:t>
            </a:r>
            <a:r>
              <a:rPr lang="en-US" sz="2000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nabycia kompetencji społecznych: </a:t>
            </a:r>
            <a:r>
              <a:rPr lang="pl-PL" b="1" dirty="0">
                <a:solidFill>
                  <a:srgbClr val="002073"/>
                </a:solidFill>
                <a:cs typeface="Segoe UI"/>
              </a:rPr>
              <a:t>Certyfikat kompetencji społecznych</a:t>
            </a:r>
            <a:r>
              <a:rPr lang="en-US" b="1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rozpoczęcia nauki i/lub podjęcia wolontariatu: umowa z placówką, zaświadczenie o rozpoczęciu nauki, umowa </a:t>
            </a:r>
            <a:r>
              <a:rPr lang="pl-PL" dirty="0" err="1">
                <a:solidFill>
                  <a:srgbClr val="002073"/>
                </a:solidFill>
                <a:cs typeface="Segoe UI"/>
              </a:rPr>
              <a:t>wolontariacka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 w przypadku poprawy stanu zdrowia: dokumenty sporządzone przez odpowiednich specjalistów (lekarz, terapeuta, psycholog, itp.)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</a:p>
        </p:txBody>
      </p:sp>
      <p:sp>
        <p:nvSpPr>
          <p:cNvPr id="74" name="pole tekstowe 73">
            <a:extLst>
              <a:ext uri="{FF2B5EF4-FFF2-40B4-BE49-F238E27FC236}">
                <a16:creationId xmlns:a16="http://schemas.microsoft.com/office/drawing/2014/main" id="{72F9A568-3096-AEE6-24E5-B0AD8DCF2BB8}"/>
              </a:ext>
            </a:extLst>
          </p:cNvPr>
          <p:cNvSpPr txBox="1"/>
          <p:nvPr/>
        </p:nvSpPr>
        <p:spPr>
          <a:xfrm>
            <a:off x="6215302" y="4176105"/>
            <a:ext cx="3695377" cy="12311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pomiaru:​</a:t>
            </a:r>
          </a:p>
          <a:p>
            <a:pPr marL="285750" indent="-285750">
              <a:buFont typeface="Wingdings"/>
              <a:buChar char="v"/>
            </a:pPr>
            <a:r>
              <a:rPr lang="pl-PL" b="1" dirty="0">
                <a:solidFill>
                  <a:srgbClr val="002073"/>
                </a:solidFill>
                <a:cs typeface="Segoe UI"/>
              </a:rPr>
              <a:t>umowa o pracę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, umowa zlecenie​</a:t>
            </a:r>
          </a:p>
          <a:p>
            <a:pPr marL="285750" indent="-285750">
              <a:buFont typeface="Wingdings"/>
              <a:buChar char="v"/>
            </a:pPr>
            <a:r>
              <a:rPr lang="pl-PL" dirty="0">
                <a:solidFill>
                  <a:srgbClr val="002073"/>
                </a:solidFill>
                <a:cs typeface="Segoe UI"/>
              </a:rPr>
              <a:t>wpis do odpowiedniego rejestru </a:t>
            </a:r>
            <a:br>
              <a:rPr lang="pl-PL" dirty="0">
                <a:solidFill>
                  <a:srgbClr val="002073"/>
                </a:solidFill>
                <a:cs typeface="Segoe UI"/>
              </a:rPr>
            </a:br>
            <a:r>
              <a:rPr lang="pl-PL" dirty="0" err="1">
                <a:solidFill>
                  <a:srgbClr val="002073"/>
                </a:solidFill>
                <a:cs typeface="Segoe UI"/>
              </a:rPr>
              <a:t>CEiDG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/KRS​</a:t>
            </a:r>
          </a:p>
        </p:txBody>
      </p:sp>
      <p:sp>
        <p:nvSpPr>
          <p:cNvPr id="75" name="pole tekstowe 74">
            <a:extLst>
              <a:ext uri="{FF2B5EF4-FFF2-40B4-BE49-F238E27FC236}">
                <a16:creationId xmlns:a16="http://schemas.microsoft.com/office/drawing/2014/main" id="{43867815-954F-472D-7CB8-0F278E1A53CB}"/>
              </a:ext>
            </a:extLst>
          </p:cNvPr>
          <p:cNvSpPr txBox="1"/>
          <p:nvPr/>
        </p:nvSpPr>
        <p:spPr>
          <a:xfrm>
            <a:off x="6271821" y="6789342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2000" b="1" dirty="0">
                <a:solidFill>
                  <a:srgbClr val="002073"/>
                </a:solidFill>
                <a:cs typeface="Segoe UI"/>
              </a:rPr>
              <a:t>Narzędzia pomiaru: </a:t>
            </a:r>
            <a:endParaRPr lang="pl-PL" dirty="0">
              <a:solidFill>
                <a:srgbClr val="000000"/>
              </a:solidFill>
              <a:cs typeface="Calibri" panose="020F0502020204030204"/>
            </a:endParaRPr>
          </a:p>
          <a:p>
            <a:pPr marL="342900" indent="-342900">
              <a:buFont typeface="Wingdings"/>
              <a:buChar char="v"/>
            </a:pPr>
            <a:r>
              <a:rPr lang="en-US" sz="2000" b="1" dirty="0">
                <a:solidFill>
                  <a:srgbClr val="002073"/>
                </a:solidFill>
                <a:cs typeface="Segoe UI"/>
              </a:rPr>
              <a:t>​</a:t>
            </a:r>
            <a:r>
              <a:rPr lang="pl-PL" dirty="0">
                <a:solidFill>
                  <a:srgbClr val="002073"/>
                </a:solidFill>
                <a:cs typeface="Segoe UI"/>
              </a:rPr>
              <a:t>zaświadczenie z PUP</a:t>
            </a:r>
            <a:r>
              <a:rPr lang="en-US" dirty="0">
                <a:solidFill>
                  <a:srgbClr val="002073"/>
                </a:solidFill>
                <a:cs typeface="Segoe UI"/>
              </a:rPr>
              <a:t>​</a:t>
            </a:r>
            <a:endParaRPr lang="pl-PL" dirty="0">
              <a:cs typeface="Calibri" panose="020F0502020204030204"/>
            </a:endParaRPr>
          </a:p>
        </p:txBody>
      </p: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BECACA67-63CE-12CE-A9AC-CD992DAB6E18}"/>
              </a:ext>
            </a:extLst>
          </p:cNvPr>
          <p:cNvSpPr txBox="1"/>
          <p:nvPr/>
        </p:nvSpPr>
        <p:spPr>
          <a:xfrm>
            <a:off x="7701104" y="5057609"/>
            <a:ext cx="7237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pl-PL" sz="2400" b="1" dirty="0">
                <a:solidFill>
                  <a:schemeClr val="tx2"/>
                </a:solidFill>
                <a:cs typeface="Calibri"/>
              </a:rPr>
              <a:t>lub</a:t>
            </a:r>
            <a:endParaRPr lang="pl-PL" b="1" dirty="0">
              <a:solidFill>
                <a:schemeClr val="tx2"/>
              </a:solidFill>
              <a:cs typeface="Calibri" panose="020F0502020204030204"/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9EAA03F-08F4-4889-BCE6-0998C2A0A26C}"/>
              </a:ext>
            </a:extLst>
          </p:cNvPr>
          <p:cNvSpPr/>
          <p:nvPr/>
        </p:nvSpPr>
        <p:spPr>
          <a:xfrm>
            <a:off x="976174" y="323453"/>
            <a:ext cx="3758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Rozliczenie stawki w KIS</a:t>
            </a:r>
          </a:p>
        </p:txBody>
      </p:sp>
    </p:spTree>
    <p:extLst>
      <p:ext uri="{BB962C8B-B14F-4D97-AF65-F5344CB8AC3E}">
        <p14:creationId xmlns:p14="http://schemas.microsoft.com/office/powerpoint/2010/main" val="751839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F0556B-9221-4806-BD00-C1BD9CEC2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dirty="0" smtClean="0"/>
              <a:pPr/>
              <a:t>17</a:t>
            </a:fld>
            <a:endParaRPr lang="pl-PL" dirty="0"/>
          </a:p>
        </p:txBody>
      </p:sp>
      <p:sp>
        <p:nvSpPr>
          <p:cNvPr id="12" name="Tytuł 1">
            <a:extLst>
              <a:ext uri="{FF2B5EF4-FFF2-40B4-BE49-F238E27FC236}">
                <a16:creationId xmlns:a16="http://schemas.microsoft.com/office/drawing/2014/main" id="{320F64BC-9257-4EED-8EBB-B30297876BD0}"/>
              </a:ext>
            </a:extLst>
          </p:cNvPr>
          <p:cNvSpPr txBox="1">
            <a:spLocks/>
          </p:cNvSpPr>
          <p:nvPr/>
        </p:nvSpPr>
        <p:spPr>
          <a:xfrm>
            <a:off x="881410" y="1515964"/>
            <a:ext cx="6984776" cy="1073635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pl-PL" sz="1800" dirty="0">
                <a:latin typeface="Calibri"/>
                <a:ea typeface="Open Sans"/>
                <a:cs typeface="Open Sans"/>
              </a:rPr>
              <a:t>Aktywizacja społeczno-zawodowa </a:t>
            </a:r>
            <a:r>
              <a:rPr lang="pl-PL" sz="1800" dirty="0">
                <a:solidFill>
                  <a:srgbClr val="FF0000"/>
                </a:solidFill>
                <a:latin typeface="Calibri"/>
                <a:ea typeface="Open Sans"/>
                <a:cs typeface="Open Sans"/>
              </a:rPr>
              <a:t>w ramach Centów Integracji Społecznej </a:t>
            </a:r>
            <a:r>
              <a:rPr lang="pl-PL" sz="1800" dirty="0">
                <a:latin typeface="Calibri"/>
                <a:ea typeface="Open Sans"/>
                <a:cs typeface="Open Sans"/>
              </a:rPr>
              <a:t>musi być realizowana zgodnie ze standardami usług opisanymi w Załączniku nr 14 </a:t>
            </a:r>
            <a:r>
              <a:rPr lang="pl-PL" sz="1800" b="0" i="1" dirty="0">
                <a:latin typeface="Calibri"/>
                <a:ea typeface="Open Sans"/>
                <a:cs typeface="Open Sans"/>
              </a:rPr>
              <a:t>Szczegółowe informacje dotyczące realizacji typu 2: Proces reintegracji społecznej i zawodowej realizowany w ramach CIS, </a:t>
            </a:r>
            <a:r>
              <a:rPr lang="pl-PL" sz="1800" b="0" dirty="0">
                <a:latin typeface="Calibri"/>
                <a:ea typeface="Open Sans"/>
                <a:cs typeface="Open Sans"/>
              </a:rPr>
              <a:t>który stanowi </a:t>
            </a:r>
            <a:r>
              <a:rPr lang="pl-PL" sz="1800" dirty="0">
                <a:latin typeface="Calibri"/>
                <a:ea typeface="Open Sans"/>
                <a:cs typeface="Open Sans"/>
              </a:rPr>
              <a:t>standard usług.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A09C1C94-9A32-4797-A717-A8F15AF6F7C4}"/>
              </a:ext>
            </a:extLst>
          </p:cNvPr>
          <p:cNvSpPr/>
          <p:nvPr/>
        </p:nvSpPr>
        <p:spPr>
          <a:xfrm>
            <a:off x="647134" y="6156101"/>
            <a:ext cx="9307284" cy="15741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>
              <a:spcAft>
                <a:spcPts val="0"/>
              </a:spcAft>
            </a:pPr>
            <a: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  <a:t>W ramach realizowanych form wsparcia beneficjent zapewnia działania z zakresu:</a:t>
            </a:r>
            <a:endParaRPr lang="pl-PL" sz="1600" dirty="0">
              <a:solidFill>
                <a:schemeClr val="tx2"/>
              </a:solidFill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2"/>
                </a:solidFill>
                <a:cs typeface="Arial" panose="020B0604020202020204" pitchFamily="34" charset="0"/>
              </a:rPr>
              <a:t>ekologii, podniesienia świadomości oszczędnego korzystania z zasobów, wykorzystania odnawialnych źródeł energii oraz problematyki ochrony powietrza, </a:t>
            </a:r>
            <a:endParaRPr lang="pl-PL" sz="1600" dirty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pl-PL" sz="1600" dirty="0">
                <a:solidFill>
                  <a:schemeClr val="tx2"/>
                </a:solidFill>
                <a:cs typeface="Arial"/>
              </a:rPr>
              <a:t>zasady równości szans i niedyskryminacji oraz równości kobiet i mężczyzn. </a:t>
            </a:r>
            <a:br>
              <a:rPr lang="pl-PL" sz="1600" dirty="0">
                <a:solidFill>
                  <a:schemeClr val="tx2"/>
                </a:solidFill>
                <a:cs typeface="Arial"/>
              </a:rPr>
            </a:br>
            <a:r>
              <a:rPr lang="pl-PL" sz="2000" b="1" dirty="0">
                <a:solidFill>
                  <a:schemeClr val="tx2"/>
                </a:solidFill>
                <a:cs typeface="Calibri"/>
              </a:rPr>
              <a:t>MOŻLIWE - UPOWSZECHNIENIE EFEKTÓW PRACY CIS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pl-PL" sz="16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id="{64D81075-31AE-4DED-9548-8F89BA812D8B}"/>
              </a:ext>
            </a:extLst>
          </p:cNvPr>
          <p:cNvSpPr/>
          <p:nvPr/>
        </p:nvSpPr>
        <p:spPr>
          <a:xfrm>
            <a:off x="647134" y="3170332"/>
            <a:ext cx="9307284" cy="284933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l-PL" sz="2000" b="1" dirty="0">
                <a:solidFill>
                  <a:schemeClr val="tx2"/>
                </a:solidFill>
                <a:latin typeface="Calibri"/>
                <a:cs typeface="Calibri"/>
              </a:rPr>
              <a:t>Podstawą wsparcia jest proces reintegracji zgodny z IPZS: w tym uczestnictwo w pracowniach</a:t>
            </a:r>
            <a:br>
              <a:rPr lang="pl-PL" sz="2000" b="1" dirty="0">
                <a:solidFill>
                  <a:schemeClr val="tx2"/>
                </a:solidFill>
                <a:latin typeface="Calibri"/>
                <a:cs typeface="Calibri"/>
              </a:rPr>
            </a:br>
            <a:endParaRPr lang="pl-PL" dirty="0">
              <a:solidFill>
                <a:schemeClr val="tx2"/>
              </a:solidFill>
            </a:endParaRPr>
          </a:p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Ścieżka udziału w projekcie nie musi obejmować wszystkich usług aktywnej integracji opisanych w standardzie,</a:t>
            </a:r>
          </a:p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Szkolenia/kursy/staże (nie są obowiązkowe), </a:t>
            </a:r>
          </a:p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obowiązkowe jest wsparcie o charakterze społecznym</a:t>
            </a:r>
          </a:p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latin typeface="Calibri"/>
                <a:cs typeface="Calibri"/>
              </a:rPr>
              <a:t>obowiązkowe jest szkolenie ICT</a:t>
            </a:r>
          </a:p>
          <a:p>
            <a:pPr marL="342900" indent="-342900">
              <a:buFont typeface="Wingdings"/>
              <a:buChar char="v"/>
            </a:pPr>
            <a:r>
              <a:rPr lang="pl-PL" sz="2000" b="1" dirty="0">
                <a:solidFill>
                  <a:srgbClr val="C00000"/>
                </a:solidFill>
                <a:cs typeface="Calibri"/>
              </a:rPr>
              <a:t>okres realizacji wsparcia powinien </a:t>
            </a:r>
            <a:r>
              <a:rPr lang="pl-PL" sz="2000" b="1" dirty="0" err="1">
                <a:solidFill>
                  <a:srgbClr val="C00000"/>
                </a:solidFill>
                <a:cs typeface="Calibri"/>
              </a:rPr>
              <a:t>wynościć</a:t>
            </a:r>
            <a:r>
              <a:rPr lang="pl-PL" sz="2000" b="1" dirty="0">
                <a:solidFill>
                  <a:srgbClr val="C00000"/>
                </a:solidFill>
                <a:cs typeface="Calibri"/>
              </a:rPr>
              <a:t> minimalnie 7 miesięcy</a:t>
            </a:r>
          </a:p>
        </p:txBody>
      </p:sp>
      <p:sp>
        <p:nvSpPr>
          <p:cNvPr id="8" name="Dymek mowy: prostokąt z zaokrąglonymi rogami 7">
            <a:extLst>
              <a:ext uri="{FF2B5EF4-FFF2-40B4-BE49-F238E27FC236}">
                <a16:creationId xmlns:a16="http://schemas.microsoft.com/office/drawing/2014/main" id="{792997A3-B8D5-4C69-AC4C-D506F5D4F61C}"/>
              </a:ext>
            </a:extLst>
          </p:cNvPr>
          <p:cNvSpPr/>
          <p:nvPr/>
        </p:nvSpPr>
        <p:spPr>
          <a:xfrm rot="485979">
            <a:off x="8141550" y="1414256"/>
            <a:ext cx="2228854" cy="936264"/>
          </a:xfrm>
          <a:prstGeom prst="wedgeRoundRectCallou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accent1"/>
                </a:solidFill>
              </a:rPr>
              <a:t>Stawka jednostkowa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46F9417-0DC1-48AC-8F1B-9C9DDD60A6C3}"/>
              </a:ext>
            </a:extLst>
          </p:cNvPr>
          <p:cNvSpPr/>
          <p:nvPr/>
        </p:nvSpPr>
        <p:spPr>
          <a:xfrm>
            <a:off x="881410" y="271490"/>
            <a:ext cx="85408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– CIS  </a:t>
            </a:r>
          </a:p>
        </p:txBody>
      </p:sp>
    </p:spTree>
    <p:extLst>
      <p:ext uri="{BB962C8B-B14F-4D97-AF65-F5344CB8AC3E}">
        <p14:creationId xmlns:p14="http://schemas.microsoft.com/office/powerpoint/2010/main" val="1300995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B0BD52-571F-48C1-ADB5-A644325081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9F151A6E-D840-491F-9557-79AC03337AC1}"/>
              </a:ext>
            </a:extLst>
          </p:cNvPr>
          <p:cNvSpPr/>
          <p:nvPr/>
        </p:nvSpPr>
        <p:spPr>
          <a:xfrm>
            <a:off x="883674" y="1634267"/>
            <a:ext cx="3744416" cy="136815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2400" b="1" dirty="0"/>
              <a:t>Stawka jednostkowa na realizację wsparcia w ramach CIS</a:t>
            </a:r>
            <a:endParaRPr lang="pl-PL" sz="2400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B7B5DBD9-6B44-47A5-9DB4-2543664CD443}"/>
              </a:ext>
            </a:extLst>
          </p:cNvPr>
          <p:cNvSpPr/>
          <p:nvPr/>
        </p:nvSpPr>
        <p:spPr>
          <a:xfrm>
            <a:off x="878234" y="3496157"/>
            <a:ext cx="390844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</a:pPr>
            <a:r>
              <a:rPr lang="pl-PL" sz="2400" b="1" u="sng" dirty="0">
                <a:solidFill>
                  <a:srgbClr val="C00000"/>
                </a:solidFill>
              </a:rPr>
              <a:t>Kwota stawki : 30 681,65 PLN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F33ACFC5-FC82-C660-2E19-DF1F6F0FB425}"/>
              </a:ext>
            </a:extLst>
          </p:cNvPr>
          <p:cNvSpPr/>
          <p:nvPr/>
        </p:nvSpPr>
        <p:spPr>
          <a:xfrm>
            <a:off x="6432430" y="1578092"/>
            <a:ext cx="3312366" cy="14666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bg1"/>
                </a:solidFill>
              </a:rPr>
              <a:t>Wydatki możliwe do ponoszenia poza stawką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73037B8-ED4B-1C47-3859-4A304A52CBAA}"/>
              </a:ext>
            </a:extLst>
          </p:cNvPr>
          <p:cNvSpPr/>
          <p:nvPr/>
        </p:nvSpPr>
        <p:spPr>
          <a:xfrm>
            <a:off x="6375752" y="3391900"/>
            <a:ext cx="35350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000" b="1" dirty="0">
                <a:solidFill>
                  <a:schemeClr val="accent1"/>
                </a:solidFill>
              </a:rPr>
              <a:t>Wydatki rozliczne na podstawie rzeczywiście poniesionych wydatków </a:t>
            </a:r>
            <a:r>
              <a:rPr lang="pl-PL" sz="2000" i="1" dirty="0">
                <a:solidFill>
                  <a:schemeClr val="accent1"/>
                </a:solidFill>
              </a:rPr>
              <a:t>- nawet jeśli wartość projektu nie przekracza równowartości 200 tys. EUR w dniu zawarcia umowy o dofinansowanie projektu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CB91E699-A421-4C3C-BC38-D1942E329743}"/>
              </a:ext>
            </a:extLst>
          </p:cNvPr>
          <p:cNvSpPr/>
          <p:nvPr/>
        </p:nvSpPr>
        <p:spPr>
          <a:xfrm>
            <a:off x="867997" y="323453"/>
            <a:ext cx="51445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Kwota stawki jednostkowej w CIS</a:t>
            </a:r>
          </a:p>
        </p:txBody>
      </p:sp>
    </p:spTree>
    <p:extLst>
      <p:ext uri="{BB962C8B-B14F-4D97-AF65-F5344CB8AC3E}">
        <p14:creationId xmlns:p14="http://schemas.microsoft.com/office/powerpoint/2010/main" val="8620425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 hidden="1">
            <a:extLst>
              <a:ext uri="{FF2B5EF4-FFF2-40B4-BE49-F238E27FC236}">
                <a16:creationId xmlns:a16="http://schemas.microsoft.com/office/drawing/2014/main" id="{7CDD0CD7-E096-43C6-AC94-4A52FE80C0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7" name="Symbol zastępczy numeru slajdu 3">
            <a:extLst>
              <a:ext uri="{FF2B5EF4-FFF2-40B4-BE49-F238E27FC236}">
                <a16:creationId xmlns:a16="http://schemas.microsoft.com/office/drawing/2014/main" id="{618C95B4-66DF-4861-B705-0FB786F457A5}"/>
              </a:ext>
            </a:extLst>
          </p:cNvPr>
          <p:cNvSpPr txBox="1">
            <a:spLocks/>
          </p:cNvSpPr>
          <p:nvPr/>
        </p:nvSpPr>
        <p:spPr>
          <a:xfrm>
            <a:off x="2746302" y="657787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EB4ED765-23E4-84E4-1147-43DD472C064B}"/>
              </a:ext>
            </a:extLst>
          </p:cNvPr>
          <p:cNvSpPr/>
          <p:nvPr/>
        </p:nvSpPr>
        <p:spPr>
          <a:xfrm>
            <a:off x="449358" y="2029023"/>
            <a:ext cx="9793088" cy="5348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koszty związane z tworzeniem nowych podmiotów -  wydatki w kategorii cross-financing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F4601277-BF40-60FE-2A78-D3C8AA7B24EF}"/>
              </a:ext>
            </a:extLst>
          </p:cNvPr>
          <p:cNvSpPr/>
          <p:nvPr/>
        </p:nvSpPr>
        <p:spPr>
          <a:xfrm>
            <a:off x="449358" y="2795291"/>
            <a:ext cx="9793088" cy="8521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400" dirty="0">
                <a:solidFill>
                  <a:srgbClr val="FFFFFF"/>
                </a:solidFill>
                <a:cs typeface="Calibri"/>
              </a:rPr>
              <a:t>k</a:t>
            </a:r>
            <a:r>
              <a:rPr lang="pl-PL" sz="2000" dirty="0">
                <a:solidFill>
                  <a:srgbClr val="FFFFFF"/>
                </a:solidFill>
                <a:cs typeface="Calibri"/>
              </a:rPr>
              <a:t>oszty utworzenia nowych pracowni oraz utworzenia  nowych miejsc - wydatki w kategorii cross-financing oraz zakup wyposażenia (poza crossem)</a:t>
            </a: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id="{D01BD85E-025E-468D-95FC-F1621167F6E6}"/>
              </a:ext>
            </a:extLst>
          </p:cNvPr>
          <p:cNvSpPr/>
          <p:nvPr/>
        </p:nvSpPr>
        <p:spPr>
          <a:xfrm>
            <a:off x="449358" y="3884574"/>
            <a:ext cx="9793087" cy="5348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koszty dotyczące Mechanizmu Racjonalnych Usprawnień</a:t>
            </a:r>
            <a:endParaRPr lang="pl-PL" sz="2000" dirty="0">
              <a:solidFill>
                <a:schemeClr val="tx2"/>
              </a:solidFill>
            </a:endParaRPr>
          </a:p>
        </p:txBody>
      </p:sp>
      <p:sp>
        <p:nvSpPr>
          <p:cNvPr id="35" name="Prostokąt 34">
            <a:extLst>
              <a:ext uri="{FF2B5EF4-FFF2-40B4-BE49-F238E27FC236}">
                <a16:creationId xmlns:a16="http://schemas.microsoft.com/office/drawing/2014/main" id="{61C3EA5C-3F0B-EE9D-C729-FFE0FD59465C}"/>
              </a:ext>
            </a:extLst>
          </p:cNvPr>
          <p:cNvSpPr/>
          <p:nvPr/>
        </p:nvSpPr>
        <p:spPr>
          <a:xfrm>
            <a:off x="450125" y="4656591"/>
            <a:ext cx="9793086" cy="62454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utworzenia, utrzymania i wsparcia uczestnika w mieszkaniu treningowym</a:t>
            </a:r>
          </a:p>
        </p:txBody>
      </p:sp>
      <p:sp>
        <p:nvSpPr>
          <p:cNvPr id="37" name="Prostokąt 36">
            <a:extLst>
              <a:ext uri="{FF2B5EF4-FFF2-40B4-BE49-F238E27FC236}">
                <a16:creationId xmlns:a16="http://schemas.microsoft.com/office/drawing/2014/main" id="{396EE028-5799-86D9-B2DC-1496FA8BE242}"/>
              </a:ext>
            </a:extLst>
          </p:cNvPr>
          <p:cNvSpPr/>
          <p:nvPr/>
        </p:nvSpPr>
        <p:spPr>
          <a:xfrm>
            <a:off x="417650" y="5515593"/>
            <a:ext cx="9793086" cy="48913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chemeClr val="tx2"/>
                </a:solidFill>
                <a:cs typeface="Calibri"/>
              </a:rPr>
              <a:t>koszty pośrednie</a:t>
            </a:r>
          </a:p>
        </p:txBody>
      </p:sp>
      <p:sp>
        <p:nvSpPr>
          <p:cNvPr id="39" name="Prostokąt 38">
            <a:extLst>
              <a:ext uri="{FF2B5EF4-FFF2-40B4-BE49-F238E27FC236}">
                <a16:creationId xmlns:a16="http://schemas.microsoft.com/office/drawing/2014/main" id="{1510E324-FB35-39A6-9B35-D53BC998FDB5}"/>
              </a:ext>
            </a:extLst>
          </p:cNvPr>
          <p:cNvSpPr/>
          <p:nvPr/>
        </p:nvSpPr>
        <p:spPr>
          <a:xfrm>
            <a:off x="417651" y="6241861"/>
            <a:ext cx="9793085" cy="698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Wingdings"/>
              <a:buChar char="v"/>
            </a:pPr>
            <a:r>
              <a:rPr lang="pl-PL" sz="2000" dirty="0">
                <a:solidFill>
                  <a:srgbClr val="FFFFFF"/>
                </a:solidFill>
                <a:cs typeface="Calibri"/>
              </a:rPr>
              <a:t>koszty związane ze szkoleniem kadry w zakresie zapobiegania dyskryminacji </a:t>
            </a:r>
          </a:p>
        </p:txBody>
      </p:sp>
      <p:sp>
        <p:nvSpPr>
          <p:cNvPr id="42" name="Symbol zastępczy numeru slajdu 3">
            <a:extLst>
              <a:ext uri="{FF2B5EF4-FFF2-40B4-BE49-F238E27FC236}">
                <a16:creationId xmlns:a16="http://schemas.microsoft.com/office/drawing/2014/main" id="{531FADC3-3DBC-2B73-6936-965CD3891E65}"/>
              </a:ext>
            </a:extLst>
          </p:cNvPr>
          <p:cNvSpPr txBox="1">
            <a:spLocks/>
          </p:cNvSpPr>
          <p:nvPr/>
        </p:nvSpPr>
        <p:spPr>
          <a:xfrm>
            <a:off x="8737600" y="71722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CC9127E-9C15-4422-A0F5-78DA36FC5BF8}"/>
              </a:ext>
            </a:extLst>
          </p:cNvPr>
          <p:cNvSpPr txBox="1"/>
          <p:nvPr/>
        </p:nvSpPr>
        <p:spPr>
          <a:xfrm>
            <a:off x="481767" y="1486706"/>
            <a:ext cx="8139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tx2"/>
                </a:solidFill>
              </a:rPr>
              <a:t>Poza stawką można rozliczać: </a:t>
            </a:r>
          </a:p>
        </p:txBody>
      </p:sp>
      <p:sp>
        <p:nvSpPr>
          <p:cNvPr id="14" name="Dymek mowy: prostokąt z zaokrąglonymi rogami 13">
            <a:extLst>
              <a:ext uri="{FF2B5EF4-FFF2-40B4-BE49-F238E27FC236}">
                <a16:creationId xmlns:a16="http://schemas.microsoft.com/office/drawing/2014/main" id="{E404C167-6C8A-4BAE-8D8C-A61402F935C5}"/>
              </a:ext>
            </a:extLst>
          </p:cNvPr>
          <p:cNvSpPr/>
          <p:nvPr/>
        </p:nvSpPr>
        <p:spPr>
          <a:xfrm>
            <a:off x="6660588" y="818662"/>
            <a:ext cx="3170228" cy="864687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2"/>
              </a:solidFill>
            </a:endParaRPr>
          </a:p>
          <a:p>
            <a:pPr algn="ctr"/>
            <a:r>
              <a:rPr lang="pl-PL" dirty="0">
                <a:solidFill>
                  <a:schemeClr val="tx2"/>
                </a:solidFill>
              </a:rPr>
              <a:t>Na podstawie rzeczywiście poniesionych wydatków</a:t>
            </a:r>
          </a:p>
          <a:p>
            <a:pPr algn="ctr"/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B2CBB684-B6C5-434D-A519-05D712C2B23D}"/>
              </a:ext>
            </a:extLst>
          </p:cNvPr>
          <p:cNvSpPr/>
          <p:nvPr/>
        </p:nvSpPr>
        <p:spPr>
          <a:xfrm>
            <a:off x="923889" y="284435"/>
            <a:ext cx="57366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  <a:ea typeface="Open Sans"/>
                <a:cs typeface="Arial"/>
              </a:rPr>
              <a:t>Katalog wydatków poza stawką w CIS</a:t>
            </a:r>
            <a:endParaRPr lang="pl-PL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8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11FA55-48FC-492C-B000-BA7FFC20D5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676CB869-548C-48E7-83C6-79222064AD92}"/>
              </a:ext>
            </a:extLst>
          </p:cNvPr>
          <p:cNvSpPr/>
          <p:nvPr/>
        </p:nvSpPr>
        <p:spPr>
          <a:xfrm>
            <a:off x="427580" y="1827969"/>
            <a:ext cx="3284743" cy="196520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pl-PL" sz="1600" b="1" dirty="0">
              <a:solidFill>
                <a:schemeClr val="tx2"/>
              </a:solidFill>
            </a:endParaRPr>
          </a:p>
          <a:p>
            <a:pPr algn="ctr"/>
            <a:r>
              <a:rPr lang="pl-PL" sz="1600" b="1" dirty="0">
                <a:solidFill>
                  <a:schemeClr val="tx2"/>
                </a:solidFill>
              </a:rPr>
              <a:t>osoby lub rodziny korzystające ze świadczeń z pomocy społecznej lub kwalifikujące się do objęcia wsparciem, tj. spełniające </a:t>
            </a:r>
            <a:br>
              <a:rPr lang="pl-PL" sz="1600" b="1" dirty="0">
                <a:solidFill>
                  <a:schemeClr val="tx2"/>
                </a:solidFill>
              </a:rPr>
            </a:br>
            <a:r>
              <a:rPr lang="pl-PL" sz="1600" b="1" dirty="0">
                <a:solidFill>
                  <a:schemeClr val="tx2"/>
                </a:solidFill>
              </a:rPr>
              <a:t>co najmniej jedną z przesłanek określonych w art. 7 tej ustawy</a:t>
            </a:r>
            <a:endParaRPr lang="pl-PL" sz="1600" b="1" dirty="0">
              <a:solidFill>
                <a:schemeClr val="tx2"/>
              </a:solidFill>
              <a:cs typeface="Calibri"/>
            </a:endParaRPr>
          </a:p>
          <a:p>
            <a:endParaRPr lang="pl-PL" sz="16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09CC1831-9DB9-4860-A0A1-F5B0EFD41629}"/>
              </a:ext>
            </a:extLst>
          </p:cNvPr>
          <p:cNvSpPr/>
          <p:nvPr/>
        </p:nvSpPr>
        <p:spPr>
          <a:xfrm>
            <a:off x="4403407" y="2869555"/>
            <a:ext cx="2286818" cy="9680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4925"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002073"/>
                </a:solidFill>
              </a:rPr>
              <a:t>osoby, o których mowa w art. 1 ust. 2 ustawy o zatrudnieniu socjalnym</a:t>
            </a:r>
            <a:endParaRPr lang="pl-PL" sz="1600" dirty="0">
              <a:solidFill>
                <a:schemeClr val="tx2"/>
              </a:solidFill>
            </a:endParaRPr>
          </a:p>
        </p:txBody>
      </p:sp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354B5A00-351F-40D2-B30B-6734A9D99C0B}"/>
              </a:ext>
            </a:extLst>
          </p:cNvPr>
          <p:cNvSpPr/>
          <p:nvPr/>
        </p:nvSpPr>
        <p:spPr>
          <a:xfrm>
            <a:off x="2903649" y="5521274"/>
            <a:ext cx="2849774" cy="988142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członkowie gospodarstw domowych sprawujących opiekę nad osobą potrzebującą wsparcia w codziennym funkcjonowaniu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2B0A8671-3101-49E4-BF73-D66790A5FEB9}"/>
              </a:ext>
            </a:extLst>
          </p:cNvPr>
          <p:cNvSpPr/>
          <p:nvPr/>
        </p:nvSpPr>
        <p:spPr>
          <a:xfrm>
            <a:off x="7370745" y="3211661"/>
            <a:ext cx="2286818" cy="57157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4925"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b="1" dirty="0">
                <a:solidFill>
                  <a:srgbClr val="002073"/>
                </a:solidFill>
              </a:rPr>
              <a:t>osoby z niepełnosprawnościami</a:t>
            </a:r>
            <a:endParaRPr lang="pl-PL" sz="1600" dirty="0">
              <a:solidFill>
                <a:schemeClr val="tx2"/>
              </a:solidFill>
            </a:endParaRP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F7984664-DBFB-41BF-9456-2CDC08F1424A}"/>
              </a:ext>
            </a:extLst>
          </p:cNvPr>
          <p:cNvSpPr/>
          <p:nvPr/>
        </p:nvSpPr>
        <p:spPr>
          <a:xfrm>
            <a:off x="110267" y="4047563"/>
            <a:ext cx="3060532" cy="1016649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przebywające w pieczy zastępczej lub opuszczające pieczę zastępczą oraz rodziny przeżywające trudności w pełnieniu funkcji opiekuńczo-wychowawczych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E154AE94-5892-4421-8F95-72C865206B5C}"/>
              </a:ext>
            </a:extLst>
          </p:cNvPr>
          <p:cNvSpPr/>
          <p:nvPr/>
        </p:nvSpPr>
        <p:spPr>
          <a:xfrm>
            <a:off x="8229948" y="4545106"/>
            <a:ext cx="2403588" cy="580891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FF0000"/>
                </a:solidFill>
              </a:rPr>
              <a:t>osoby potrzebujące wsparcia w codziennym funkcjonowaniu</a:t>
            </a:r>
          </a:p>
        </p:txBody>
      </p:sp>
      <p:sp>
        <p:nvSpPr>
          <p:cNvPr id="22" name="Prostokąt: zaokrąglone rogi 21">
            <a:extLst>
              <a:ext uri="{FF2B5EF4-FFF2-40B4-BE49-F238E27FC236}">
                <a16:creationId xmlns:a16="http://schemas.microsoft.com/office/drawing/2014/main" id="{B4D09105-6484-4E3F-BE67-12B9C08840A4}"/>
              </a:ext>
            </a:extLst>
          </p:cNvPr>
          <p:cNvSpPr/>
          <p:nvPr/>
        </p:nvSpPr>
        <p:spPr>
          <a:xfrm>
            <a:off x="8207217" y="5379869"/>
            <a:ext cx="2157115" cy="1069059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opuszczające placówki opieki instytucjonalnej, w tym w szczególności domy pomocy społecznej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F5D1CA86-FBC2-44C8-9559-0300ACE4DA84}"/>
              </a:ext>
            </a:extLst>
          </p:cNvPr>
          <p:cNvSpPr/>
          <p:nvPr/>
        </p:nvSpPr>
        <p:spPr>
          <a:xfrm>
            <a:off x="86170" y="5250920"/>
            <a:ext cx="2817479" cy="1016649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w kryzysie bezdomności, dotknięte wykluczeniem z dostępu do mieszkań lub zagrożonym bezdomnością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FAAB9671-4E39-44EF-AD61-7A45E5023DA1}"/>
              </a:ext>
            </a:extLst>
          </p:cNvPr>
          <p:cNvSpPr/>
          <p:nvPr/>
        </p:nvSpPr>
        <p:spPr>
          <a:xfrm>
            <a:off x="5999435" y="4288490"/>
            <a:ext cx="2438907" cy="434819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korzystające z programu FE PŻ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56FE4D96-38D0-48FD-A699-EA9FD6DE76E7}"/>
              </a:ext>
            </a:extLst>
          </p:cNvPr>
          <p:cNvSpPr/>
          <p:nvPr/>
        </p:nvSpPr>
        <p:spPr>
          <a:xfrm>
            <a:off x="2938904" y="4725243"/>
            <a:ext cx="2927692" cy="768400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odbywające karę pozbawienia wolności, objęte dozorem elektronicznym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4DEB3A41-CAAE-4328-A172-3F7B5953A890}"/>
              </a:ext>
            </a:extLst>
          </p:cNvPr>
          <p:cNvSpPr/>
          <p:nvPr/>
        </p:nvSpPr>
        <p:spPr>
          <a:xfrm>
            <a:off x="2949167" y="4023053"/>
            <a:ext cx="2917429" cy="659372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należące do społeczności marginalizowanych, takich jak Romowie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7" name="Prostokąt: zaokrąglone rogi 26">
            <a:extLst>
              <a:ext uri="{FF2B5EF4-FFF2-40B4-BE49-F238E27FC236}">
                <a16:creationId xmlns:a16="http://schemas.microsoft.com/office/drawing/2014/main" id="{BAA6D9A0-A5A8-4EE1-B70D-830288FAAA6B}"/>
              </a:ext>
            </a:extLst>
          </p:cNvPr>
          <p:cNvSpPr/>
          <p:nvPr/>
        </p:nvSpPr>
        <p:spPr>
          <a:xfrm>
            <a:off x="5999434" y="5638429"/>
            <a:ext cx="2438907" cy="730636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objęte ochroną czasową w Polsce w związku z agresją Federacji Rosyjskiej na Ukrainę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A532874A-6AFE-4CC4-B1FC-694A3669AEC6}"/>
              </a:ext>
            </a:extLst>
          </p:cNvPr>
          <p:cNvSpPr/>
          <p:nvPr/>
        </p:nvSpPr>
        <p:spPr>
          <a:xfrm>
            <a:off x="5999435" y="4825786"/>
            <a:ext cx="2438907" cy="516483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pl-PL" sz="1400" dirty="0">
                <a:solidFill>
                  <a:srgbClr val="002073"/>
                </a:solidFill>
              </a:rPr>
              <a:t>osoby wykluczone komunikacyjnie</a:t>
            </a:r>
            <a:endParaRPr lang="pl-PL" sz="1400" dirty="0">
              <a:solidFill>
                <a:schemeClr val="tx2"/>
              </a:solidFill>
            </a:endParaRP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A7377887-F505-4C1C-8507-0CDA34CBABD7}"/>
              </a:ext>
            </a:extLst>
          </p:cNvPr>
          <p:cNvSpPr/>
          <p:nvPr/>
        </p:nvSpPr>
        <p:spPr>
          <a:xfrm>
            <a:off x="1004952" y="6635636"/>
            <a:ext cx="8280823" cy="687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na rynku pracy oraz wykluczenie komunikacyjnie nie mogą stanowić jedynej przesłanki wykluczenia w celu zakwalifikowania uczestnika do projektu.</a:t>
            </a:r>
          </a:p>
        </p:txBody>
      </p:sp>
      <p:pic>
        <p:nvPicPr>
          <p:cNvPr id="6" name="Grafika 5" descr="Użytkownicy z wypełnieniem pełnym">
            <a:extLst>
              <a:ext uri="{FF2B5EF4-FFF2-40B4-BE49-F238E27FC236}">
                <a16:creationId xmlns:a16="http://schemas.microsoft.com/office/drawing/2014/main" id="{FACC4E1C-397B-6B17-8983-8D17F43876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9376" y="1522346"/>
            <a:ext cx="1778755" cy="177929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27C6B441-0477-4037-A076-868EBC8C3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175" y="245557"/>
            <a:ext cx="4839727" cy="636765"/>
          </a:xfrm>
        </p:spPr>
        <p:txBody>
          <a:bodyPr>
            <a:noAutofit/>
          </a:bodyPr>
          <a:lstStyle/>
          <a:p>
            <a:r>
              <a:rPr lang="pl-PL" dirty="0"/>
              <a:t>Grupa docelowa - problemy</a:t>
            </a:r>
            <a:br>
              <a:rPr lang="pl-PL" dirty="0"/>
            </a:br>
            <a:endParaRPr lang="pl-PL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3D4543BA-9F47-4E90-B157-A80B6347AA40}"/>
              </a:ext>
            </a:extLst>
          </p:cNvPr>
          <p:cNvSpPr/>
          <p:nvPr/>
        </p:nvSpPr>
        <p:spPr>
          <a:xfrm>
            <a:off x="73891" y="968940"/>
            <a:ext cx="5115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defTabSz="6223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chemeClr val="accent1"/>
                </a:solidFill>
              </a:rPr>
              <a:t>Osoby zagrożone ubóstwem lub wykluczeniem społecznym</a:t>
            </a: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0539ABBE-5E88-4AD4-A0E3-3C382410959F}"/>
              </a:ext>
            </a:extLst>
          </p:cNvPr>
          <p:cNvSpPr/>
          <p:nvPr/>
        </p:nvSpPr>
        <p:spPr>
          <a:xfrm>
            <a:off x="4316022" y="947491"/>
            <a:ext cx="51157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defTabSz="666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B050"/>
                </a:solidFill>
              </a:rPr>
              <a:t>Otoczenie ww. osób </a:t>
            </a:r>
            <a:br>
              <a:rPr lang="pl-PL" sz="2000" dirty="0">
                <a:solidFill>
                  <a:srgbClr val="00B050"/>
                </a:solidFill>
              </a:rPr>
            </a:br>
            <a:r>
              <a:rPr lang="pl-PL" dirty="0">
                <a:solidFill>
                  <a:srgbClr val="00B050"/>
                </a:solidFill>
              </a:rPr>
              <a:t>m.in. rodzina, środowisko lokalne</a:t>
            </a:r>
            <a:endParaRPr lang="pl-PL" sz="2000" dirty="0">
              <a:solidFill>
                <a:srgbClr val="00B050"/>
              </a:solidFill>
            </a:endParaRPr>
          </a:p>
        </p:txBody>
      </p:sp>
      <p:sp>
        <p:nvSpPr>
          <p:cNvPr id="7" name="Dymek mowy: prostokąt z zaokrąglonymi rogami 6">
            <a:extLst>
              <a:ext uri="{FF2B5EF4-FFF2-40B4-BE49-F238E27FC236}">
                <a16:creationId xmlns:a16="http://schemas.microsoft.com/office/drawing/2014/main" id="{67F4DFBA-9986-4167-927C-6DD4A12EC782}"/>
              </a:ext>
            </a:extLst>
          </p:cNvPr>
          <p:cNvSpPr/>
          <p:nvPr/>
        </p:nvSpPr>
        <p:spPr>
          <a:xfrm>
            <a:off x="8229948" y="245557"/>
            <a:ext cx="2286819" cy="1662071"/>
          </a:xfrm>
          <a:prstGeom prst="wedgeRoundRectCallout">
            <a:avLst>
              <a:gd name="adj1" fmla="val -20167"/>
              <a:gd name="adj2" fmla="val 64334"/>
              <a:gd name="adj3" fmla="val 16667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 dirty="0">
              <a:solidFill>
                <a:srgbClr val="FF0000"/>
              </a:solidFill>
            </a:endParaRPr>
          </a:p>
          <a:p>
            <a:pPr algn="ctr"/>
            <a:r>
              <a:rPr lang="pl-PL" dirty="0">
                <a:solidFill>
                  <a:srgbClr val="C00000"/>
                </a:solidFill>
              </a:rPr>
              <a:t>Pracownicy instytucji pomocy i integracji społecznej</a:t>
            </a:r>
          </a:p>
          <a:p>
            <a:pPr algn="ctr"/>
            <a:r>
              <a:rPr lang="pl-PL" b="1" u="sng" dirty="0">
                <a:solidFill>
                  <a:srgbClr val="C00000"/>
                </a:solidFill>
              </a:rPr>
              <a:t>NIE stanowią grupy docelowej (uwaga techniczna)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896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47E5AD-B352-4396-8DB5-9879D0F551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  <p:graphicFrame>
        <p:nvGraphicFramePr>
          <p:cNvPr id="2" name="Diagram 1" descr="Sposoby rozliczania stawki">
            <a:extLst>
              <a:ext uri="{FF2B5EF4-FFF2-40B4-BE49-F238E27FC236}">
                <a16:creationId xmlns:a16="http://schemas.microsoft.com/office/drawing/2014/main" id="{C864535B-0407-4E30-8140-A8CE1D8FF0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0162711"/>
              </p:ext>
            </p:extLst>
          </p:nvPr>
        </p:nvGraphicFramePr>
        <p:xfrm>
          <a:off x="377354" y="1240524"/>
          <a:ext cx="9505056" cy="6008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id="{8DF0F6CA-218B-4874-8F18-1A09CC7DA447}"/>
              </a:ext>
            </a:extLst>
          </p:cNvPr>
          <p:cNvSpPr/>
          <p:nvPr/>
        </p:nvSpPr>
        <p:spPr>
          <a:xfrm>
            <a:off x="953418" y="311114"/>
            <a:ext cx="37516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Rozliczenie stawki w CIS</a:t>
            </a:r>
          </a:p>
        </p:txBody>
      </p:sp>
    </p:spTree>
    <p:extLst>
      <p:ext uri="{BB962C8B-B14F-4D97-AF65-F5344CB8AC3E}">
        <p14:creationId xmlns:p14="http://schemas.microsoft.com/office/powerpoint/2010/main" val="1293815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F0556B-9221-4806-BD00-C1BD9CEC2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id="{29A17EB8-06E5-44D3-A035-8F04B4A95656}"/>
              </a:ext>
            </a:extLst>
          </p:cNvPr>
          <p:cNvSpPr txBox="1">
            <a:spLocks/>
          </p:cNvSpPr>
          <p:nvPr/>
        </p:nvSpPr>
        <p:spPr>
          <a:xfrm>
            <a:off x="484573" y="1491215"/>
            <a:ext cx="9291100" cy="1080001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pl-PL" sz="2000" b="0" dirty="0">
                <a:solidFill>
                  <a:srgbClr val="002073"/>
                </a:solidFill>
                <a:latin typeface="Calibri"/>
                <a:ea typeface="Open Sans"/>
                <a:cs typeface="Open Sans"/>
              </a:rPr>
              <a:t>Aktywizacja społeczno – zawodowa musi być realizowana zgodnie z Załącznikiem nr 15 </a:t>
            </a:r>
            <a:r>
              <a:rPr lang="pl-PL" sz="2000" b="0" i="1" dirty="0">
                <a:solidFill>
                  <a:srgbClr val="002073"/>
                </a:solidFill>
                <a:latin typeface="Calibri"/>
                <a:ea typeface="Open Sans"/>
                <a:cs typeface="Open Sans"/>
              </a:rPr>
              <a:t>Szczegółowe informacje dotyczące realizacji typu 2: Proces reintegracji społecznej i zawodowej realizowany w ramach WTZ</a:t>
            </a:r>
            <a:endParaRPr lang="pl-PL" sz="2000" dirty="0">
              <a:solidFill>
                <a:srgbClr val="002073"/>
              </a:solidFill>
              <a:latin typeface="Calibri"/>
              <a:ea typeface="Open Sans"/>
              <a:cs typeface="Open San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57D13AE-F51E-43B9-8839-998D3A7EFD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737114"/>
              </p:ext>
            </p:extLst>
          </p:nvPr>
        </p:nvGraphicFramePr>
        <p:xfrm>
          <a:off x="905337" y="3835886"/>
          <a:ext cx="8856885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Dymek mowy: prostokąt z zaokrąglonymi rogami 16">
            <a:extLst>
              <a:ext uri="{FF2B5EF4-FFF2-40B4-BE49-F238E27FC236}">
                <a16:creationId xmlns:a16="http://schemas.microsoft.com/office/drawing/2014/main" id="{EA9AA240-0F77-4A6F-9410-4D113A873EFC}"/>
              </a:ext>
            </a:extLst>
          </p:cNvPr>
          <p:cNvSpPr/>
          <p:nvPr/>
        </p:nvSpPr>
        <p:spPr>
          <a:xfrm>
            <a:off x="484573" y="2704687"/>
            <a:ext cx="9291100" cy="859126"/>
          </a:xfrm>
          <a:prstGeom prst="wedgeRoundRectCallou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000" dirty="0">
                <a:solidFill>
                  <a:srgbClr val="002073"/>
                </a:solidFill>
                <a:cs typeface="Calibri"/>
              </a:rPr>
              <a:t>Realizacja projektów odbywa się na podstawie </a:t>
            </a:r>
            <a:r>
              <a:rPr lang="pl-PL" sz="2000" b="1" dirty="0">
                <a:solidFill>
                  <a:srgbClr val="002073"/>
                </a:solidFill>
                <a:cs typeface="Calibri"/>
              </a:rPr>
              <a:t>rzeczywiście poniesionych wydatków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 lub </a:t>
            </a:r>
            <a:r>
              <a:rPr lang="pl-PL" sz="2000" b="1" dirty="0">
                <a:solidFill>
                  <a:srgbClr val="002073"/>
                </a:solidFill>
                <a:cs typeface="Calibri"/>
              </a:rPr>
              <a:t>kwot  ryczałtowych 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w zależności od wartości projektu. </a:t>
            </a:r>
            <a:endParaRPr lang="pl-PL" sz="2000" dirty="0">
              <a:solidFill>
                <a:srgbClr val="002073"/>
              </a:solidFill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09B4C13E-F475-45A7-8CB5-FDA1098DF72E}"/>
              </a:ext>
            </a:extLst>
          </p:cNvPr>
          <p:cNvSpPr/>
          <p:nvPr/>
        </p:nvSpPr>
        <p:spPr>
          <a:xfrm>
            <a:off x="521370" y="6068460"/>
            <a:ext cx="89740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Wsparcie w ramach WTZ musi być zgodne z ustawą o rehabilitacji zawodowej i społecznej oraz zatrudnieniu osób z niepełnosprawnościami, i musi wykraczać poza to, które oferowane było uczestnikowi WTZ do tej pory. </a:t>
            </a:r>
            <a:r>
              <a:rPr lang="pl-PL" b="1" dirty="0">
                <a:solidFill>
                  <a:srgbClr val="FF0000"/>
                </a:solidFill>
              </a:rPr>
              <a:t>Nie ma możliwości zastępowania finansowania działań z PFRON finansowaniem z EFS+. 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42D22A65-2ACA-4E1B-8B33-7E47CF25C595}"/>
              </a:ext>
            </a:extLst>
          </p:cNvPr>
          <p:cNvSpPr/>
          <p:nvPr/>
        </p:nvSpPr>
        <p:spPr>
          <a:xfrm>
            <a:off x="914905" y="290886"/>
            <a:ext cx="89770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- WTZ </a:t>
            </a:r>
          </a:p>
        </p:txBody>
      </p:sp>
    </p:spTree>
    <p:extLst>
      <p:ext uri="{BB962C8B-B14F-4D97-AF65-F5344CB8AC3E}">
        <p14:creationId xmlns:p14="http://schemas.microsoft.com/office/powerpoint/2010/main" val="311732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E9E428A-B81C-496F-94C1-0A1C3E44F3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AA62605E-9220-4531-B23F-30017FF217CF}"/>
              </a:ext>
            </a:extLst>
          </p:cNvPr>
          <p:cNvGrpSpPr/>
          <p:nvPr/>
        </p:nvGrpSpPr>
        <p:grpSpPr>
          <a:xfrm>
            <a:off x="632705" y="2192159"/>
            <a:ext cx="9426401" cy="1878690"/>
            <a:chOff x="667216" y="1783684"/>
            <a:chExt cx="9426401" cy="1878690"/>
          </a:xfrm>
        </p:grpSpPr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65DD9BD7-E4ED-4534-8EC1-565EBF2A0134}"/>
                </a:ext>
              </a:extLst>
            </p:cNvPr>
            <p:cNvSpPr/>
            <p:nvPr/>
          </p:nvSpPr>
          <p:spPr>
            <a:xfrm>
              <a:off x="675573" y="1783684"/>
              <a:ext cx="9134829" cy="187869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rgbClr val="FFFFFF"/>
                </a:solidFill>
              </a:endParaRPr>
            </a:p>
          </p:txBody>
        </p:sp>
        <p:pic>
          <p:nvPicPr>
            <p:cNvPr id="8" name="Grafika 7" descr="Brak znaku z wypełnieniem pełnym">
              <a:extLst>
                <a:ext uri="{FF2B5EF4-FFF2-40B4-BE49-F238E27FC236}">
                  <a16:creationId xmlns:a16="http://schemas.microsoft.com/office/drawing/2014/main" id="{F3E14335-9DD8-46C1-B78D-44647B898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7216" y="2199151"/>
              <a:ext cx="939187" cy="914400"/>
            </a:xfrm>
            <a:prstGeom prst="rect">
              <a:avLst/>
            </a:prstGeom>
          </p:spPr>
        </p:pic>
        <p:pic>
          <p:nvPicPr>
            <p:cNvPr id="9" name="Grafika 8" descr="Znacznik wyboru z wypełnieniem pełnym">
              <a:extLst>
                <a:ext uri="{FF2B5EF4-FFF2-40B4-BE49-F238E27FC236}">
                  <a16:creationId xmlns:a16="http://schemas.microsoft.com/office/drawing/2014/main" id="{EE78490C-AE5F-461C-A95D-511F143017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405873" y="2195597"/>
              <a:ext cx="939187" cy="914400"/>
            </a:xfrm>
            <a:prstGeom prst="rect">
              <a:avLst/>
            </a:prstGeom>
          </p:spPr>
        </p:pic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id="{440DD282-9A06-4267-84EB-9F9A3856F111}"/>
                </a:ext>
              </a:extLst>
            </p:cNvPr>
            <p:cNvSpPr txBox="1"/>
            <p:nvPr/>
          </p:nvSpPr>
          <p:spPr>
            <a:xfrm>
              <a:off x="6562384" y="2195597"/>
              <a:ext cx="3531233" cy="1015663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 err="1">
                  <a:solidFill>
                    <a:srgbClr val="FFFFFF"/>
                  </a:solidFill>
                </a:rPr>
                <a:t>moż</a:t>
              </a:r>
              <a:r>
                <a:rPr lang="pl-PL" sz="2000" dirty="0">
                  <a:solidFill>
                    <a:srgbClr val="FFFFFF"/>
                  </a:solidFill>
                </a:rPr>
                <a:t>na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tworzyć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nowe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pracownie</a:t>
              </a:r>
              <a:r>
                <a:rPr lang="en-US" sz="2000" dirty="0">
                  <a:solidFill>
                    <a:srgbClr val="FFFFFF"/>
                  </a:solidFill>
                </a:rPr>
                <a:t> </a:t>
              </a:r>
              <a:r>
                <a:rPr lang="en-US" sz="2000" dirty="0" err="1">
                  <a:solidFill>
                    <a:srgbClr val="FFFFFF"/>
                  </a:solidFill>
                </a:rPr>
                <a:t>oraz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finansować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niezbędną</a:t>
              </a:r>
              <a:r>
                <a:rPr lang="en-US" sz="2000" dirty="0">
                  <a:solidFill>
                    <a:srgbClr val="FFFFFF"/>
                  </a:solidFill>
                </a:rPr>
                <a:t> do </a:t>
              </a:r>
              <a:r>
                <a:rPr lang="en-US" sz="2000" dirty="0" err="1">
                  <a:solidFill>
                    <a:srgbClr val="FFFFFF"/>
                  </a:solidFill>
                </a:rPr>
                <a:t>tego</a:t>
              </a:r>
              <a:r>
                <a:rPr lang="en-US" sz="2000" dirty="0">
                  <a:solidFill>
                    <a:srgbClr val="FFFFFF"/>
                  </a:solidFill>
                </a:rPr>
                <a:t> </a:t>
              </a:r>
              <a:r>
                <a:rPr lang="en-US" sz="2000" dirty="0" err="1">
                  <a:solidFill>
                    <a:srgbClr val="FFFFFF"/>
                  </a:solidFill>
                </a:rPr>
                <a:t>adaptację</a:t>
              </a:r>
              <a:r>
                <a:rPr lang="en-US" sz="2000" dirty="0">
                  <a:solidFill>
                    <a:srgbClr val="FFFFFF"/>
                  </a:solidFill>
                </a:rPr>
                <a:t>​</a:t>
              </a:r>
              <a:endParaRPr lang="en-US" sz="2000" dirty="0">
                <a:solidFill>
                  <a:srgbClr val="FFFFFF"/>
                </a:solidFill>
                <a:cs typeface="Calibri"/>
              </a:endParaRPr>
            </a:p>
          </p:txBody>
        </p:sp>
        <p:sp>
          <p:nvSpPr>
            <p:cNvPr id="11" name="pole tekstowe 10">
              <a:extLst>
                <a:ext uri="{FF2B5EF4-FFF2-40B4-BE49-F238E27FC236}">
                  <a16:creationId xmlns:a16="http://schemas.microsoft.com/office/drawing/2014/main" id="{A66E44D4-CDBB-45C1-9D5A-9515FAE5D4CD}"/>
                </a:ext>
              </a:extLst>
            </p:cNvPr>
            <p:cNvSpPr txBox="1"/>
            <p:nvPr/>
          </p:nvSpPr>
          <p:spPr>
            <a:xfrm>
              <a:off x="1753816" y="2148519"/>
              <a:ext cx="3238471" cy="1015663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 err="1">
                  <a:solidFill>
                    <a:srgbClr val="FFFFFF"/>
                  </a:solidFill>
                </a:rPr>
                <a:t>nie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moż</a:t>
              </a:r>
              <a:r>
                <a:rPr lang="pl-PL" sz="2000" dirty="0">
                  <a:solidFill>
                    <a:srgbClr val="FFFFFF"/>
                  </a:solidFill>
                </a:rPr>
                <a:t>na</a:t>
              </a:r>
              <a:r>
                <a:rPr lang="en-US" sz="2000" dirty="0">
                  <a:solidFill>
                    <a:srgbClr val="FFFFFF"/>
                  </a:solidFill>
                </a:rPr>
                <a:t> </a:t>
              </a:r>
              <a:r>
                <a:rPr lang="en-US" sz="2000" dirty="0" err="1">
                  <a:solidFill>
                    <a:srgbClr val="FFFFFF"/>
                  </a:solidFill>
                </a:rPr>
                <a:t>tworzyć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nowych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podmiotów</a:t>
              </a:r>
              <a:r>
                <a:rPr lang="en-US" sz="2000" dirty="0">
                  <a:solidFill>
                    <a:srgbClr val="FFFFFF"/>
                  </a:solidFill>
                </a:rPr>
                <a:t> </a:t>
              </a:r>
              <a:r>
                <a:rPr lang="en-US" sz="2000" dirty="0" err="1">
                  <a:solidFill>
                    <a:srgbClr val="FFFFFF"/>
                  </a:solidFill>
                </a:rPr>
                <a:t>reintegracyjnych</a:t>
              </a:r>
              <a:r>
                <a:rPr lang="en-US" sz="2000" dirty="0">
                  <a:solidFill>
                    <a:srgbClr val="FFFFFF"/>
                  </a:solidFill>
                </a:rPr>
                <a:t> </a:t>
              </a:r>
              <a:r>
                <a:rPr lang="en-US" sz="2000" dirty="0" err="1">
                  <a:solidFill>
                    <a:srgbClr val="FFFFFF"/>
                  </a:solidFill>
                </a:rPr>
                <a:t>typu</a:t>
              </a:r>
              <a:r>
                <a:rPr lang="en-US" sz="2000" dirty="0">
                  <a:solidFill>
                    <a:srgbClr val="FFFFFF"/>
                  </a:solidFill>
                </a:rPr>
                <a:t> WTZ</a:t>
              </a:r>
              <a:endParaRPr lang="en-US" dirty="0">
                <a:solidFill>
                  <a:srgbClr val="FFFFFF"/>
                </a:solidFill>
                <a:cs typeface="Calibri"/>
              </a:endParaRPr>
            </a:p>
          </p:txBody>
        </p: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2FBC8EA-D632-4E4C-96F4-19D9477CB6E3}"/>
              </a:ext>
            </a:extLst>
          </p:cNvPr>
          <p:cNvSpPr txBox="1"/>
          <p:nvPr/>
        </p:nvSpPr>
        <p:spPr>
          <a:xfrm>
            <a:off x="522014" y="4729735"/>
            <a:ext cx="9143186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v"/>
            </a:pPr>
            <a:r>
              <a:rPr lang="pl-PL" sz="2000" b="1" dirty="0">
                <a:solidFill>
                  <a:srgbClr val="C00000"/>
                </a:solidFill>
              </a:rPr>
              <a:t>Każdemu uczestnikowi wyznaczona zostanie ścieżka dojścia do ZAZ lub innej formy zatrudnienia.</a:t>
            </a:r>
            <a:br>
              <a:rPr lang="pl-PL" sz="2000" b="1" dirty="0">
                <a:solidFill>
                  <a:srgbClr val="C00000"/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
Wsparcie w ramach WTZ może być zapewnione przez okres maksymalnie 2 lat dla</a:t>
            </a:r>
          </a:p>
          <a:p>
            <a:r>
              <a:rPr lang="pl-PL" sz="2000" b="1" dirty="0">
                <a:solidFill>
                  <a:srgbClr val="C00000"/>
                </a:solidFill>
              </a:rPr>
              <a:t>     konkretnego uczestnika.</a:t>
            </a:r>
            <a:endParaRPr lang="en-US" sz="2000" b="1" dirty="0">
              <a:solidFill>
                <a:srgbClr val="C00000"/>
              </a:solidFill>
              <a:cs typeface="Calibri" panose="020F0502020204030204"/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7857AC89-D8FA-451B-B765-7E204C8846B9}"/>
              </a:ext>
            </a:extLst>
          </p:cNvPr>
          <p:cNvSpPr/>
          <p:nvPr/>
        </p:nvSpPr>
        <p:spPr>
          <a:xfrm>
            <a:off x="914905" y="290886"/>
            <a:ext cx="89770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- WTZ </a:t>
            </a:r>
          </a:p>
        </p:txBody>
      </p:sp>
    </p:spTree>
    <p:extLst>
      <p:ext uri="{BB962C8B-B14F-4D97-AF65-F5344CB8AC3E}">
        <p14:creationId xmlns:p14="http://schemas.microsoft.com/office/powerpoint/2010/main" val="890917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F0556B-9221-4806-BD00-C1BD9CEC2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  <p:sp>
        <p:nvSpPr>
          <p:cNvPr id="9" name="Tytuł 1">
            <a:extLst>
              <a:ext uri="{FF2B5EF4-FFF2-40B4-BE49-F238E27FC236}">
                <a16:creationId xmlns:a16="http://schemas.microsoft.com/office/drawing/2014/main" id="{29A17EB8-06E5-44D3-A035-8F04B4A95656}"/>
              </a:ext>
            </a:extLst>
          </p:cNvPr>
          <p:cNvSpPr txBox="1">
            <a:spLocks/>
          </p:cNvSpPr>
          <p:nvPr/>
        </p:nvSpPr>
        <p:spPr>
          <a:xfrm>
            <a:off x="484573" y="1491215"/>
            <a:ext cx="9291100" cy="1080001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pl-PL" sz="2000" b="0" dirty="0">
                <a:solidFill>
                  <a:srgbClr val="002073"/>
                </a:solidFill>
                <a:latin typeface="Calibri"/>
                <a:ea typeface="Open Sans"/>
                <a:cs typeface="Open Sans"/>
              </a:rPr>
              <a:t>Aktywizacja społeczno – zawodowa musi być realizowana zgodnie z Załącznikiem nr 16 </a:t>
            </a:r>
            <a:r>
              <a:rPr lang="pl-PL" sz="2000" b="0" i="1" dirty="0">
                <a:solidFill>
                  <a:srgbClr val="002073"/>
                </a:solidFill>
                <a:latin typeface="Calibri"/>
                <a:ea typeface="Open Sans"/>
                <a:cs typeface="Open Sans"/>
              </a:rPr>
              <a:t>Szczegółowe informacje dotyczące realizacji typu 2: Proces reintegracji społecznej i zawodowej realizowany w ramach ZAZ</a:t>
            </a:r>
            <a:endParaRPr lang="pl-PL" sz="2000" dirty="0">
              <a:solidFill>
                <a:srgbClr val="002073"/>
              </a:solidFill>
              <a:latin typeface="Calibri"/>
              <a:ea typeface="Open Sans"/>
              <a:cs typeface="Open Sans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57D13AE-F51E-43B9-8839-998D3A7EFD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3390719"/>
              </p:ext>
            </p:extLst>
          </p:nvPr>
        </p:nvGraphicFramePr>
        <p:xfrm>
          <a:off x="784670" y="4011596"/>
          <a:ext cx="8856885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Dymek mowy: prostokąt z zaokrąglonymi rogami 16">
            <a:extLst>
              <a:ext uri="{FF2B5EF4-FFF2-40B4-BE49-F238E27FC236}">
                <a16:creationId xmlns:a16="http://schemas.microsoft.com/office/drawing/2014/main" id="{EA9AA240-0F77-4A6F-9410-4D113A873EFC}"/>
              </a:ext>
            </a:extLst>
          </p:cNvPr>
          <p:cNvSpPr/>
          <p:nvPr/>
        </p:nvSpPr>
        <p:spPr>
          <a:xfrm>
            <a:off x="484573" y="2674457"/>
            <a:ext cx="9291100" cy="961364"/>
          </a:xfrm>
          <a:prstGeom prst="wedgeRoundRectCallou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000" dirty="0">
                <a:solidFill>
                  <a:srgbClr val="002073"/>
                </a:solidFill>
                <a:cs typeface="Calibri"/>
              </a:rPr>
              <a:t>Realizacja projektów odbywa się na podstawie </a:t>
            </a:r>
            <a:r>
              <a:rPr lang="pl-PL" sz="2000" b="1" dirty="0">
                <a:solidFill>
                  <a:srgbClr val="002073"/>
                </a:solidFill>
                <a:cs typeface="Calibri"/>
              </a:rPr>
              <a:t>rzeczywiście poniesionych wydatków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 lub </a:t>
            </a:r>
            <a:r>
              <a:rPr lang="pl-PL" sz="2000" b="1" dirty="0">
                <a:solidFill>
                  <a:srgbClr val="002073"/>
                </a:solidFill>
                <a:cs typeface="Calibri"/>
              </a:rPr>
              <a:t>kwot  ryczałtowych 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w zależności od wartości projektu. </a:t>
            </a:r>
            <a:endParaRPr lang="pl-PL" sz="2000" dirty="0">
              <a:solidFill>
                <a:srgbClr val="002073"/>
              </a:solidFill>
            </a:endParaRP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10E4C0B-3DCF-4BDA-BA5C-22FBE332C16B}"/>
              </a:ext>
            </a:extLst>
          </p:cNvPr>
          <p:cNvSpPr/>
          <p:nvPr/>
        </p:nvSpPr>
        <p:spPr>
          <a:xfrm>
            <a:off x="484573" y="6228109"/>
            <a:ext cx="89740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Wsparcie w ramach ZAZ musi być zgodne z ustawą o rehabilitacji zawodowej i społecznej oraz zatrudnieniu osób z niepełnosprawnościami, i musi wykraczać poza to, które oferowane było uczestnikowi ZAZ do tej pory. </a:t>
            </a:r>
            <a:r>
              <a:rPr lang="pl-PL" b="1" dirty="0">
                <a:solidFill>
                  <a:srgbClr val="FF0000"/>
                </a:solidFill>
              </a:rPr>
              <a:t>Nie ma możliwości zastępowania finansowania działań z PFRON finansowaniem z EFS+.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E73DD9BC-78CE-4746-B5B0-5E7076505103}"/>
              </a:ext>
            </a:extLst>
          </p:cNvPr>
          <p:cNvSpPr/>
          <p:nvPr/>
        </p:nvSpPr>
        <p:spPr>
          <a:xfrm>
            <a:off x="914905" y="290886"/>
            <a:ext cx="89770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- ZAZ </a:t>
            </a:r>
          </a:p>
        </p:txBody>
      </p:sp>
    </p:spTree>
    <p:extLst>
      <p:ext uri="{BB962C8B-B14F-4D97-AF65-F5344CB8AC3E}">
        <p14:creationId xmlns:p14="http://schemas.microsoft.com/office/powerpoint/2010/main" val="163119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E9E428A-B81C-496F-94C1-0A1C3E44F3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65DD9BD7-E4ED-4534-8EC1-565EBF2A0134}"/>
              </a:ext>
            </a:extLst>
          </p:cNvPr>
          <p:cNvSpPr/>
          <p:nvPr/>
        </p:nvSpPr>
        <p:spPr>
          <a:xfrm>
            <a:off x="665387" y="2325215"/>
            <a:ext cx="4560665" cy="18786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FF"/>
              </a:solidFill>
            </a:endParaRPr>
          </a:p>
        </p:txBody>
      </p:sp>
      <p:pic>
        <p:nvPicPr>
          <p:cNvPr id="8" name="Grafika 7" descr="Brak znaku z wypełnieniem pełnym">
            <a:extLst>
              <a:ext uri="{FF2B5EF4-FFF2-40B4-BE49-F238E27FC236}">
                <a16:creationId xmlns:a16="http://schemas.microsoft.com/office/drawing/2014/main" id="{F3E14335-9DD8-46C1-B78D-44647B898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6867" y="2740682"/>
            <a:ext cx="1003830" cy="914400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66E44D4-CDBB-45C1-9D5A-9515FAE5D4CD}"/>
              </a:ext>
            </a:extLst>
          </p:cNvPr>
          <p:cNvSpPr txBox="1"/>
          <p:nvPr/>
        </p:nvSpPr>
        <p:spPr>
          <a:xfrm>
            <a:off x="1764683" y="2690050"/>
            <a:ext cx="346136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FFFF"/>
                </a:solidFill>
              </a:rPr>
              <a:t>nie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moż</a:t>
            </a:r>
            <a:r>
              <a:rPr lang="pl-PL" sz="2000" dirty="0">
                <a:solidFill>
                  <a:srgbClr val="FFFFFF"/>
                </a:solidFill>
              </a:rPr>
              <a:t>na</a:t>
            </a:r>
            <a:r>
              <a:rPr lang="en-US" sz="2000" dirty="0">
                <a:solidFill>
                  <a:srgbClr val="FFFFFF"/>
                </a:solidFill>
              </a:rPr>
              <a:t> </a:t>
            </a:r>
            <a:r>
              <a:rPr lang="en-US" sz="2000" dirty="0" err="1">
                <a:solidFill>
                  <a:srgbClr val="FFFFFF"/>
                </a:solidFill>
              </a:rPr>
              <a:t>tworzyć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nowych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podmiotów</a:t>
            </a:r>
            <a:r>
              <a:rPr lang="en-US" sz="2000" dirty="0">
                <a:solidFill>
                  <a:srgbClr val="FFFFFF"/>
                </a:solidFill>
              </a:rPr>
              <a:t> </a:t>
            </a:r>
            <a:r>
              <a:rPr lang="en-US" sz="2000" dirty="0" err="1">
                <a:solidFill>
                  <a:srgbClr val="FFFFFF"/>
                </a:solidFill>
              </a:rPr>
              <a:t>reintegracyjnych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typu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pl-PL" sz="2000" dirty="0">
                <a:solidFill>
                  <a:srgbClr val="FFFFFF"/>
                </a:solidFill>
              </a:rPr>
              <a:t>ZA</a:t>
            </a:r>
            <a:r>
              <a:rPr lang="en-US" sz="2000" dirty="0">
                <a:solidFill>
                  <a:srgbClr val="FFFFFF"/>
                </a:solidFill>
              </a:rPr>
              <a:t>Z</a:t>
            </a:r>
            <a:endParaRPr lang="en-US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2FBC8EA-D632-4E4C-96F4-19D9477CB6E3}"/>
              </a:ext>
            </a:extLst>
          </p:cNvPr>
          <p:cNvSpPr txBox="1"/>
          <p:nvPr/>
        </p:nvSpPr>
        <p:spPr>
          <a:xfrm>
            <a:off x="5705946" y="2195661"/>
            <a:ext cx="4439148" cy="30162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/>
              <a:buChar char="v"/>
            </a:pPr>
            <a:r>
              <a:rPr lang="pl-PL" b="1" dirty="0">
                <a:solidFill>
                  <a:srgbClr val="FF0000"/>
                </a:solidFill>
              </a:rPr>
              <a:t>Projekt zakłada, że minimum 5% uczestników Zakładu Aktywności Zawodowej (ZAZ) po zakończeniu ścieżki wsparcia wejdzie na otwarty rynek pracy lub zarejestruje się w Urzędzie Pracy.</a:t>
            </a:r>
            <a:br>
              <a:rPr lang="pl-PL" sz="2000" b="1" dirty="0">
                <a:solidFill>
                  <a:srgbClr val="FF0000"/>
                </a:solidFill>
              </a:rPr>
            </a:br>
            <a:r>
              <a:rPr lang="pl-PL" sz="2000" b="1" dirty="0">
                <a:solidFill>
                  <a:srgbClr val="FF0000"/>
                </a:solidFill>
              </a:rPr>
              <a:t>
Wsparcie w ramach ZAZ może być zapewnione przez okres maksymalnie dwóch lat dla konkretnego uczestnika.</a:t>
            </a:r>
            <a:endParaRPr lang="en-US" sz="2000" b="1" dirty="0">
              <a:solidFill>
                <a:srgbClr val="FF0000"/>
              </a:solidFill>
              <a:cs typeface="Calibri" panose="020F0502020204030204"/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39E8986E-AA35-4621-AF2B-542D937A7B4F}"/>
              </a:ext>
            </a:extLst>
          </p:cNvPr>
          <p:cNvSpPr/>
          <p:nvPr/>
        </p:nvSpPr>
        <p:spPr>
          <a:xfrm>
            <a:off x="914905" y="290886"/>
            <a:ext cx="89770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2 Proces reintegracji społeczno-zawodowej prowadzony przez podmioty reintegracyjne - ZAZ </a:t>
            </a:r>
          </a:p>
        </p:txBody>
      </p:sp>
    </p:spTree>
    <p:extLst>
      <p:ext uri="{BB962C8B-B14F-4D97-AF65-F5344CB8AC3E}">
        <p14:creationId xmlns:p14="http://schemas.microsoft.com/office/powerpoint/2010/main" val="3212281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 hidden="1">
            <a:extLst>
              <a:ext uri="{FF2B5EF4-FFF2-40B4-BE49-F238E27FC236}">
                <a16:creationId xmlns:a16="http://schemas.microsoft.com/office/drawing/2014/main" id="{A7E61586-24C5-4F0F-8DE9-F53B4E87A0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 dirty="0"/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4D97630C-FCD5-49B2-A14E-9CCD54B73C52}"/>
              </a:ext>
            </a:extLst>
          </p:cNvPr>
          <p:cNvSpPr/>
          <p:nvPr/>
        </p:nvSpPr>
        <p:spPr>
          <a:xfrm>
            <a:off x="961240" y="1778926"/>
            <a:ext cx="3798884" cy="129614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l-PL" b="1" dirty="0">
                <a:solidFill>
                  <a:srgbClr val="FF0000"/>
                </a:solidFill>
              </a:rPr>
              <a:t>Liczba osób pracujących, łącznie z prowadzącymi działalność na własny rachunek, po opuszczeniu programu </a:t>
            </a:r>
            <a:r>
              <a:rPr lang="pl-PL" b="1" dirty="0">
                <a:solidFill>
                  <a:schemeClr val="tx2"/>
                </a:solidFill>
                <a:cs typeface="Calibri"/>
              </a:rPr>
              <a:t>(wskaźnik specyficzny dla projektu)</a:t>
            </a:r>
            <a:endParaRPr lang="pl-PL" b="1" dirty="0">
              <a:solidFill>
                <a:schemeClr val="tx2"/>
              </a:solidFill>
            </a:endParaRPr>
          </a:p>
          <a:p>
            <a:pPr algn="ctr"/>
            <a:endParaRPr lang="pl-PL" dirty="0"/>
          </a:p>
        </p:txBody>
      </p:sp>
      <p:sp>
        <p:nvSpPr>
          <p:cNvPr id="10" name="Symbol zastępczy zawartości 9" hidden="1">
            <a:extLst>
              <a:ext uri="{FF2B5EF4-FFF2-40B4-BE49-F238E27FC236}">
                <a16:creationId xmlns:a16="http://schemas.microsoft.com/office/drawing/2014/main" id="{EE9AFB7D-5BF5-4AAA-A426-6A63215C1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ACF854FE-87D3-4562-AB80-8A7359783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970" y="283212"/>
            <a:ext cx="8640381" cy="1080001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Porównanie wskaźnika rozliczającego stawkę w ramach ścieżek indywidualnych oraz KIS ze wskaźnikiem rezultatu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84B7F493-C16B-41D6-961D-4D8ABD240352}"/>
              </a:ext>
            </a:extLst>
          </p:cNvPr>
          <p:cNvSpPr/>
          <p:nvPr/>
        </p:nvSpPr>
        <p:spPr>
          <a:xfrm>
            <a:off x="5811689" y="1759825"/>
            <a:ext cx="3700052" cy="12961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b="1" dirty="0">
                <a:solidFill>
                  <a:srgbClr val="FF0000"/>
                </a:solidFill>
              </a:rPr>
              <a:t>Liczba osób pracujących, łącznie z prowadzącymi działalność na własny rachunek, po opuszczeniu programu </a:t>
            </a:r>
            <a:r>
              <a:rPr lang="pl-PL" b="1" dirty="0">
                <a:solidFill>
                  <a:schemeClr val="accent1"/>
                </a:solidFill>
              </a:rPr>
              <a:t>(wskaźnik rezultatu)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7248F1AE-8A23-4A00-8739-45753693EC6E}"/>
              </a:ext>
            </a:extLst>
          </p:cNvPr>
          <p:cNvSpPr/>
          <p:nvPr/>
        </p:nvSpPr>
        <p:spPr>
          <a:xfrm>
            <a:off x="5834854" y="3255671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r>
              <a:rPr lang="pl-PL" dirty="0">
                <a:solidFill>
                  <a:schemeClr val="accent1"/>
                </a:solidFill>
              </a:rPr>
              <a:t>- umowa o pracę, </a:t>
            </a:r>
            <a:r>
              <a:rPr lang="pl-PL" dirty="0">
                <a:solidFill>
                  <a:srgbClr val="00B050"/>
                </a:solidFill>
              </a:rPr>
              <a:t>umowa cywilnoprawna</a:t>
            </a:r>
          </a:p>
          <a:p>
            <a:r>
              <a:rPr lang="pl-PL" dirty="0">
                <a:solidFill>
                  <a:schemeClr val="accent1"/>
                </a:solidFill>
              </a:rPr>
              <a:t>- wpis do </a:t>
            </a:r>
            <a:r>
              <a:rPr lang="pl-PL" dirty="0" err="1">
                <a:solidFill>
                  <a:schemeClr val="accent1"/>
                </a:solidFill>
              </a:rPr>
              <a:t>CEiDG</a:t>
            </a:r>
            <a:r>
              <a:rPr lang="pl-PL" dirty="0">
                <a:solidFill>
                  <a:schemeClr val="accent1"/>
                </a:solidFill>
              </a:rPr>
              <a:t>/wpis do KRS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BB306C98-D2E0-4AB4-967B-350B0641EF46}"/>
              </a:ext>
            </a:extLst>
          </p:cNvPr>
          <p:cNvSpPr/>
          <p:nvPr/>
        </p:nvSpPr>
        <p:spPr>
          <a:xfrm>
            <a:off x="953418" y="3255671"/>
            <a:ext cx="534352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r>
              <a:rPr lang="pl-PL" dirty="0">
                <a:solidFill>
                  <a:schemeClr val="accent1"/>
                </a:solidFill>
              </a:rPr>
              <a:t>- umowa o pracę, </a:t>
            </a:r>
            <a:r>
              <a:rPr lang="pl-PL" dirty="0">
                <a:solidFill>
                  <a:srgbClr val="00B050"/>
                </a:solidFill>
              </a:rPr>
              <a:t>umowa zlecenie</a:t>
            </a:r>
          </a:p>
          <a:p>
            <a:r>
              <a:rPr lang="pl-PL" dirty="0">
                <a:solidFill>
                  <a:schemeClr val="accent1"/>
                </a:solidFill>
              </a:rPr>
              <a:t>- wpis do </a:t>
            </a:r>
            <a:r>
              <a:rPr lang="pl-PL" dirty="0" err="1">
                <a:solidFill>
                  <a:schemeClr val="accent1"/>
                </a:solidFill>
              </a:rPr>
              <a:t>CEiDG</a:t>
            </a:r>
            <a:r>
              <a:rPr lang="pl-PL" dirty="0">
                <a:solidFill>
                  <a:schemeClr val="accent1"/>
                </a:solidFill>
              </a:rPr>
              <a:t>/wpis do KRS</a:t>
            </a: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AB69CF03-40C2-4127-B123-24F6B669C7A6}"/>
              </a:ext>
            </a:extLst>
          </p:cNvPr>
          <p:cNvSpPr/>
          <p:nvPr/>
        </p:nvSpPr>
        <p:spPr>
          <a:xfrm>
            <a:off x="1060072" y="4432566"/>
            <a:ext cx="3700052" cy="107546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pl-PL" b="1" dirty="0">
                <a:solidFill>
                  <a:srgbClr val="FF0000"/>
                </a:solidFill>
              </a:rPr>
              <a:t>Liczba osób poszukujących pracy po opuszczeniu programu</a:t>
            </a:r>
          </a:p>
          <a:p>
            <a:pPr lvl="0"/>
            <a:r>
              <a:rPr lang="pl-PL" b="1" dirty="0">
                <a:solidFill>
                  <a:schemeClr val="tx2"/>
                </a:solidFill>
                <a:cs typeface="Calibri"/>
              </a:rPr>
              <a:t>(wskaźnik specyficzny dla projektu)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77E290B8-7CF2-4D11-8F0F-EFC5D3B32D92}"/>
              </a:ext>
            </a:extLst>
          </p:cNvPr>
          <p:cNvSpPr/>
          <p:nvPr/>
        </p:nvSpPr>
        <p:spPr>
          <a:xfrm>
            <a:off x="5834854" y="4410695"/>
            <a:ext cx="3700052" cy="10754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pl-PL" b="1" dirty="0">
                <a:solidFill>
                  <a:srgbClr val="FF0000"/>
                </a:solidFill>
              </a:rPr>
              <a:t>Liczba osób poszukujących pracy po opuszczeniu programu</a:t>
            </a:r>
          </a:p>
          <a:p>
            <a:pPr lvl="0"/>
            <a:r>
              <a:rPr lang="pl-PL" b="1" dirty="0">
                <a:solidFill>
                  <a:schemeClr val="accent1"/>
                </a:solidFill>
              </a:rPr>
              <a:t>(wskaźnik rezultatu) </a:t>
            </a:r>
          </a:p>
          <a:p>
            <a:pPr algn="ctr"/>
            <a:endParaRPr lang="pl-PL" dirty="0"/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3F615244-F792-417A-B3F6-E00E76BA33BE}"/>
              </a:ext>
            </a:extLst>
          </p:cNvPr>
          <p:cNvSpPr/>
          <p:nvPr/>
        </p:nvSpPr>
        <p:spPr>
          <a:xfrm>
            <a:off x="973843" y="5799850"/>
            <a:ext cx="24998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r>
              <a:rPr lang="pl-PL" dirty="0">
                <a:solidFill>
                  <a:schemeClr val="accent1"/>
                </a:solidFill>
              </a:rPr>
              <a:t>- zaświadczenie z PUP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F8B2CF88-E90C-4EA7-B1D9-232AEADFD9C2}"/>
              </a:ext>
            </a:extLst>
          </p:cNvPr>
          <p:cNvSpPr/>
          <p:nvPr/>
        </p:nvSpPr>
        <p:spPr>
          <a:xfrm>
            <a:off x="5811689" y="5760446"/>
            <a:ext cx="42147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r>
              <a:rPr lang="pl-PL" dirty="0">
                <a:solidFill>
                  <a:schemeClr val="accent1"/>
                </a:solidFill>
              </a:rPr>
              <a:t>- zaświadczenie z PUP,</a:t>
            </a:r>
          </a:p>
          <a:p>
            <a:r>
              <a:rPr lang="pl-PL" dirty="0"/>
              <a:t>- </a:t>
            </a:r>
            <a:r>
              <a:rPr lang="pl-PL" dirty="0">
                <a:solidFill>
                  <a:srgbClr val="00B050"/>
                </a:solidFill>
              </a:rPr>
              <a:t>zaświadczenia uczestnika projektu o poszukiwaniu zatrudnienia potwierdzonego przez min. 3 pracodawców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EDA3E031-8A6C-419B-BB76-048E4F6B665E}"/>
              </a:ext>
            </a:extLst>
          </p:cNvPr>
          <p:cNvSpPr txBox="1"/>
          <p:nvPr/>
        </p:nvSpPr>
        <p:spPr>
          <a:xfrm>
            <a:off x="1861572" y="1261713"/>
            <a:ext cx="2097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>
                <a:solidFill>
                  <a:schemeClr val="tx2"/>
                </a:solidFill>
              </a:rPr>
              <a:t>Rozliczenie stawki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77A7A518-C0EF-41D0-86A2-097B22D004CD}"/>
              </a:ext>
            </a:extLst>
          </p:cNvPr>
          <p:cNvSpPr txBox="1"/>
          <p:nvPr/>
        </p:nvSpPr>
        <p:spPr>
          <a:xfrm>
            <a:off x="7135577" y="1259864"/>
            <a:ext cx="1052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>
                <a:solidFill>
                  <a:schemeClr val="tx2"/>
                </a:solidFill>
              </a:rPr>
              <a:t>Rezultat</a:t>
            </a:r>
          </a:p>
        </p:txBody>
      </p:sp>
    </p:spTree>
    <p:extLst>
      <p:ext uri="{BB962C8B-B14F-4D97-AF65-F5344CB8AC3E}">
        <p14:creationId xmlns:p14="http://schemas.microsoft.com/office/powerpoint/2010/main" val="2070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 hidden="1">
            <a:extLst>
              <a:ext uri="{FF2B5EF4-FFF2-40B4-BE49-F238E27FC236}">
                <a16:creationId xmlns:a16="http://schemas.microsoft.com/office/drawing/2014/main" id="{A7E61586-24C5-4F0F-8DE9-F53B4E87A0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  <p:sp>
        <p:nvSpPr>
          <p:cNvPr id="10" name="Symbol zastępczy zawartości 9" hidden="1">
            <a:extLst>
              <a:ext uri="{FF2B5EF4-FFF2-40B4-BE49-F238E27FC236}">
                <a16:creationId xmlns:a16="http://schemas.microsoft.com/office/drawing/2014/main" id="{EE9AFB7D-5BF5-4AAA-A426-6A63215C1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7248F1AE-8A23-4A00-8739-45753693EC6E}"/>
              </a:ext>
            </a:extLst>
          </p:cNvPr>
          <p:cNvSpPr/>
          <p:nvPr/>
        </p:nvSpPr>
        <p:spPr>
          <a:xfrm>
            <a:off x="5834854" y="3255671"/>
            <a:ext cx="40324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</a:rPr>
              <a:t>- umowa o pracę, umowa cywilnoprawna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</a:rPr>
              <a:t>wpis do </a:t>
            </a:r>
            <a:r>
              <a:rPr lang="pl-PL" dirty="0" err="1">
                <a:solidFill>
                  <a:schemeClr val="accent1"/>
                </a:solidFill>
              </a:rPr>
              <a:t>CEiDG</a:t>
            </a:r>
            <a:r>
              <a:rPr lang="pl-PL" dirty="0">
                <a:solidFill>
                  <a:schemeClr val="accent1"/>
                </a:solidFill>
              </a:rPr>
              <a:t>/wpis do KRS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84B7F493-C16B-41D6-961D-4D8ABD240352}"/>
              </a:ext>
            </a:extLst>
          </p:cNvPr>
          <p:cNvSpPr/>
          <p:nvPr/>
        </p:nvSpPr>
        <p:spPr>
          <a:xfrm>
            <a:off x="5811688" y="1759825"/>
            <a:ext cx="3926705" cy="136808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b="1" dirty="0">
                <a:solidFill>
                  <a:srgbClr val="FF0000"/>
                </a:solidFill>
              </a:rPr>
              <a:t>Liczba osób pracujących, łącznie z prowadzącymi działalność na własny rachunek, po opuszczeniu programu </a:t>
            </a:r>
            <a:r>
              <a:rPr lang="pl-PL" b="1" dirty="0">
                <a:solidFill>
                  <a:schemeClr val="accent1"/>
                </a:solidFill>
              </a:rPr>
              <a:t>(wskaźnik rezultatu)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6F375DE1-F4C7-405E-A6D6-F7F2A48F3C09}"/>
              </a:ext>
            </a:extLst>
          </p:cNvPr>
          <p:cNvSpPr/>
          <p:nvPr/>
        </p:nvSpPr>
        <p:spPr>
          <a:xfrm>
            <a:off x="953418" y="5239598"/>
            <a:ext cx="44860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00B050"/>
                </a:solidFill>
              </a:rPr>
              <a:t>warunkiem jest realizacja IPZS przez okres minimum 7 miesięcy potwierdzona odpowiednim dokumentem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5FDB9BD4-6F5D-4CD0-AF5F-E7C236F05C56}"/>
              </a:ext>
            </a:extLst>
          </p:cNvPr>
          <p:cNvSpPr/>
          <p:nvPr/>
        </p:nvSpPr>
        <p:spPr>
          <a:xfrm>
            <a:off x="953418" y="4412666"/>
            <a:ext cx="41521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i="1" dirty="0">
                <a:solidFill>
                  <a:srgbClr val="FF0000"/>
                </a:solidFill>
              </a:rPr>
              <a:t>minimalny okres podjętego zatrudnienia </a:t>
            </a:r>
            <a:br>
              <a:rPr lang="pl-PL" b="1" i="1" dirty="0">
                <a:solidFill>
                  <a:srgbClr val="FF0000"/>
                </a:solidFill>
              </a:rPr>
            </a:br>
            <a:r>
              <a:rPr lang="pl-PL" b="1" i="1" dirty="0">
                <a:solidFill>
                  <a:srgbClr val="FF0000"/>
                </a:solidFill>
              </a:rPr>
              <a:t>wynosi 3 miesiące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BB306C98-D2E0-4AB4-967B-350B0641EF46}"/>
              </a:ext>
            </a:extLst>
          </p:cNvPr>
          <p:cNvSpPr/>
          <p:nvPr/>
        </p:nvSpPr>
        <p:spPr>
          <a:xfrm>
            <a:off x="953418" y="3255671"/>
            <a:ext cx="5343525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>
                <a:solidFill>
                  <a:schemeClr val="accent1"/>
                </a:solidFill>
              </a:rPr>
              <a:t>Narzędzia pomiaru: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</a:rPr>
              <a:t>umowa o pracę, umowa zlecenie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/>
                </a:solidFill>
              </a:rPr>
              <a:t>wpis do odpowiedniego rejestru </a:t>
            </a:r>
            <a:r>
              <a:rPr lang="pl-PL" dirty="0" err="1">
                <a:solidFill>
                  <a:schemeClr val="accent1"/>
                </a:solidFill>
              </a:rPr>
              <a:t>CEiDG</a:t>
            </a:r>
            <a:r>
              <a:rPr lang="pl-PL" dirty="0">
                <a:solidFill>
                  <a:schemeClr val="accent1"/>
                </a:solidFill>
              </a:rPr>
              <a:t>/KRS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4D97630C-FCD5-49B2-A14E-9CCD54B73C52}"/>
              </a:ext>
            </a:extLst>
          </p:cNvPr>
          <p:cNvSpPr/>
          <p:nvPr/>
        </p:nvSpPr>
        <p:spPr>
          <a:xfrm>
            <a:off x="737394" y="1778926"/>
            <a:ext cx="4032448" cy="1368082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dirty="0">
                <a:solidFill>
                  <a:srgbClr val="FF0000"/>
                </a:solidFill>
              </a:rPr>
              <a:t>Liczba osób pracujących, łącznie z prowadzącymi działalność na własny rachunek, po opuszczeniu programu </a:t>
            </a:r>
            <a:r>
              <a:rPr lang="pl-PL" b="1" dirty="0">
                <a:solidFill>
                  <a:schemeClr val="accent1"/>
                </a:solidFill>
              </a:rPr>
              <a:t>(wskaźnik specyficzny dla projektu) 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ACF854FE-87D3-4562-AB80-8A7359783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970" y="283212"/>
            <a:ext cx="8640381" cy="1080001"/>
          </a:xfrm>
        </p:spPr>
        <p:txBody>
          <a:bodyPr/>
          <a:lstStyle/>
          <a:p>
            <a:pPr algn="ctr"/>
            <a:r>
              <a:rPr lang="pl-PL" dirty="0">
                <a:latin typeface="+mn-lt"/>
              </a:rPr>
              <a:t>Porównanie wskaźnika rozliczającego stawkę w </a:t>
            </a:r>
            <a:r>
              <a:rPr lang="pl-PL" dirty="0">
                <a:latin typeface="+mn-lt"/>
                <a:cs typeface="Calibri" panose="020F0502020204030204" pitchFamily="34" charset="0"/>
              </a:rPr>
              <a:t>ramach</a:t>
            </a:r>
            <a:r>
              <a:rPr lang="pl-PL" dirty="0">
                <a:latin typeface="+mn-lt"/>
              </a:rPr>
              <a:t> CIS oraz wskaźnika rezultatu</a:t>
            </a:r>
          </a:p>
        </p:txBody>
      </p:sp>
    </p:spTree>
    <p:extLst>
      <p:ext uri="{BB962C8B-B14F-4D97-AF65-F5344CB8AC3E}">
        <p14:creationId xmlns:p14="http://schemas.microsoft.com/office/powerpoint/2010/main" val="1684264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Fundusze Europejskie dla Śląskiego &#10;Rzeczpospolita Polska &#10;Dofinansowane przez Unię Europejską &#10;Województwo Śląskie " title="Logotypy ">
            <a:extLst>
              <a:ext uri="{FF2B5EF4-FFF2-40B4-BE49-F238E27FC236}">
                <a16:creationId xmlns:a16="http://schemas.microsoft.com/office/drawing/2014/main" id="{FAA15411-AF4C-4AF1-97E5-7AA96FAC0C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  <p:sp>
        <p:nvSpPr>
          <p:cNvPr id="3" name="Tytuł 2" descr="Referat Wsparcia Projektów &#10;Departament Europejskiego Funduszu Społecznego&#10;Al. Korfantego 79, 40-160 Katowice&#10;IV piętro, pok. 405 A, 404  i 405B&#10;gabriela.oziewicz@slaskie.pl; joanna.michalik@slaskie.pl (+48 774 49 33);&#10;alicja.nowak@slaskie.pl (+48 774 49 16); malgorzata.przybyla@slaskie.pl (+48 774 49 35);   &#10;&#10;">
            <a:extLst>
              <a:ext uri="{FF2B5EF4-FFF2-40B4-BE49-F238E27FC236}">
                <a16:creationId xmlns:a16="http://schemas.microsoft.com/office/drawing/2014/main" id="{FE6CD7B6-2CBC-4448-9D39-4E992C926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546" y="4499918"/>
            <a:ext cx="8496944" cy="2877373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</a:pPr>
            <a:r>
              <a:rPr lang="pl-PL" sz="1550" dirty="0">
                <a:latin typeface="+mn-lt"/>
              </a:rPr>
              <a:t>Referat Wsparcia Projektów </a:t>
            </a:r>
            <a:br>
              <a:rPr lang="pl-PL" sz="1550" dirty="0">
                <a:latin typeface="+mn-lt"/>
              </a:rPr>
            </a:br>
            <a:r>
              <a:rPr lang="pl-PL" sz="1550" dirty="0">
                <a:latin typeface="+mn-lt"/>
              </a:rPr>
              <a:t>Departament Europejskiego Funduszu Społecznego</a:t>
            </a:r>
            <a:br>
              <a:rPr lang="pl-PL" sz="1550" dirty="0">
                <a:latin typeface="+mn-lt"/>
              </a:rPr>
            </a:br>
            <a:r>
              <a:rPr lang="pl-PL" sz="1550" dirty="0">
                <a:latin typeface="+mn-lt"/>
              </a:rPr>
              <a:t>Al. Korfantego 79, 40-160 Katowice</a:t>
            </a:r>
            <a:br>
              <a:rPr lang="pl-PL" sz="1600" dirty="0">
                <a:latin typeface="+mn-lt"/>
              </a:rPr>
            </a:br>
            <a:r>
              <a:rPr lang="pl-PL" sz="1600" dirty="0">
                <a:latin typeface="+mn-lt"/>
              </a:rPr>
              <a:t>IV piętro, pok. 410</a:t>
            </a:r>
            <a:br>
              <a:rPr lang="pl-PL" sz="1600" dirty="0">
                <a:latin typeface="+mn-lt"/>
              </a:rPr>
            </a:br>
            <a:r>
              <a:rPr lang="pl-PL" sz="1600" dirty="0">
                <a:latin typeface="+mn-lt"/>
              </a:rPr>
              <a:t> </a:t>
            </a:r>
            <a:r>
              <a:rPr lang="pl-PL" sz="1600" dirty="0">
                <a:latin typeface="+mn-lt"/>
                <a:hlinkClick r:id="rId3"/>
              </a:rPr>
              <a:t>anna.kopka@slaskie.pl</a:t>
            </a:r>
            <a:r>
              <a:rPr lang="pl-PL" sz="1600" dirty="0">
                <a:latin typeface="+mn-lt"/>
              </a:rPr>
              <a:t> (+48 774 49 14);</a:t>
            </a:r>
            <a:br>
              <a:rPr lang="pl-PL" sz="1600" dirty="0">
                <a:latin typeface="+mn-lt"/>
              </a:rPr>
            </a:br>
            <a:br>
              <a:rPr lang="pl-PL" sz="1350" dirty="0">
                <a:latin typeface="+mn-lt"/>
              </a:rPr>
            </a:br>
            <a:endParaRPr lang="pl-PL" sz="1350" dirty="0">
              <a:latin typeface="+mn-lt"/>
            </a:endParaRPr>
          </a:p>
        </p:txBody>
      </p:sp>
      <p:sp>
        <p:nvSpPr>
          <p:cNvPr id="4" name="Prostokąt 3" title="Dziękujemy za uwagę i zapraszamy do kontaktu!">
            <a:extLst>
              <a:ext uri="{FF2B5EF4-FFF2-40B4-BE49-F238E27FC236}">
                <a16:creationId xmlns:a16="http://schemas.microsoft.com/office/drawing/2014/main" id="{B39755A1-0CE8-4674-9077-0A16DE2967AC}"/>
              </a:ext>
            </a:extLst>
          </p:cNvPr>
          <p:cNvSpPr/>
          <p:nvPr/>
        </p:nvSpPr>
        <p:spPr>
          <a:xfrm>
            <a:off x="1745506" y="2051645"/>
            <a:ext cx="7559675" cy="1008112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800" b="1" dirty="0">
                <a:solidFill>
                  <a:schemeClr val="accent1"/>
                </a:solidFill>
              </a:rPr>
              <a:t>Dziękujemy za uwagę i zapraszamy do kontaktu!</a:t>
            </a:r>
          </a:p>
        </p:txBody>
      </p:sp>
    </p:spTree>
    <p:extLst>
      <p:ext uri="{BB962C8B-B14F-4D97-AF65-F5344CB8AC3E}">
        <p14:creationId xmlns:p14="http://schemas.microsoft.com/office/powerpoint/2010/main" val="188099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: zaokrąglone rogi 8">
            <a:extLst>
              <a:ext uri="{FF2B5EF4-FFF2-40B4-BE49-F238E27FC236}">
                <a16:creationId xmlns:a16="http://schemas.microsoft.com/office/drawing/2014/main" id="{6571F636-9B0E-4FA1-A409-DA410C602DF3}"/>
              </a:ext>
            </a:extLst>
          </p:cNvPr>
          <p:cNvSpPr/>
          <p:nvPr/>
        </p:nvSpPr>
        <p:spPr>
          <a:xfrm>
            <a:off x="377354" y="3131765"/>
            <a:ext cx="10009112" cy="4197099"/>
          </a:xfrm>
          <a:prstGeom prst="roundRect">
            <a:avLst/>
          </a:prstGeom>
          <a:solidFill>
            <a:srgbClr val="DBED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accent1"/>
                </a:solidFill>
              </a:rPr>
              <a:t>Wnioskodawca powinien preferować w projekcie osoby</a:t>
            </a:r>
            <a:r>
              <a:rPr lang="pl-PL" sz="2400" dirty="0">
                <a:solidFill>
                  <a:schemeClr val="accent1"/>
                </a:solidFill>
              </a:rPr>
              <a:t>: </a:t>
            </a:r>
          </a:p>
          <a:p>
            <a:pPr algn="ctr"/>
            <a:endParaRPr lang="pl-PL" sz="1200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doświadczające wielokrotnego wykluczenia społecznego rozumianego jako wykluczenie z powodu więcej niż jednej z przesłanek kwalifikujących je do wsparcia w projekcie </a:t>
            </a:r>
            <a:br>
              <a:rPr lang="pl-PL" sz="2000" dirty="0">
                <a:solidFill>
                  <a:schemeClr val="accent1"/>
                </a:solidFill>
              </a:rPr>
            </a:br>
            <a:r>
              <a:rPr lang="pl-PL" sz="2000" dirty="0">
                <a:solidFill>
                  <a:schemeClr val="accent1"/>
                </a:solidFill>
              </a:rPr>
              <a:t>(o których mowa powyżej) lub spełniające więcej niż jedną przesłankę określoną w art. 7 ustawy o pomocy społecznej;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o znacznym lub umiarkowanym stopniu niepełnosprawności z niepełnosprawnością sprzężoną, osoby z chorobami psychicznymi, osoby z niepełnosprawnością intelektualną i osoby z całościowymi zaburzeniami rozwojowymi;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korzystające z programu FE PŻ;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opuszczające placówki opieki instytucjonalnej;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wykluczone komunikacyjnie- </a:t>
            </a:r>
            <a:r>
              <a:rPr lang="pl-PL" sz="2000" i="1" dirty="0">
                <a:solidFill>
                  <a:schemeClr val="accent1"/>
                </a:solidFill>
              </a:rPr>
              <a:t>dodatkowa przesłanka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/>
                </a:solidFill>
              </a:rPr>
              <a:t>osoby, które opuściły jednostki penitencjarne w terminie ostatnich 12 miesięcy. </a:t>
            </a:r>
            <a:r>
              <a:rPr lang="pl-PL" sz="28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1AF20E7-7420-4240-AC59-4437528B755C}"/>
              </a:ext>
            </a:extLst>
          </p:cNvPr>
          <p:cNvSpPr txBox="1"/>
          <p:nvPr/>
        </p:nvSpPr>
        <p:spPr>
          <a:xfrm>
            <a:off x="279210" y="1187549"/>
            <a:ext cx="6733346" cy="163121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solidFill>
                  <a:schemeClr val="tx2"/>
                </a:solidFill>
              </a:rPr>
              <a:t>Narzędzia potwierdzające kwalifikowalność uczestnictwa w projekcie - </a:t>
            </a:r>
            <a:r>
              <a:rPr lang="pl-PL" sz="2000" dirty="0">
                <a:solidFill>
                  <a:srgbClr val="FF0000"/>
                </a:solidFill>
              </a:rPr>
              <a:t>zaświadczenia</a:t>
            </a:r>
            <a:r>
              <a:rPr lang="pl-PL" sz="2000" dirty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pl-PL" sz="2000" dirty="0">
                <a:solidFill>
                  <a:schemeClr val="tx2"/>
                </a:solidFill>
              </a:rPr>
              <a:t>Obowiązek bieżącego uzupełniania </a:t>
            </a:r>
            <a:r>
              <a:rPr lang="pl-PL" sz="2000">
                <a:solidFill>
                  <a:schemeClr val="tx2"/>
                </a:solidFill>
              </a:rPr>
              <a:t>bazy SMEFS </a:t>
            </a:r>
          </a:p>
          <a:p>
            <a:pPr algn="just"/>
            <a:r>
              <a:rPr lang="pl-PL" sz="2000">
                <a:solidFill>
                  <a:schemeClr val="tx2"/>
                </a:solidFill>
              </a:rPr>
              <a:t>(</a:t>
            </a:r>
            <a:r>
              <a:rPr lang="pl-PL" sz="2000" dirty="0">
                <a:solidFill>
                  <a:schemeClr val="tx2"/>
                </a:solidFill>
              </a:rPr>
              <a:t>data deklaracji=data rozpoczęcia udziału </a:t>
            </a:r>
            <a:r>
              <a:rPr lang="pl-PL" sz="2000">
                <a:solidFill>
                  <a:schemeClr val="tx2"/>
                </a:solidFill>
              </a:rPr>
              <a:t>w projekcie) </a:t>
            </a:r>
            <a:endParaRPr lang="pl-PL" sz="2000" dirty="0">
              <a:solidFill>
                <a:schemeClr val="tx2"/>
              </a:solidFill>
            </a:endParaRPr>
          </a:p>
          <a:p>
            <a:pPr algn="just"/>
            <a:r>
              <a:rPr lang="pl-PL" sz="2000" dirty="0">
                <a:solidFill>
                  <a:schemeClr val="tx2"/>
                </a:solidFill>
              </a:rPr>
              <a:t>Uwagą -wsparcie uczestnika w kolejnym projekcie.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D482DD29-D84C-411C-AAB0-06DDF27B9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0700" y="229248"/>
            <a:ext cx="3301901" cy="2540916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E2129733-ED16-47B1-87F9-FE4D264A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7386"/>
            <a:ext cx="8640381" cy="1080001"/>
          </a:xfrm>
        </p:spPr>
        <p:txBody>
          <a:bodyPr/>
          <a:lstStyle/>
          <a:p>
            <a:r>
              <a:rPr lang="pl-PL" dirty="0"/>
              <a:t>Rekrutacja uczestników</a:t>
            </a:r>
          </a:p>
        </p:txBody>
      </p:sp>
    </p:spTree>
    <p:extLst>
      <p:ext uri="{BB962C8B-B14F-4D97-AF65-F5344CB8AC3E}">
        <p14:creationId xmlns:p14="http://schemas.microsoft.com/office/powerpoint/2010/main" val="2829451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1AF20E7-7420-4240-AC59-4437528B755C}"/>
              </a:ext>
            </a:extLst>
          </p:cNvPr>
          <p:cNvSpPr txBox="1"/>
          <p:nvPr/>
        </p:nvSpPr>
        <p:spPr>
          <a:xfrm>
            <a:off x="305346" y="755501"/>
            <a:ext cx="10009112" cy="6740307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lvl="0" fontAlgn="base"/>
            <a:r>
              <a:rPr lang="pl-PL" b="1" dirty="0"/>
              <a:t>-osoby lub rodziny korzystające ze świadczeń z pomocy społecznej zgodnie z ustawą z dnia 12 marca 2004 r. o pomocy społecznej (Dz. U. z 2023 r., poz. 901) lub kwalifikującym się do objęcia wsparciem pomocy społecznej, tj. spełniającym co najmniej jedną z przesłanek określonych w art. 7 tej ustawy;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z ośrodka pomocy społecznej lub inny dokument potwierdzający korzystanie ze świadczeń pomocy społecznej (np. aktualna decyzja o przyznanych świadczeniach); </a:t>
            </a:r>
          </a:p>
          <a:p>
            <a:pPr lvl="0" fontAlgn="base"/>
            <a:r>
              <a:rPr lang="pl-PL" b="1" dirty="0"/>
              <a:t>-osoby, o których mowa w art. 1 ust. 2 ustawy z dnia 13 czerwca 2003 r. o zatrudnieniu socjalnym (Dz. U. z 2022 r. poz. 2241);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z właściwej instytucji lub inny dokument wystawiony przez odpowiedniego specjalistę potwierdzający zasadność udzielonego wsparcia; </a:t>
            </a:r>
          </a:p>
          <a:p>
            <a:pPr lvl="0" fontAlgn="base"/>
            <a:r>
              <a:rPr lang="pl-PL" b="1" dirty="0"/>
              <a:t>osoby przebywające w pieczy zastępczej lub opuszczające pieczę zastępczą oraz rodziny przeżywające trudności w pełnieniu funkcji opiekuńczo-wychowawczych, o których mowa w ustawie z dnia 9 czerwca 2011 r. o wspieraniu rodziny i systemie pieczy zastępczej (Dz. U. z 2022 r., poz. 447 z </a:t>
            </a:r>
            <a:r>
              <a:rPr lang="pl-PL" b="1" dirty="0" err="1"/>
              <a:t>późn</a:t>
            </a:r>
            <a:r>
              <a:rPr lang="pl-PL" b="1" dirty="0"/>
              <a:t>. zm.); 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z właściwej instytucji, zaświadczenie od kuratora, wyrok sądu, lub inny dokument potwierdzający przebywanie uczestnika w pieczy zastępczej;</a:t>
            </a:r>
          </a:p>
          <a:p>
            <a:pPr lvl="0" fontAlgn="base"/>
            <a:r>
              <a:rPr lang="pl-PL" b="1" dirty="0"/>
              <a:t>-osoby z niepełnosprawnościami; </a:t>
            </a:r>
            <a:endParaRPr lang="pl-PL" dirty="0"/>
          </a:p>
          <a:p>
            <a:pPr fontAlgn="base"/>
            <a:r>
              <a:rPr lang="pl-PL" dirty="0"/>
              <a:t>Potwierdzeniem kwalifikowalności uczestnika są następujące dokumenty np.: orzeczenie o stopniu niepełnosprawności lekkim, umiarkowanym i znacznym, orzeczenie o niepełnosprawności wydane w stosunku do osób, które nie ukończyły 16 roku życia, orzeczenie o niezdolności do pracy, orzeczenie o potrzebie kształcenia specjalnego wydane ze względu na dany rodzaj niepełnosprawności, orzeczenie o potrzebie zajęć rewalidacyjno-wychowawczych wydane ze względu na niepełnosprawność intelektualną w stopniu głębokim,  inne równoważne orzeczenia (KRUS, służby mundurowe itd.), w przypadku osoby z zaburzeniami psychicznymi dokument potwierdzający stan zdrowia wydany przez lekarza, np. orzeczenie o stanie zdrowia lub opinia;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2129733-ED16-47B1-87F9-FE4D264A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7386"/>
            <a:ext cx="8640381" cy="1080001"/>
          </a:xfrm>
        </p:spPr>
        <p:txBody>
          <a:bodyPr/>
          <a:lstStyle/>
          <a:p>
            <a:r>
              <a:rPr lang="pl-PL" dirty="0"/>
              <a:t>Zaświadczenia</a:t>
            </a:r>
          </a:p>
        </p:txBody>
      </p:sp>
    </p:spTree>
    <p:extLst>
      <p:ext uri="{BB962C8B-B14F-4D97-AF65-F5344CB8AC3E}">
        <p14:creationId xmlns:p14="http://schemas.microsoft.com/office/powerpoint/2010/main" val="3229514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1AF20E7-7420-4240-AC59-4437528B755C}"/>
              </a:ext>
            </a:extLst>
          </p:cNvPr>
          <p:cNvSpPr txBox="1"/>
          <p:nvPr/>
        </p:nvSpPr>
        <p:spPr>
          <a:xfrm>
            <a:off x="161330" y="1043533"/>
            <a:ext cx="10081120" cy="538609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pl-PL" b="1" dirty="0"/>
              <a:t>-członkowie gospodarstw domowych sprawujących opiekę nad osobą potrzebującą wsparcia w codziennym funkcjonowaniu;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od lekarza; odpowiednie orzeczenie lub innym dokument poświadczający stan zdrowia osoby potrzebującej wsparcia; </a:t>
            </a:r>
          </a:p>
          <a:p>
            <a:pPr lvl="0" fontAlgn="base"/>
            <a:r>
              <a:rPr lang="pl-PL" b="1" dirty="0"/>
              <a:t>-osoby potrzebujące wsparcia w codziennym funkcjonowaniu;</a:t>
            </a:r>
          </a:p>
          <a:p>
            <a:pPr fontAlgn="base"/>
            <a:r>
              <a:rPr lang="pl-PL" dirty="0"/>
              <a:t>Potwierdzeniem kwalifikowalności uczestnika jest kwestionariusz oceny funkcjonowania (przeprowadzonej według wybranej przez beneficjanta metody) lub zaświadczenie od lekarza, lub odpowiednie orzeczenie lub innym dokument poświadczający stan zdrowia;</a:t>
            </a:r>
          </a:p>
          <a:p>
            <a:pPr lvl="0" fontAlgn="base"/>
            <a:r>
              <a:rPr lang="pl-PL" b="1" dirty="0"/>
              <a:t>-osoby opuszczające placówki opieki instytucjonalnej, w tym w szczególności domy pomocy społecznej;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z placówki opieki instytucjonalnej lub inny dokument potwierdzający przebywanie w placówce;</a:t>
            </a:r>
          </a:p>
          <a:p>
            <a:pPr lvl="0" fontAlgn="base"/>
            <a:r>
              <a:rPr lang="pl-PL" b="1" dirty="0"/>
              <a:t>-osoby w kryzysie bezdomności, dotknięte wykluczeniem z dostępu do mieszkań lub zagrożonym bezdomnością;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zaświadczenie od właściwej instytucji lub inny dokument potwierdzający ww. sytuację np. kopia wyroku sądowego, pismo ze spółdzielni o zadłużeniu;</a:t>
            </a:r>
          </a:p>
          <a:p>
            <a:pPr lvl="0" fontAlgn="base"/>
            <a:r>
              <a:rPr lang="pl-PL" b="1" dirty="0"/>
              <a:t>-osoby odbywające karę pozbawienia wolności, objęte dozorem elektronicznym;</a:t>
            </a:r>
            <a:endParaRPr lang="pl-PL" dirty="0"/>
          </a:p>
          <a:p>
            <a:pPr fontAlgn="base"/>
            <a:r>
              <a:rPr lang="pl-PL" dirty="0"/>
              <a:t>Potwierdzeniem kwalifikowalności uczestnika jest orzeczenie sądu o zezwoleniu na odbycie kary pozbawienia wolności w systemie dozoru elektronicznego;</a:t>
            </a:r>
          </a:p>
          <a:p>
            <a:pPr lvl="0" fontAlgn="base"/>
            <a:endParaRPr lang="pl-PL" sz="2000" dirty="0">
              <a:solidFill>
                <a:schemeClr val="tx2"/>
              </a:solidFill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2129733-ED16-47B1-87F9-FE4D264A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7386"/>
            <a:ext cx="8640381" cy="1080001"/>
          </a:xfrm>
        </p:spPr>
        <p:txBody>
          <a:bodyPr/>
          <a:lstStyle/>
          <a:p>
            <a:r>
              <a:rPr lang="pl-PL" dirty="0"/>
              <a:t>Zaświadczenia</a:t>
            </a:r>
          </a:p>
        </p:txBody>
      </p:sp>
    </p:spTree>
    <p:extLst>
      <p:ext uri="{BB962C8B-B14F-4D97-AF65-F5344CB8AC3E}">
        <p14:creationId xmlns:p14="http://schemas.microsoft.com/office/powerpoint/2010/main" val="888659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1AF20E7-7420-4240-AC59-4437528B755C}"/>
              </a:ext>
            </a:extLst>
          </p:cNvPr>
          <p:cNvSpPr txBox="1"/>
          <p:nvPr/>
        </p:nvSpPr>
        <p:spPr>
          <a:xfrm>
            <a:off x="305345" y="971525"/>
            <a:ext cx="10081120" cy="5016758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lvl="0" fontAlgn="base"/>
            <a:r>
              <a:rPr lang="pl-PL" sz="2000" b="1" dirty="0"/>
              <a:t>-osoby korzystające z programu FE PŻ;</a:t>
            </a:r>
            <a:endParaRPr lang="pl-PL" sz="2000" dirty="0"/>
          </a:p>
          <a:p>
            <a:pPr fontAlgn="base"/>
            <a:r>
              <a:rPr lang="pl-PL" sz="2000" dirty="0"/>
              <a:t>Potwierdzeniem kwalifikowalności uczestnika jest dokument wystawiony przez Ośrodek Pomocy Społecznej (OPS) lub przez organizację partnerską wydającą żywność; </a:t>
            </a:r>
          </a:p>
          <a:p>
            <a:pPr lvl="0" fontAlgn="base"/>
            <a:r>
              <a:rPr lang="pl-PL" sz="2000" b="1" dirty="0"/>
              <a:t>-osoby należące do społeczności marginalizowanych, takich jak Romowie;</a:t>
            </a:r>
            <a:endParaRPr lang="pl-PL" sz="2000" dirty="0"/>
          </a:p>
          <a:p>
            <a:pPr fontAlgn="base"/>
            <a:r>
              <a:rPr lang="pl-PL" sz="2000" dirty="0"/>
              <a:t>Potwierdzeniem kwalifikowalności uczestnika jest oświadczenie uczestnika o przynależności do mniejszości etnicznych lub inny dokument wystawiony przez podmiot sprawujący opiekę na uczestnikiem;</a:t>
            </a:r>
          </a:p>
          <a:p>
            <a:pPr lvl="0" fontAlgn="base"/>
            <a:r>
              <a:rPr lang="pl-PL" sz="2000" b="1" dirty="0"/>
              <a:t>-osoby objęte ochroną czasową w Polsce w związku z agresją Federacji Rosyjskiej na Ukrainę;</a:t>
            </a:r>
            <a:r>
              <a:rPr lang="pl-PL" sz="2000" dirty="0"/>
              <a:t> </a:t>
            </a:r>
          </a:p>
          <a:p>
            <a:pPr fontAlgn="base"/>
            <a:r>
              <a:rPr lang="pl-PL" sz="2000" dirty="0"/>
              <a:t>Potwierdzeniem kwalifikowalności uczestnika jest numer PESEL ze statusem UKR, zaświadczenie o objęciu ochroną czasową wystawianego przez Szefa Urzędu do Spraw Cudzoziemców;</a:t>
            </a:r>
          </a:p>
          <a:p>
            <a:pPr lvl="0" fontAlgn="base"/>
            <a:r>
              <a:rPr lang="pl-PL" sz="2000" b="1" dirty="0"/>
              <a:t>-osoby wykluczone komunikacyjnie;</a:t>
            </a:r>
            <a:endParaRPr lang="pl-PL" sz="2000" dirty="0"/>
          </a:p>
          <a:p>
            <a:r>
              <a:rPr lang="pl-PL" sz="2000" dirty="0"/>
              <a:t>Potwierdzeniem kwalifikowalności uczestnika jest: oświadczenie uczestnika o miejscu zamieszkania na terenie gminy, w której występują problemy z dostępnością komunikacyjną, zgodnie z tabelami nr 1 i 2 wskazanymi w dokumencie: „Analiza dostępności komunikacyjnej na terenie województwa śląskiego”, który stanowi załącznik nr 10 niniejszego Regulaminu</a:t>
            </a:r>
            <a:endParaRPr lang="pl-PL" sz="2400" dirty="0">
              <a:solidFill>
                <a:schemeClr val="tx2"/>
              </a:solidFill>
            </a:endParaRPr>
          </a:p>
          <a:p>
            <a:pPr lvl="0"/>
            <a:endParaRPr lang="pl-PL" sz="2000" dirty="0">
              <a:solidFill>
                <a:schemeClr val="tx2"/>
              </a:solidFill>
            </a:endParaRP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2129733-ED16-47B1-87F9-FE4D264A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257386"/>
            <a:ext cx="8640381" cy="1080001"/>
          </a:xfrm>
        </p:spPr>
        <p:txBody>
          <a:bodyPr/>
          <a:lstStyle/>
          <a:p>
            <a:r>
              <a:rPr lang="pl-PL" dirty="0"/>
              <a:t>Zaświadczenia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3F781CDD-4950-4463-8FA1-565AE787A741}"/>
              </a:ext>
            </a:extLst>
          </p:cNvPr>
          <p:cNvSpPr/>
          <p:nvPr/>
        </p:nvSpPr>
        <p:spPr>
          <a:xfrm>
            <a:off x="665386" y="6372125"/>
            <a:ext cx="90730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9373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79C4D45-049C-406D-8518-AD5FD94741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4C844995-BB2F-4AD9-8B36-7C9026126BF0}"/>
              </a:ext>
            </a:extLst>
          </p:cNvPr>
          <p:cNvSpPr txBox="1"/>
          <p:nvPr/>
        </p:nvSpPr>
        <p:spPr>
          <a:xfrm>
            <a:off x="970611" y="1042389"/>
            <a:ext cx="8694589" cy="96949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endParaRPr lang="pl-PL" sz="8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pl-PL" sz="2000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Jeżeli zaplanowano realizację wsparcia zawodowego dla uczestników projektu Wnioskodawca jest </a:t>
            </a:r>
            <a:r>
              <a:rPr lang="pl-PL" sz="2000" b="1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zobowiązany</a:t>
            </a:r>
            <a:r>
              <a:rPr lang="pl-PL" sz="2000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badania statusu uczestnika na rynku pracy </a:t>
            </a:r>
          </a:p>
          <a:p>
            <a:endParaRPr lang="pl-PL" sz="9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87A1709-0CCA-4E11-890E-056266879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821" y="322388"/>
            <a:ext cx="8640381" cy="1080001"/>
          </a:xfrm>
        </p:spPr>
        <p:txBody>
          <a:bodyPr/>
          <a:lstStyle/>
          <a:p>
            <a:r>
              <a:rPr lang="pl-PL" dirty="0"/>
              <a:t>Badanie statusu na rynku pracy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8EF9B78C-6289-40F1-A89B-36544B0AFF75}"/>
              </a:ext>
            </a:extLst>
          </p:cNvPr>
          <p:cNvSpPr/>
          <p:nvPr/>
        </p:nvSpPr>
        <p:spPr>
          <a:xfrm>
            <a:off x="970611" y="2915741"/>
            <a:ext cx="8694589" cy="4104096"/>
          </a:xfrm>
          <a:prstGeom prst="roundRect">
            <a:avLst/>
          </a:prstGeom>
          <a:solidFill>
            <a:srgbClr val="DBE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1460" indent="-251460"/>
            <a:r>
              <a:rPr lang="pl-PL" sz="2400" b="1" dirty="0">
                <a:solidFill>
                  <a:schemeClr val="accent1"/>
                </a:solidFill>
                <a:ea typeface="Open Sans"/>
                <a:cs typeface="Calibri"/>
              </a:rPr>
              <a:t>Osoby bierne zawodowo </a:t>
            </a:r>
            <a:endParaRPr lang="pl-PL" sz="24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1460" indent="-25146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Zaświadczenie z Zakładu Ubezpieczeń Społecznych </a:t>
            </a:r>
            <a:br>
              <a:rPr lang="pl-PL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(PUE ZUS)</a:t>
            </a:r>
            <a:b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</a:br>
            <a:endParaRPr lang="pl-PL" sz="2400" dirty="0">
              <a:solidFill>
                <a:schemeClr val="accent1"/>
              </a:solidFill>
              <a:ea typeface="Open Sans"/>
              <a:cs typeface="Calibri"/>
            </a:endParaRPr>
          </a:p>
          <a:p>
            <a:r>
              <a:rPr lang="pl-PL" sz="2400" b="1" dirty="0">
                <a:solidFill>
                  <a:schemeClr val="accent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 </a:t>
            </a:r>
            <a:r>
              <a:rPr lang="pl-PL" sz="2400" b="1" dirty="0">
                <a:solidFill>
                  <a:schemeClr val="accent1"/>
                </a:solidFill>
              </a:rPr>
              <a:t>Osoby bezrobotne </a:t>
            </a:r>
            <a:endParaRPr lang="pl-PL" sz="2400" dirty="0">
              <a:solidFill>
                <a:schemeClr val="accent1"/>
              </a:solidFill>
            </a:endParaRPr>
          </a:p>
          <a:p>
            <a:pPr marL="251460" indent="-25146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Zaświadczenie z Urzędu </a:t>
            </a:r>
            <a:br>
              <a:rPr lang="pl-PL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Pracy o statusie osoby bezrobotnej </a:t>
            </a:r>
            <a:endParaRPr lang="pl-PL" sz="24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51460" indent="-25146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Zaświadczenie z Zakładu Ubezpieczeń Społecznych </a:t>
            </a:r>
            <a:br>
              <a:rPr lang="pl-PL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chemeClr val="accent1"/>
                </a:solidFill>
                <a:ea typeface="Open Sans"/>
                <a:cs typeface="Calibri"/>
              </a:rPr>
              <a:t>(PUE ZUS)</a:t>
            </a:r>
          </a:p>
        </p:txBody>
      </p:sp>
    </p:spTree>
    <p:extLst>
      <p:ext uri="{BB962C8B-B14F-4D97-AF65-F5344CB8AC3E}">
        <p14:creationId xmlns:p14="http://schemas.microsoft.com/office/powerpoint/2010/main" val="50772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34A8F2-54B9-41C7-98AC-5BD9202D7F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74265" y="7090773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902F6667-1179-4759-ABBD-247370BB3C21}"/>
              </a:ext>
            </a:extLst>
          </p:cNvPr>
          <p:cNvSpPr/>
          <p:nvPr/>
        </p:nvSpPr>
        <p:spPr>
          <a:xfrm>
            <a:off x="119953" y="3140054"/>
            <a:ext cx="2116875" cy="127956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400" b="1" dirty="0">
                <a:solidFill>
                  <a:schemeClr val="bg1"/>
                </a:solidFill>
                <a:cs typeface="Calibri"/>
              </a:rPr>
              <a:t>Reintegracja społeczna i zawodowa w ramach ścieżki indywidualnej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8D048F1-95D1-41D5-8317-DE1AB4ABEECA}"/>
              </a:ext>
            </a:extLst>
          </p:cNvPr>
          <p:cNvSpPr txBox="1"/>
          <p:nvPr/>
        </p:nvSpPr>
        <p:spPr>
          <a:xfrm>
            <a:off x="85475" y="1996904"/>
            <a:ext cx="245211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b="1" dirty="0">
                <a:solidFill>
                  <a:schemeClr val="tx2"/>
                </a:solidFill>
              </a:rPr>
              <a:t>Typ  1 Aktywizacja społeczno-zawodowa osób i rodzin </a:t>
            </a:r>
            <a:endParaRPr lang="pl-PL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CDEBA42-3DA3-44BC-A9FB-3A278FE76377}"/>
              </a:ext>
            </a:extLst>
          </p:cNvPr>
          <p:cNvSpPr txBox="1"/>
          <p:nvPr/>
        </p:nvSpPr>
        <p:spPr>
          <a:xfrm>
            <a:off x="3329682" y="1999651"/>
            <a:ext cx="716578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b="1" dirty="0">
                <a:solidFill>
                  <a:schemeClr val="tx2"/>
                </a:solidFill>
              </a:rPr>
              <a:t>Typ 2 Proces reintegracji społeczno-zawodowej prowadzony przez podmioty reintegracyjne</a:t>
            </a:r>
            <a:endParaRPr lang="pl-PL" b="1" dirty="0">
              <a:solidFill>
                <a:schemeClr val="tx2"/>
              </a:solidFill>
              <a:cs typeface="Calibri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C2A3B50A-CB39-40EF-8FFC-D8B414CF68C8}"/>
              </a:ext>
            </a:extLst>
          </p:cNvPr>
          <p:cNvSpPr/>
          <p:nvPr/>
        </p:nvSpPr>
        <p:spPr>
          <a:xfrm>
            <a:off x="2923964" y="3133590"/>
            <a:ext cx="1940420" cy="139370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b="1" dirty="0">
                <a:solidFill>
                  <a:schemeClr val="tx2"/>
                </a:solidFill>
                <a:cs typeface="Calibri"/>
              </a:rPr>
              <a:t>Reintegracja społeczno-zawodowa w ramach Klubów Integracji Społecznej 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E45F7A19-E421-4B80-BAD1-8A88F7A33CE6}"/>
              </a:ext>
            </a:extLst>
          </p:cNvPr>
          <p:cNvSpPr/>
          <p:nvPr/>
        </p:nvSpPr>
        <p:spPr>
          <a:xfrm>
            <a:off x="5013534" y="3102027"/>
            <a:ext cx="1783911" cy="132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b="1" dirty="0">
                <a:solidFill>
                  <a:schemeClr val="tx2"/>
                </a:solidFill>
                <a:cs typeface="Calibri"/>
              </a:rPr>
              <a:t>Reintegracja społeczno-zawodowa w Centrach Integracji Społecznej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B05652A0-F0B4-4178-BFD0-50BF086C4AF5}"/>
              </a:ext>
            </a:extLst>
          </p:cNvPr>
          <p:cNvSpPr/>
          <p:nvPr/>
        </p:nvSpPr>
        <p:spPr>
          <a:xfrm>
            <a:off x="6946595" y="3118323"/>
            <a:ext cx="1783911" cy="13095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b="1" dirty="0">
                <a:solidFill>
                  <a:schemeClr val="tx2"/>
                </a:solidFill>
                <a:cs typeface="Calibri"/>
              </a:rPr>
              <a:t>Reintegracja społeczno-zawodowa prowadzona przez WTZ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778F3C13-4B44-4606-95C7-DA08F7FAEACE}"/>
              </a:ext>
            </a:extLst>
          </p:cNvPr>
          <p:cNvSpPr/>
          <p:nvPr/>
        </p:nvSpPr>
        <p:spPr>
          <a:xfrm>
            <a:off x="8879656" y="3129799"/>
            <a:ext cx="1776488" cy="12981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b="1" dirty="0">
                <a:solidFill>
                  <a:schemeClr val="tx2"/>
                </a:solidFill>
                <a:cs typeface="Calibri"/>
              </a:rPr>
              <a:t>Reintegracja społeczno-zawodowa prowadzona przez  ZAZ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BCD7E35F-B4F7-43F1-82FA-FBC5156B8E8B}"/>
              </a:ext>
            </a:extLst>
          </p:cNvPr>
          <p:cNvSpPr/>
          <p:nvPr/>
        </p:nvSpPr>
        <p:spPr>
          <a:xfrm>
            <a:off x="660401" y="5347496"/>
            <a:ext cx="3061734" cy="1393705"/>
          </a:xfrm>
          <a:prstGeom prst="rect">
            <a:avLst/>
          </a:prstGeom>
          <a:solidFill>
            <a:srgbClr val="92D05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dirty="0">
                <a:solidFill>
                  <a:schemeClr val="accent1"/>
                </a:solidFill>
              </a:rPr>
              <a:t>Stawka jednostkowa na aktywizację społeczną i zawodową w ramach indywidualnej </a:t>
            </a:r>
            <a:r>
              <a:rPr lang="pl-PL" sz="1600" b="1" dirty="0">
                <a:solidFill>
                  <a:schemeClr val="accent1"/>
                </a:solidFill>
              </a:rPr>
              <a:t>ścieżki reintegracji, w tym w ramach Klubów Integracji Społecznej.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1E7A4F6C-140C-4D2A-9AFF-4890B6636D59}"/>
              </a:ext>
            </a:extLst>
          </p:cNvPr>
          <p:cNvSpPr/>
          <p:nvPr/>
        </p:nvSpPr>
        <p:spPr>
          <a:xfrm>
            <a:off x="7568009" y="5325719"/>
            <a:ext cx="2773297" cy="15934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b="1" dirty="0">
                <a:solidFill>
                  <a:srgbClr val="002073"/>
                </a:solidFill>
                <a:cs typeface="Calibri"/>
              </a:rPr>
              <a:t>Brak stawki </a:t>
            </a:r>
            <a:r>
              <a:rPr lang="pl-PL" sz="1600" dirty="0">
                <a:solidFill>
                  <a:srgbClr val="002073"/>
                </a:solidFill>
                <a:cs typeface="Calibri"/>
              </a:rPr>
              <a:t>- projekty rozliczane na podstawie rzeczywiście poniesionych wydatków lub kwot ryczałtowych (w zależności od wartości projektu)</a:t>
            </a:r>
          </a:p>
        </p:txBody>
      </p:sp>
      <p:sp>
        <p:nvSpPr>
          <p:cNvPr id="23" name="Strzałka: w dół 22">
            <a:extLst>
              <a:ext uri="{FF2B5EF4-FFF2-40B4-BE49-F238E27FC236}">
                <a16:creationId xmlns:a16="http://schemas.microsoft.com/office/drawing/2014/main" id="{F913EBF1-1CC1-4CCB-A5F6-4F53BEE8FBF5}"/>
              </a:ext>
            </a:extLst>
          </p:cNvPr>
          <p:cNvSpPr/>
          <p:nvPr/>
        </p:nvSpPr>
        <p:spPr>
          <a:xfrm>
            <a:off x="5743609" y="4605347"/>
            <a:ext cx="178188" cy="66839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Strzałka: w dół 23">
            <a:extLst>
              <a:ext uri="{FF2B5EF4-FFF2-40B4-BE49-F238E27FC236}">
                <a16:creationId xmlns:a16="http://schemas.microsoft.com/office/drawing/2014/main" id="{93A1B6A2-A0A0-4BA7-A7DC-4336E369DD56}"/>
              </a:ext>
            </a:extLst>
          </p:cNvPr>
          <p:cNvSpPr/>
          <p:nvPr/>
        </p:nvSpPr>
        <p:spPr>
          <a:xfrm rot="20282745">
            <a:off x="1633029" y="4591439"/>
            <a:ext cx="178188" cy="6683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Strzałka: w dół 24">
            <a:extLst>
              <a:ext uri="{FF2B5EF4-FFF2-40B4-BE49-F238E27FC236}">
                <a16:creationId xmlns:a16="http://schemas.microsoft.com/office/drawing/2014/main" id="{4376B849-2920-4329-8900-197FB2B9A319}"/>
              </a:ext>
            </a:extLst>
          </p:cNvPr>
          <p:cNvSpPr/>
          <p:nvPr/>
        </p:nvSpPr>
        <p:spPr>
          <a:xfrm rot="2333726">
            <a:off x="3030306" y="4576824"/>
            <a:ext cx="178347" cy="721142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Strzałka: w dół 26">
            <a:extLst>
              <a:ext uri="{FF2B5EF4-FFF2-40B4-BE49-F238E27FC236}">
                <a16:creationId xmlns:a16="http://schemas.microsoft.com/office/drawing/2014/main" id="{8A69190A-D916-4788-BA9D-6F282E512F65}"/>
              </a:ext>
            </a:extLst>
          </p:cNvPr>
          <p:cNvSpPr/>
          <p:nvPr/>
        </p:nvSpPr>
        <p:spPr>
          <a:xfrm rot="20518329">
            <a:off x="8313926" y="4522131"/>
            <a:ext cx="178188" cy="66839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Strzałka: w dół 27">
            <a:extLst>
              <a:ext uri="{FF2B5EF4-FFF2-40B4-BE49-F238E27FC236}">
                <a16:creationId xmlns:a16="http://schemas.microsoft.com/office/drawing/2014/main" id="{D34E8BAC-A86B-4AD9-A0D2-84C67ECE26EE}"/>
              </a:ext>
            </a:extLst>
          </p:cNvPr>
          <p:cNvSpPr/>
          <p:nvPr/>
        </p:nvSpPr>
        <p:spPr>
          <a:xfrm rot="1124841">
            <a:off x="9288268" y="4516749"/>
            <a:ext cx="178188" cy="66839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0CD3F1E6-B20A-428E-8BC5-670FFDD76B98}"/>
              </a:ext>
            </a:extLst>
          </p:cNvPr>
          <p:cNvSpPr/>
          <p:nvPr/>
        </p:nvSpPr>
        <p:spPr>
          <a:xfrm>
            <a:off x="4196434" y="5347496"/>
            <a:ext cx="3061734" cy="1393705"/>
          </a:xfrm>
          <a:prstGeom prst="rect">
            <a:avLst/>
          </a:prstGeom>
          <a:solidFill>
            <a:srgbClr val="0099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l-PL" sz="1600" dirty="0">
                <a:solidFill>
                  <a:schemeClr val="bg1"/>
                </a:solidFill>
              </a:rPr>
              <a:t>Stawka jednostkowa na aktywizację społeczno -zawodową realizowaną w ramach </a:t>
            </a:r>
            <a:r>
              <a:rPr lang="pl-PL" sz="1600" b="1" dirty="0">
                <a:solidFill>
                  <a:schemeClr val="bg1"/>
                </a:solidFill>
              </a:rPr>
              <a:t>Centrów Integracji Społecznej</a:t>
            </a:r>
            <a:r>
              <a:rPr lang="pl-PL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ytuł 10">
            <a:extLst>
              <a:ext uri="{FF2B5EF4-FFF2-40B4-BE49-F238E27FC236}">
                <a16:creationId xmlns:a16="http://schemas.microsoft.com/office/drawing/2014/main" id="{589880FA-A2A5-42FD-9879-5E8896A7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197" y="425516"/>
            <a:ext cx="8640381" cy="1080001"/>
          </a:xfrm>
        </p:spPr>
        <p:txBody>
          <a:bodyPr/>
          <a:lstStyle/>
          <a:p>
            <a:r>
              <a:rPr lang="pl-PL" dirty="0">
                <a:ea typeface="Open Sans"/>
                <a:cs typeface="Arial"/>
              </a:rPr>
              <a:t>Typy projektów</a:t>
            </a:r>
            <a:endParaRPr lang="pl-PL" dirty="0"/>
          </a:p>
        </p:txBody>
      </p:sp>
      <p:sp>
        <p:nvSpPr>
          <p:cNvPr id="12" name="Dymek mowy: prostokąt z zaokrąglonymi rogami 11">
            <a:extLst>
              <a:ext uri="{FF2B5EF4-FFF2-40B4-BE49-F238E27FC236}">
                <a16:creationId xmlns:a16="http://schemas.microsoft.com/office/drawing/2014/main" id="{431F97D4-3F02-4B25-A6B2-36910FB8DC54}"/>
              </a:ext>
            </a:extLst>
          </p:cNvPr>
          <p:cNvSpPr/>
          <p:nvPr/>
        </p:nvSpPr>
        <p:spPr>
          <a:xfrm rot="439051">
            <a:off x="7794179" y="395461"/>
            <a:ext cx="2448272" cy="1411168"/>
          </a:xfrm>
          <a:prstGeom prst="wedgeRoundRectCallou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 dirty="0">
              <a:solidFill>
                <a:srgbClr val="FF0000"/>
              </a:solidFill>
            </a:endParaRPr>
          </a:p>
          <a:p>
            <a:pPr algn="ctr"/>
            <a:r>
              <a:rPr lang="pl-PL" b="1" dirty="0">
                <a:solidFill>
                  <a:srgbClr val="FF0000"/>
                </a:solidFill>
              </a:rPr>
              <a:t>Obydwa typy mogą być realizowane w ramach jednego projektu</a:t>
            </a:r>
            <a:endParaRPr lang="pl-PL" b="1" dirty="0">
              <a:solidFill>
                <a:srgbClr val="FF0000"/>
              </a:solidFill>
              <a:cs typeface="Calibri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464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D756308-19A3-4DC5-830B-89E627519F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15" name="Tytuł 1">
            <a:extLst>
              <a:ext uri="{FF2B5EF4-FFF2-40B4-BE49-F238E27FC236}">
                <a16:creationId xmlns:a16="http://schemas.microsoft.com/office/drawing/2014/main" id="{0B53E13C-2C8A-4A28-9D41-4A8B2AE05CE3}"/>
              </a:ext>
            </a:extLst>
          </p:cNvPr>
          <p:cNvSpPr txBox="1">
            <a:spLocks/>
          </p:cNvSpPr>
          <p:nvPr/>
        </p:nvSpPr>
        <p:spPr>
          <a:xfrm>
            <a:off x="373960" y="1547589"/>
            <a:ext cx="10317853" cy="1073635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 baseline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pl-PL" sz="1800" dirty="0">
                <a:latin typeface="Calibri"/>
                <a:ea typeface="Open Sans"/>
                <a:cs typeface="Open Sans"/>
              </a:rPr>
              <a:t>Aktywizacja społeczno-zawodowa w ramach </a:t>
            </a:r>
            <a:r>
              <a:rPr lang="pl-PL" sz="1800" dirty="0">
                <a:solidFill>
                  <a:srgbClr val="FF0000"/>
                </a:solidFill>
                <a:latin typeface="Calibri"/>
                <a:ea typeface="Open Sans"/>
                <a:cs typeface="Open Sans"/>
              </a:rPr>
              <a:t>ścieżki indywidualnej</a:t>
            </a:r>
            <a:r>
              <a:rPr lang="pl-PL" sz="1800" dirty="0">
                <a:latin typeface="Calibri"/>
                <a:ea typeface="Open Sans"/>
                <a:cs typeface="Open Sans"/>
              </a:rPr>
              <a:t> ma być realizowana zgodnie ze standardami usług opisanymi w Załączniku nr 12 </a:t>
            </a:r>
            <a:r>
              <a:rPr lang="pl-PL" sz="1800" b="0" i="1" dirty="0">
                <a:latin typeface="Calibri"/>
                <a:ea typeface="Open Sans"/>
                <a:cs typeface="Open Sans"/>
              </a:rPr>
              <a:t>Szczegółowe informacje dotyczące realizacji typu 1: Proces reintegracji społecznej i zawodowej realizowany w ramach ścieżki indywidualnej</a:t>
            </a:r>
            <a:r>
              <a:rPr lang="pl-PL" sz="1800" b="0" dirty="0">
                <a:latin typeface="Calibri"/>
                <a:ea typeface="Open Sans"/>
                <a:cs typeface="Open Sans"/>
              </a:rPr>
              <a:t>, </a:t>
            </a:r>
            <a:endParaRPr lang="pl-PL" sz="1600" dirty="0">
              <a:latin typeface="Calibri"/>
              <a:ea typeface="Open Sans"/>
              <a:cs typeface="Open Sans"/>
            </a:endParaRPr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97A9792A-A140-4280-96FF-016ED32E0ABA}"/>
              </a:ext>
            </a:extLst>
          </p:cNvPr>
          <p:cNvSpPr/>
          <p:nvPr/>
        </p:nvSpPr>
        <p:spPr>
          <a:xfrm>
            <a:off x="186980" y="2638974"/>
            <a:ext cx="10691812" cy="4470863"/>
          </a:xfrm>
          <a:prstGeom prst="roundRect">
            <a:avLst/>
          </a:prstGeom>
          <a:solidFill>
            <a:srgbClr val="DBED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Ścieżka udziału w projekcie musi obejmować łącznie:</a:t>
            </a:r>
            <a:endParaRPr lang="pl-PL" sz="2000" b="1" dirty="0">
              <a:cs typeface="Calibri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</a:rPr>
              <a:t>3 różne formy wsparcia, w tym jedna grupowa </a:t>
            </a:r>
            <a:r>
              <a:rPr lang="pl-PL" sz="2000" dirty="0">
                <a:solidFill>
                  <a:srgbClr val="002073"/>
                </a:solidFill>
                <a:cs typeface="Calibri"/>
              </a:rPr>
              <a:t>(</a:t>
            </a:r>
            <a:r>
              <a:rPr lang="pl-PL" sz="2000" dirty="0">
                <a:solidFill>
                  <a:schemeClr val="tx2"/>
                </a:solidFill>
              </a:rPr>
              <a:t>z wyłączeniem usług  podnoszących kompetencje w zakresie spędzania czasu wolnego i rekreacji oraz uczestnictwa w kulturze)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wsparcie o charakterze społecznym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rgbClr val="002073"/>
                </a:solidFill>
                <a:latin typeface="Calibri"/>
                <a:cs typeface="Calibri"/>
              </a:rPr>
              <a:t>szkolenia/kursy/warsztaty ICT</a:t>
            </a:r>
            <a:br>
              <a:rPr lang="pl-PL" b="1" dirty="0">
                <a:solidFill>
                  <a:srgbClr val="002073"/>
                </a:solidFill>
                <a:latin typeface="Calibri"/>
                <a:cs typeface="Calibri"/>
              </a:rPr>
            </a:br>
            <a:endParaRPr lang="pl-PL" b="1" dirty="0">
              <a:solidFill>
                <a:srgbClr val="002073"/>
              </a:solidFill>
              <a:latin typeface="Calibri"/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pl-PL" sz="2000" b="1" dirty="0">
                <a:solidFill>
                  <a:srgbClr val="C00000"/>
                </a:solidFill>
                <a:cs typeface="Calibri"/>
              </a:rPr>
              <a:t>opracowanie </a:t>
            </a:r>
            <a:r>
              <a:rPr lang="pl-PL" sz="2000" b="1" u="sng" dirty="0">
                <a:solidFill>
                  <a:srgbClr val="C00000"/>
                </a:solidFill>
                <a:cs typeface="Calibri"/>
              </a:rPr>
              <a:t>Indywidualnej Ścieżki Reintegracji </a:t>
            </a:r>
            <a:r>
              <a:rPr lang="pl-PL" sz="2000" b="1" dirty="0">
                <a:solidFill>
                  <a:srgbClr val="C00000"/>
                </a:solidFill>
                <a:cs typeface="Calibri"/>
              </a:rPr>
              <a:t>nie stanowi elementu aktywnej integracji</a:t>
            </a:r>
          </a:p>
          <a:p>
            <a:pPr marL="285750" indent="-285750">
              <a:buFontTx/>
              <a:buChar char="-"/>
            </a:pPr>
            <a:r>
              <a:rPr lang="pl-PL" sz="2000" b="1" u="sng" dirty="0">
                <a:solidFill>
                  <a:srgbClr val="C00000"/>
                </a:solidFill>
                <a:cs typeface="Calibri"/>
              </a:rPr>
              <a:t>okres realizacji wsparcia powinien wynosić minimum 3 miesiące</a:t>
            </a:r>
          </a:p>
          <a:p>
            <a:endParaRPr lang="pl-PL" sz="2000" b="1" u="sng" dirty="0">
              <a:solidFill>
                <a:srgbClr val="C00000"/>
              </a:solidFill>
              <a:cs typeface="Calibri"/>
            </a:endParaRPr>
          </a:p>
          <a:p>
            <a:r>
              <a:rPr lang="pl-PL" b="1" dirty="0">
                <a:solidFill>
                  <a:srgbClr val="FF0000"/>
                </a:solidFill>
                <a:cs typeface="Arial" panose="020B0604020202020204" pitchFamily="34" charset="0"/>
              </a:rPr>
              <a:t>Brak możliwości kontynuacji wsparcia po rozliczeniu stawki</a:t>
            </a:r>
            <a:br>
              <a:rPr lang="pl-PL" dirty="0">
                <a:solidFill>
                  <a:schemeClr val="tx2"/>
                </a:solidFill>
                <a:cs typeface="Arial" panose="020B0604020202020204" pitchFamily="34" charset="0"/>
              </a:rPr>
            </a:br>
            <a:r>
              <a:rPr lang="pl-PL" dirty="0">
                <a:solidFill>
                  <a:schemeClr val="tx2"/>
                </a:solidFill>
                <a:cs typeface="Arial" panose="020B0604020202020204" pitchFamily="34" charset="0"/>
              </a:rPr>
              <a:t>W ramach realizowanych form wsparcia beneficjent zapewnia działania z zakresu:</a:t>
            </a:r>
            <a:endParaRPr lang="pl-PL" dirty="0">
              <a:solidFill>
                <a:schemeClr val="tx2"/>
              </a:solidFill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dirty="0">
                <a:solidFill>
                  <a:schemeClr val="tx2"/>
                </a:solidFill>
                <a:cs typeface="Arial" panose="020B0604020202020204" pitchFamily="34" charset="0"/>
              </a:rPr>
              <a:t>ekologii, podniesienia świadomości oszczędnego korzystania z zasobów, wykorzystania odnawialnych źródeł energii oraz problematyki ochrony powietrza, </a:t>
            </a:r>
            <a:endParaRPr lang="pl-PL" dirty="0">
              <a:solidFill>
                <a:schemeClr val="tx2"/>
              </a:solidFill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dirty="0">
                <a:solidFill>
                  <a:schemeClr val="tx2"/>
                </a:solidFill>
                <a:cs typeface="Arial" panose="020B0604020202020204" pitchFamily="34" charset="0"/>
              </a:rPr>
              <a:t>zasady równości szans i niedyskryminacji oraz równości kobiet i mężczyzn.</a:t>
            </a:r>
            <a:endParaRPr lang="pl-PL" dirty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pl-PL" sz="1600" b="1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81FA0B69-E7D3-445A-A0EA-14CB6BC1B44E}"/>
              </a:ext>
            </a:extLst>
          </p:cNvPr>
          <p:cNvSpPr/>
          <p:nvPr/>
        </p:nvSpPr>
        <p:spPr>
          <a:xfrm>
            <a:off x="953418" y="238302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chemeClr val="tx2"/>
                </a:solidFill>
              </a:rPr>
              <a:t>Typ 1 Aktywizacja społeczno-zawodowa osób i rodzin – </a:t>
            </a:r>
            <a:r>
              <a:rPr lang="pl-PL" sz="2800" b="1" dirty="0">
                <a:solidFill>
                  <a:srgbClr val="FF0000"/>
                </a:solidFill>
              </a:rPr>
              <a:t>stawka jednostkowa</a:t>
            </a:r>
            <a:endParaRPr lang="pl-PL" sz="2800" b="1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A8A5F471-617B-413F-8B5E-6B1EB2DBC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170" y="4787949"/>
            <a:ext cx="504056" cy="504056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CE494EB8-760F-4B37-93C0-FFC25477A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002" y="5147989"/>
            <a:ext cx="504056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98752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e659026-ec0d-4874-ba7b-0eb2ea7cac7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CB46897497514B936CB653A0660EF4" ma:contentTypeVersion="14" ma:contentTypeDescription="Utwórz nowy dokument." ma:contentTypeScope="" ma:versionID="73861a9c0c270160dc175fb495772309">
  <xsd:schema xmlns:xsd="http://www.w3.org/2001/XMLSchema" xmlns:xs="http://www.w3.org/2001/XMLSchema" xmlns:p="http://schemas.microsoft.com/office/2006/metadata/properties" xmlns:ns3="2e659026-ec0d-4874-ba7b-0eb2ea7cac76" xmlns:ns4="40d63d78-3c1f-4dea-8cac-5cdc7f56fd0b" targetNamespace="http://schemas.microsoft.com/office/2006/metadata/properties" ma:root="true" ma:fieldsID="e66a27754fb0ec8644af2eae72983ecb" ns3:_="" ns4:_="">
    <xsd:import namespace="2e659026-ec0d-4874-ba7b-0eb2ea7cac76"/>
    <xsd:import namespace="40d63d78-3c1f-4dea-8cac-5cdc7f56fd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59026-ec0d-4874-ba7b-0eb2ea7cac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63d78-3c1f-4dea-8cac-5cdc7f56fd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734B14-AD9C-4F5D-B1E5-B1777D81BF07}">
  <ds:schemaRefs>
    <ds:schemaRef ds:uri="http://schemas.microsoft.com/office/2006/documentManagement/types"/>
    <ds:schemaRef ds:uri="http://purl.org/dc/terms/"/>
    <ds:schemaRef ds:uri="2e659026-ec0d-4874-ba7b-0eb2ea7cac76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40d63d78-3c1f-4dea-8cac-5cdc7f56fd0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F1DEF-5EF1-4956-8F20-444AFE8C5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659026-ec0d-4874-ba7b-0eb2ea7cac76"/>
    <ds:schemaRef ds:uri="40d63d78-3c1f-4dea-8cac-5cdc7f56fd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10403</TotalTime>
  <Words>3367</Words>
  <Application>Microsoft Office PowerPoint</Application>
  <PresentationFormat>Niestandardowy</PresentationFormat>
  <Paragraphs>301</Paragraphs>
  <Slides>27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5" baseType="lpstr">
      <vt:lpstr>Arial</vt:lpstr>
      <vt:lpstr>Calibri</vt:lpstr>
      <vt:lpstr>Open Sans</vt:lpstr>
      <vt:lpstr>Segoe UI</vt:lpstr>
      <vt:lpstr>Symbol</vt:lpstr>
      <vt:lpstr>Times New Roman</vt:lpstr>
      <vt:lpstr>Wingdings</vt:lpstr>
      <vt:lpstr>Motyw pakietu Office</vt:lpstr>
      <vt:lpstr>Realizacja projektów w ramach działania FESL.07.02-IZ.01-047/23 PRIORYTET FESL.07 Fundusze Europejskie dla społeczeństwa DZIAŁANIE 7.2 Aktywna integracja Wisła, 22 maja 2025 r.</vt:lpstr>
      <vt:lpstr>Grupa docelowa - problemy </vt:lpstr>
      <vt:lpstr>Rekrutacja uczestników</vt:lpstr>
      <vt:lpstr>Zaświadczenia</vt:lpstr>
      <vt:lpstr>Zaświadczenia</vt:lpstr>
      <vt:lpstr>Zaświadczenia</vt:lpstr>
      <vt:lpstr>Badanie statusu na rynku pracy</vt:lpstr>
      <vt:lpstr>Typy projektów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Porównanie wskaźnika rozliczającego stawkę w ramach ścieżek indywidualnych oraz KIS ze wskaźnikiem rezultatu</vt:lpstr>
      <vt:lpstr>Porównanie wskaźnika rozliczającego stawkę w ramach CIS oraz wskaźnika rezultatu</vt:lpstr>
      <vt:lpstr>Referat Wsparcia Projektów  Departament Europejskiego Funduszu Społecznego Al. Korfantego 79, 40-160 Katowice IV piętro, pok. 410  anna.kopka@slaskie.pl (+48 774 49 14);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Kopka Anna</cp:lastModifiedBy>
  <cp:revision>351</cp:revision>
  <cp:lastPrinted>2023-01-09T06:48:32Z</cp:lastPrinted>
  <dcterms:created xsi:type="dcterms:W3CDTF">2022-06-22T09:40:44Z</dcterms:created>
  <dcterms:modified xsi:type="dcterms:W3CDTF">2025-05-21T10:01:33Z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0x0101005CCB46897497514B936CB653A0660EF4</vt:lpwstr>
  </property>
</Properties>
</file>