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66" r:id="rId2"/>
    <p:sldId id="256" r:id="rId3"/>
    <p:sldId id="257" r:id="rId4"/>
    <p:sldId id="261" r:id="rId5"/>
    <p:sldId id="260" r:id="rId6"/>
    <p:sldId id="382" r:id="rId7"/>
    <p:sldId id="383" r:id="rId8"/>
    <p:sldId id="384" r:id="rId9"/>
    <p:sldId id="262" r:id="rId10"/>
    <p:sldId id="263" r:id="rId11"/>
    <p:sldId id="386" r:id="rId12"/>
    <p:sldId id="387" r:id="rId13"/>
    <p:sldId id="258" r:id="rId14"/>
    <p:sldId id="388" r:id="rId15"/>
    <p:sldId id="389" r:id="rId16"/>
    <p:sldId id="390" r:id="rId17"/>
    <p:sldId id="333" r:id="rId18"/>
    <p:sldId id="391" r:id="rId19"/>
    <p:sldId id="392" r:id="rId20"/>
    <p:sldId id="259" r:id="rId21"/>
    <p:sldId id="393" r:id="rId22"/>
    <p:sldId id="394" r:id="rId23"/>
    <p:sldId id="395" r:id="rId24"/>
    <p:sldId id="264" r:id="rId25"/>
    <p:sldId id="265" r:id="rId26"/>
  </p:sldIdLst>
  <p:sldSz cx="18288000" cy="10287000"/>
  <p:notesSz cx="6858000" cy="9144000"/>
  <p:embeddedFontLst>
    <p:embeddedFont>
      <p:font typeface="Assistant" pitchFamily="2" charset="-79"/>
      <p:regular r:id="rId28"/>
      <p:bold r:id="rId29"/>
    </p:embeddedFont>
    <p:embeddedFont>
      <p:font typeface="Assistant Bold" charset="-79"/>
      <p:regular r:id="rId30"/>
    </p:embeddedFont>
    <p:embeddedFont>
      <p:font typeface="Dynamo Medium" panose="020B0604020202020204" charset="-18"/>
      <p:regular r:id="rId31"/>
    </p:embeddedFont>
    <p:embeddedFont>
      <p:font typeface="Nunito Sans" pitchFamily="2" charset="-18"/>
      <p:regular r:id="rId32"/>
      <p:bold r:id="rId33"/>
      <p:italic r:id="rId34"/>
      <p:boldItalic r:id="rId35"/>
    </p:embeddedFont>
    <p:embeddedFont>
      <p:font typeface="Open Sans" panose="020B0606030504020204" pitchFamily="34" charset="0"/>
      <p:regular r:id="rId36"/>
      <p:bold r:id="rId37"/>
      <p:italic r:id="rId38"/>
      <p:boldItalic r:id="rId39"/>
    </p:embeddedFont>
    <p:embeddedFont>
      <p:font typeface="Open Sans Bold" panose="020B0806030504020204" charset="0"/>
      <p:regular r:id="rId40"/>
    </p:embeddedFont>
    <p:embeddedFont>
      <p:font typeface="Source Sans Pro" panose="020B0503030403020204" pitchFamily="34" charset="0"/>
      <p:regular r:id="rId41"/>
      <p:bold r:id="rId42"/>
      <p:italic r:id="rId43"/>
      <p:boldItalic r:id="rId44"/>
    </p:embeddedFont>
    <p:embeddedFont>
      <p:font typeface="Source Sans Pro Bold" panose="020B0703030403020204" charset="0"/>
      <p:regular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69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EC4B1-5DA6-4697-8393-E60515EC35F2}" type="datetimeFigureOut">
              <a:rPr lang="pl-PL" smtClean="0"/>
              <a:t>21.05.2025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3D8C4-C354-4893-B94A-CB7D41BEB6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7207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28.svg"/><Relationship Id="rId7" Type="http://schemas.openxmlformats.org/officeDocument/2006/relationships/image" Target="../media/image1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svg"/><Relationship Id="rId10" Type="http://schemas.openxmlformats.org/officeDocument/2006/relationships/image" Target="../media/image12.sv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svg"/><Relationship Id="rId2" Type="http://schemas.openxmlformats.org/officeDocument/2006/relationships/image" Target="../media/image34.png"/><Relationship Id="rId16" Type="http://schemas.openxmlformats.org/officeDocument/2006/relationships/image" Target="../media/image1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11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6.png"/><Relationship Id="rId7" Type="http://schemas.openxmlformats.org/officeDocument/2006/relationships/image" Target="../media/image4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2.svg"/><Relationship Id="rId4" Type="http://schemas.openxmlformats.org/officeDocument/2006/relationships/image" Target="../media/image7.sv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sv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987318" y="1471091"/>
            <a:ext cx="12313365" cy="6910358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pl-PL" sz="42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ŚLĄSKI KONWENT PODMIOTÓW REINTEGRACYJNYCH</a:t>
            </a:r>
            <a:br>
              <a:rPr lang="pl-PL" sz="42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pl-PL" sz="42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4200" b="1" kern="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„Współpraca podmiotów reintegracyjnych </a:t>
            </a:r>
            <a:br>
              <a:rPr lang="pl-PL" sz="4200" b="1" kern="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4200" b="1" kern="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 Ośrodkami Wsparcia Ekonomii Społecznej”</a:t>
            </a:r>
            <a:br>
              <a:rPr lang="pl-PL" sz="15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15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15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15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3200" b="1" kern="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200" b="1" kern="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Mateusz </a:t>
            </a:r>
            <a:r>
              <a:rPr lang="pl-PL" sz="3200" b="1" kern="1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Eichner</a:t>
            </a:r>
            <a:r>
              <a:rPr lang="pl-PL" sz="3200" b="1" kern="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pl-PL" sz="3200" b="1" kern="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200" b="1" kern="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Regionalny Ośrodek Wspierania Ekonomii Społecznej 2.0</a:t>
            </a:r>
            <a:br>
              <a:rPr lang="pl-PL" sz="15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15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15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65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br>
              <a:rPr lang="pl-PL" sz="15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165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pl-PL" sz="165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pl-PL" sz="165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pl-PL" sz="15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sz="1650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203341" y="7181205"/>
            <a:ext cx="12097343" cy="1335501"/>
          </a:xfrm>
        </p:spPr>
        <p:txBody>
          <a:bodyPr>
            <a:noAutofit/>
          </a:bodyPr>
          <a:lstStyle/>
          <a:p>
            <a:pPr algn="ctr"/>
            <a:r>
              <a:rPr lang="pl-PL" sz="18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realizowany w ramach projektu pn. </a:t>
            </a:r>
            <a:br>
              <a:rPr lang="pl-PL" sz="18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8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„Koordynacja działań w zakresie polityki społecznej - ROPS WSL”</a:t>
            </a:r>
            <a:br>
              <a:rPr lang="pl-PL" sz="18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8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dofinansowanego ze środków Unii Europejskiej w ramach programu Fundusze Europejskie dla Rozwoju Społecznego 2021-2027 Priorytet FERS.04.00 Spójność społeczna i zdrowie Działanie FERS.04.13 Wysokiej jakości system włączenia społecznego</a:t>
            </a: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99E7FA5-AC74-B55B-0721-4F9442763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568" y="8757565"/>
            <a:ext cx="8532948" cy="1225868"/>
          </a:xfrm>
          <a:prstGeom prst="rect">
            <a:avLst/>
          </a:prstGeom>
          <a:noFill/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3DA2D69E-DA91-BF5E-6DB8-125B1A2A96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28454"/>
            <a:ext cx="1538288" cy="2097665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BBFDE512-AF1D-14DA-7D9C-1707E332D1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6600" y="784278"/>
            <a:ext cx="1878033" cy="98601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1400489" y="1320102"/>
            <a:ext cx="27505786" cy="6212866"/>
          </a:xfrm>
          <a:custGeom>
            <a:avLst/>
            <a:gdLst/>
            <a:ahLst/>
            <a:cxnLst/>
            <a:rect l="l" t="t" r="r" b="b"/>
            <a:pathLst>
              <a:path w="27505786" h="6212866">
                <a:moveTo>
                  <a:pt x="27505786" y="0"/>
                </a:moveTo>
                <a:lnTo>
                  <a:pt x="0" y="0"/>
                </a:lnTo>
                <a:lnTo>
                  <a:pt x="0" y="6212865"/>
                </a:lnTo>
                <a:lnTo>
                  <a:pt x="27505786" y="6212865"/>
                </a:lnTo>
                <a:lnTo>
                  <a:pt x="27505786" y="0"/>
                </a:lnTo>
                <a:close/>
              </a:path>
            </a:pathLst>
          </a:custGeom>
          <a:blipFill>
            <a:blip r:embed="rId2">
              <a:alphaModFix amt="8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3" name="Group 3"/>
          <p:cNvGrpSpPr/>
          <p:nvPr/>
        </p:nvGrpSpPr>
        <p:grpSpPr>
          <a:xfrm>
            <a:off x="1199021" y="1310125"/>
            <a:ext cx="4113080" cy="4113080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FE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2222" tIns="42222" rIns="42222" bIns="42222" rtlCol="0" anchor="ctr"/>
            <a:lstStyle/>
            <a:p>
              <a:pPr algn="ctr">
                <a:lnSpc>
                  <a:spcPts val="1993"/>
                </a:lnSpc>
              </a:pPr>
              <a:endParaRPr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321993" y="1439374"/>
            <a:ext cx="3854598" cy="3854582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t="-5644" b="-27689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7116438" y="1310125"/>
            <a:ext cx="4113080" cy="411308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FE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2222" tIns="42222" rIns="42222" bIns="42222" rtlCol="0" anchor="ctr"/>
            <a:lstStyle/>
            <a:p>
              <a:pPr algn="ctr">
                <a:lnSpc>
                  <a:spcPts val="1993"/>
                </a:lnSpc>
              </a:pPr>
              <a:endParaRPr/>
            </a:p>
          </p:txBody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7239411" y="1439374"/>
            <a:ext cx="3854598" cy="3854582"/>
            <a:chOff x="0" y="0"/>
            <a:chExt cx="6350000" cy="634997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b="-33333"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13029743" y="1268599"/>
            <a:ext cx="4113080" cy="4113080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FEF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2222" tIns="42222" rIns="42222" bIns="42222" rtlCol="0" anchor="ctr"/>
            <a:lstStyle/>
            <a:p>
              <a:pPr algn="ctr">
                <a:lnSpc>
                  <a:spcPts val="1993"/>
                </a:lnSpc>
              </a:pPr>
              <a:endParaRPr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3152715" y="1397848"/>
            <a:ext cx="3854598" cy="3854582"/>
            <a:chOff x="0" y="0"/>
            <a:chExt cx="6350000" cy="634997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-5079" r="-20705"/>
              </a:stretch>
            </a:blipFill>
          </p:spPr>
        </p:sp>
      </p:grpSp>
      <p:sp>
        <p:nvSpPr>
          <p:cNvPr id="18" name="TextBox 18"/>
          <p:cNvSpPr txBox="1"/>
          <p:nvPr/>
        </p:nvSpPr>
        <p:spPr>
          <a:xfrm>
            <a:off x="529695" y="349250"/>
            <a:ext cx="17232722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1">
                <a:solidFill>
                  <a:srgbClr val="56AAF0"/>
                </a:solidFill>
                <a:latin typeface="Dynamo Medium"/>
                <a:ea typeface="Dynamo Medium"/>
                <a:cs typeface="Dynamo Medium"/>
                <a:sym typeface="Dynamo Medium"/>
              </a:rPr>
              <a:t>PODMIOTY SPOŁECZNE Z PROGRAMEM ROWES 2.0: OSIĄGNIĘCIA I INSPIRACJE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692629" y="5584287"/>
            <a:ext cx="7182771" cy="3462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9"/>
              </a:lnSpc>
            </a:pPr>
            <a:r>
              <a:rPr lang="en-US" sz="2199" b="1" spc="8">
                <a:solidFill>
                  <a:srgbClr val="3275C5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💼 Fundacja</a:t>
            </a:r>
          </a:p>
          <a:p>
            <a:pPr algn="ctr">
              <a:lnSpc>
                <a:spcPts val="2529"/>
              </a:lnSpc>
            </a:pPr>
            <a:r>
              <a:rPr lang="en-US" sz="2199" b="1" spc="8">
                <a:solidFill>
                  <a:srgbClr val="3275C5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Społeczno-Rozwojowa New Time</a:t>
            </a:r>
          </a:p>
          <a:p>
            <a:pPr algn="ctr">
              <a:lnSpc>
                <a:spcPts val="2529"/>
              </a:lnSpc>
            </a:pPr>
            <a:r>
              <a:rPr lang="en-US" sz="2199" spc="8">
                <a:solidFill>
                  <a:srgbClr val="3275C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Wspiera osoby bezrobotne, z niepełnosprawnościami</a:t>
            </a:r>
          </a:p>
          <a:p>
            <a:pPr algn="ctr">
              <a:lnSpc>
                <a:spcPts val="2529"/>
              </a:lnSpc>
            </a:pPr>
            <a:r>
              <a:rPr lang="en-US" sz="2199" spc="8">
                <a:solidFill>
                  <a:srgbClr val="3275C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 zagrożone wykluczeniem społecznym.</a:t>
            </a:r>
          </a:p>
          <a:p>
            <a:pPr algn="ctr">
              <a:lnSpc>
                <a:spcPts val="2529"/>
              </a:lnSpc>
            </a:pPr>
            <a:r>
              <a:rPr lang="en-US" sz="2199" spc="8">
                <a:solidFill>
                  <a:srgbClr val="3275C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Prowadzi m.in.:</a:t>
            </a:r>
          </a:p>
          <a:p>
            <a:pPr algn="ctr">
              <a:lnSpc>
                <a:spcPts val="2529"/>
              </a:lnSpc>
            </a:pPr>
            <a:r>
              <a:rPr lang="en-US" sz="2199" spc="8">
                <a:solidFill>
                  <a:srgbClr val="3275C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🔹 Broadway Academy – gabinet kosmetologii estetycznej</a:t>
            </a:r>
          </a:p>
          <a:p>
            <a:pPr algn="ctr">
              <a:lnSpc>
                <a:spcPts val="2529"/>
              </a:lnSpc>
            </a:pPr>
            <a:r>
              <a:rPr lang="en-US" sz="2199" spc="8">
                <a:solidFill>
                  <a:srgbClr val="3275C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🔹 Gabinet Podologii „Zdrowe Stopy”</a:t>
            </a:r>
          </a:p>
          <a:p>
            <a:pPr algn="ctr">
              <a:lnSpc>
                <a:spcPts val="2529"/>
              </a:lnSpc>
            </a:pPr>
            <a:r>
              <a:rPr lang="en-US" sz="2199" spc="8">
                <a:solidFill>
                  <a:srgbClr val="3275C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Aktywizuje, integruje, promuje zdrowy styl życia.</a:t>
            </a:r>
          </a:p>
          <a:p>
            <a:pPr algn="ctr">
              <a:lnSpc>
                <a:spcPts val="2529"/>
              </a:lnSpc>
            </a:pPr>
            <a:r>
              <a:rPr lang="en-US" sz="2199" spc="8">
                <a:solidFill>
                  <a:srgbClr val="3275C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Dzięki wsparciu z ROWES rozwija działalność i pomaga jeszcze skuteczniej.</a:t>
            </a:r>
          </a:p>
          <a:p>
            <a:pPr algn="ctr">
              <a:lnSpc>
                <a:spcPts val="2529"/>
              </a:lnSpc>
            </a:pPr>
            <a:endParaRPr lang="en-US" sz="2199" spc="8">
              <a:solidFill>
                <a:srgbClr val="3275C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383355" y="5718480"/>
            <a:ext cx="5309274" cy="2519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9"/>
              </a:lnSpc>
            </a:pPr>
            <a:r>
              <a:rPr lang="en-US" sz="2199" b="1" spc="8">
                <a:solidFill>
                  <a:srgbClr val="3275C5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🍵 Fundacja Herbateka</a:t>
            </a:r>
            <a:r>
              <a:rPr lang="en-US" sz="2199" spc="8">
                <a:solidFill>
                  <a:srgbClr val="3275C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to przestrzeń spotkań, edukacji i kultury. Prowadzi działania animacyjne, integruje lokalną społeczność i promuje aktywny udział</a:t>
            </a:r>
          </a:p>
          <a:p>
            <a:pPr algn="l">
              <a:lnSpc>
                <a:spcPts val="2529"/>
              </a:lnSpc>
            </a:pPr>
            <a:r>
              <a:rPr lang="en-US" sz="2199" spc="8">
                <a:solidFill>
                  <a:srgbClr val="3275C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 życiu społecznym. Organizuje warsztaty, wydarzenia i współpracuje z samorządami oraz artystami.</a:t>
            </a:r>
          </a:p>
          <a:p>
            <a:pPr algn="l">
              <a:lnSpc>
                <a:spcPts val="2529"/>
              </a:lnSpc>
            </a:pPr>
            <a:endParaRPr lang="en-US" sz="2199" spc="8">
              <a:solidFill>
                <a:srgbClr val="3275C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3165740" y="5214330"/>
            <a:ext cx="4596678" cy="3277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079"/>
              </a:lnSpc>
            </a:pPr>
            <a:r>
              <a:rPr lang="en-US" sz="2199" spc="8">
                <a:solidFill>
                  <a:srgbClr val="3275C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🏫 </a:t>
            </a:r>
            <a:r>
              <a:rPr lang="en-US" sz="2199" b="1" spc="8">
                <a:solidFill>
                  <a:srgbClr val="3275C5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Fundacja Dzika</a:t>
            </a:r>
          </a:p>
          <a:p>
            <a:pPr algn="r">
              <a:lnSpc>
                <a:spcPts val="2529"/>
              </a:lnSpc>
            </a:pPr>
            <a:r>
              <a:rPr lang="en-US" sz="2199" spc="8">
                <a:solidFill>
                  <a:srgbClr val="3275C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działa na rzecz edukacji alternatywnej, wspierając edukację domową, demokratyczną i wolnościową. Jej głównym projektem jest Szkoła Dzika – Szkoła Demokratyczna w Tychach, oparta na swobodnym rozwoju, współdecydowaniu i podążaniu za potrzebami uczniów.</a:t>
            </a:r>
          </a:p>
          <a:p>
            <a:pPr algn="r">
              <a:lnSpc>
                <a:spcPts val="3079"/>
              </a:lnSpc>
            </a:pPr>
            <a:endParaRPr lang="en-US" sz="2199" spc="8">
              <a:solidFill>
                <a:srgbClr val="3275C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3213757" flipH="1">
            <a:off x="10907825" y="986651"/>
            <a:ext cx="12716270" cy="6635581"/>
          </a:xfrm>
          <a:custGeom>
            <a:avLst/>
            <a:gdLst/>
            <a:ahLst/>
            <a:cxnLst/>
            <a:rect l="l" t="t" r="r" b="b"/>
            <a:pathLst>
              <a:path w="12716270" h="6635581">
                <a:moveTo>
                  <a:pt x="12716270" y="0"/>
                </a:moveTo>
                <a:lnTo>
                  <a:pt x="0" y="0"/>
                </a:lnTo>
                <a:lnTo>
                  <a:pt x="0" y="6635581"/>
                </a:lnTo>
                <a:lnTo>
                  <a:pt x="12716270" y="6635581"/>
                </a:lnTo>
                <a:lnTo>
                  <a:pt x="12716270" y="0"/>
                </a:lnTo>
                <a:close/>
              </a:path>
            </a:pathLst>
          </a:custGeom>
          <a:blipFill>
            <a:blip r:embed="rId2">
              <a:alphaModFix amt="8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>
            <a:off x="13143159" y="8402538"/>
            <a:ext cx="4515500" cy="2263833"/>
          </a:xfrm>
          <a:custGeom>
            <a:avLst/>
            <a:gdLst/>
            <a:ahLst/>
            <a:cxnLst/>
            <a:rect l="l" t="t" r="r" b="b"/>
            <a:pathLst>
              <a:path w="4515500" h="2263833">
                <a:moveTo>
                  <a:pt x="0" y="0"/>
                </a:moveTo>
                <a:lnTo>
                  <a:pt x="4515500" y="0"/>
                </a:lnTo>
                <a:lnTo>
                  <a:pt x="4515500" y="2263834"/>
                </a:lnTo>
                <a:lnTo>
                  <a:pt x="0" y="22638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15375" b="-284485"/>
            </a:stretch>
          </a:blipFill>
        </p:spPr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3CCE0B28-E15D-450D-AD29-52B9A48860A9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/>
              <a:t>ROWES w liczbach 2018-22</a:t>
            </a:r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BE43CC3C-10AD-4E63-9E9C-A6F81C6959CD}"/>
              </a:ext>
            </a:extLst>
          </p:cNvPr>
          <p:cNvSpPr txBox="1">
            <a:spLocks/>
          </p:cNvSpPr>
          <p:nvPr/>
        </p:nvSpPr>
        <p:spPr>
          <a:xfrm>
            <a:off x="464024" y="1609796"/>
            <a:ext cx="8229600" cy="452596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4800" dirty="0"/>
              <a:t>Liczba utworzonych przedsiębiorstw społecznych – 45 </a:t>
            </a:r>
          </a:p>
          <a:p>
            <a:r>
              <a:rPr lang="pl-PL" sz="4800" dirty="0"/>
              <a:t>Kwota udzielonego wsparcia finansowego dla PS</a:t>
            </a:r>
          </a:p>
          <a:p>
            <a:pPr marL="0" indent="0">
              <a:buFont typeface="Arial" pitchFamily="34" charset="0"/>
              <a:buNone/>
            </a:pPr>
            <a:r>
              <a:rPr lang="pl-PL" sz="4800" dirty="0"/>
              <a:t> – 7 257 839,72 zł </a:t>
            </a:r>
          </a:p>
          <a:p>
            <a:r>
              <a:rPr lang="pl-PL" sz="4800" dirty="0"/>
              <a:t>Liczba utworzonych miejsc pracy – 223 </a:t>
            </a:r>
          </a:p>
          <a:p>
            <a:r>
              <a:rPr lang="pl-PL" sz="4800" dirty="0"/>
              <a:t>Liczba zorganizowanych szkoleń – 43</a:t>
            </a:r>
          </a:p>
          <a:p>
            <a:r>
              <a:rPr lang="pl-PL" sz="4800" dirty="0"/>
              <a:t>Liczba pakietów rozwojowych – 40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1187ED78-F4B2-4655-9E74-059E60C4FDF0}"/>
              </a:ext>
            </a:extLst>
          </p:cNvPr>
          <p:cNvSpPr txBox="1">
            <a:spLocks/>
          </p:cNvSpPr>
          <p:nvPr/>
        </p:nvSpPr>
        <p:spPr>
          <a:xfrm>
            <a:off x="7171309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/>
              <a:t>W 2024 roku</a:t>
            </a:r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FC5E87AE-B779-4332-8A63-FE042F2AAC14}"/>
              </a:ext>
            </a:extLst>
          </p:cNvPr>
          <p:cNvSpPr txBox="1">
            <a:spLocks/>
          </p:cNvSpPr>
          <p:nvPr/>
        </p:nvSpPr>
        <p:spPr>
          <a:xfrm>
            <a:off x="8686800" y="1417638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Liczba uczestników - 132</a:t>
            </a:r>
          </a:p>
          <a:p>
            <a:r>
              <a:rPr lang="pl-PL" dirty="0"/>
              <a:t>Liczba organizacji - 36</a:t>
            </a:r>
          </a:p>
          <a:p>
            <a:r>
              <a:rPr lang="pl-PL" dirty="0"/>
              <a:t>Liczba miejsc pracy utworzonych w PS - 37</a:t>
            </a:r>
            <a:br>
              <a:rPr lang="pl-PL" dirty="0"/>
            </a:br>
            <a:endParaRPr lang="pl-PL" dirty="0"/>
          </a:p>
          <a:p>
            <a:r>
              <a:rPr lang="pl-PL" dirty="0"/>
              <a:t>Liczba umów dotacyjnych - 11 na łączną kwotę 𝟮 𝟲𝟬𝟱 𝟲𝟴𝟴,𝟬𝟬 zł</a:t>
            </a:r>
          </a:p>
          <a:p>
            <a:r>
              <a:rPr lang="pl-PL" dirty="0"/>
              <a:t>Pakiety na partnerstwa - 5</a:t>
            </a:r>
          </a:p>
          <a:p>
            <a:r>
              <a:rPr lang="pl-PL" dirty="0"/>
              <a:t>Pakiety rozwojowe - 1</a:t>
            </a:r>
          </a:p>
          <a:p>
            <a:pPr marL="0" indent="0">
              <a:buFont typeface="Arial" pitchFamily="34" charset="0"/>
              <a:buNone/>
            </a:pPr>
            <a:endParaRPr lang="pl-PL" dirty="0"/>
          </a:p>
        </p:txBody>
      </p:sp>
      <p:sp>
        <p:nvSpPr>
          <p:cNvPr id="10" name="Symbol zastępczy numeru slajdu 3">
            <a:extLst>
              <a:ext uri="{FF2B5EF4-FFF2-40B4-BE49-F238E27FC236}">
                <a16:creationId xmlns:a16="http://schemas.microsoft.com/office/drawing/2014/main" id="{37A7A4FE-A604-4069-BF1C-88CFFFA6B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69713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3213757" flipH="1">
            <a:off x="10991940" y="987080"/>
            <a:ext cx="12716270" cy="6635581"/>
          </a:xfrm>
          <a:custGeom>
            <a:avLst/>
            <a:gdLst/>
            <a:ahLst/>
            <a:cxnLst/>
            <a:rect l="l" t="t" r="r" b="b"/>
            <a:pathLst>
              <a:path w="12716270" h="6635581">
                <a:moveTo>
                  <a:pt x="12716270" y="0"/>
                </a:moveTo>
                <a:lnTo>
                  <a:pt x="0" y="0"/>
                </a:lnTo>
                <a:lnTo>
                  <a:pt x="0" y="6635581"/>
                </a:lnTo>
                <a:lnTo>
                  <a:pt x="12716270" y="6635581"/>
                </a:lnTo>
                <a:lnTo>
                  <a:pt x="12716270" y="0"/>
                </a:lnTo>
                <a:close/>
              </a:path>
            </a:pathLst>
          </a:custGeom>
          <a:blipFill>
            <a:blip r:embed="rId2">
              <a:alphaModFix amt="8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>
            <a:off x="13143159" y="8402538"/>
            <a:ext cx="4515500" cy="2263833"/>
          </a:xfrm>
          <a:custGeom>
            <a:avLst/>
            <a:gdLst/>
            <a:ahLst/>
            <a:cxnLst/>
            <a:rect l="l" t="t" r="r" b="b"/>
            <a:pathLst>
              <a:path w="4515500" h="2263833">
                <a:moveTo>
                  <a:pt x="0" y="0"/>
                </a:moveTo>
                <a:lnTo>
                  <a:pt x="4515500" y="0"/>
                </a:lnTo>
                <a:lnTo>
                  <a:pt x="4515500" y="2263834"/>
                </a:lnTo>
                <a:lnTo>
                  <a:pt x="0" y="22638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15375" b="-284485"/>
            </a:stretch>
          </a:blipFill>
        </p:spPr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23FD451C-061A-48A6-99C1-B1ABBC587A6A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1" cap="all"/>
              <a:t>USTAWA </a:t>
            </a:r>
            <a:r>
              <a:rPr lang="pl-PL" sz="3200" b="1"/>
              <a:t>z dnia 5 sierpnia 2022 r.</a:t>
            </a:r>
            <a:br>
              <a:rPr lang="pl-PL" sz="3200" b="1"/>
            </a:br>
            <a:r>
              <a:rPr lang="pl-PL" sz="3200" b="1"/>
              <a:t>o ekonomii społecznej</a:t>
            </a:r>
            <a:br>
              <a:rPr lang="pl-PL" sz="3200" b="1"/>
            </a:br>
            <a:endParaRPr lang="pl-PL" sz="3200" dirty="0"/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DAC54C77-1848-41BF-A39F-5412E4D36B3C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15163800" cy="49911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Ustawa reguluje:</a:t>
            </a:r>
          </a:p>
          <a:p>
            <a:pPr marL="514350" indent="-514350">
              <a:buFont typeface="+mj-lt"/>
              <a:buAutoNum type="arabicParenR"/>
            </a:pPr>
            <a:r>
              <a:rPr lang="pl-PL" dirty="0"/>
              <a:t>organizację i zasady działania przedsiębiorstwa społecznego;</a:t>
            </a:r>
          </a:p>
          <a:p>
            <a:pPr marL="514350" indent="-514350">
              <a:buFont typeface="+mj-lt"/>
              <a:buAutoNum type="arabicParenR"/>
            </a:pPr>
            <a:r>
              <a:rPr lang="pl-PL" dirty="0"/>
              <a:t>zasady uzyskiwania i utraty statusu przedsiębiorstwa społecznego oraz nadzór nad przedsiębiorstwem społecznym;</a:t>
            </a:r>
          </a:p>
          <a:p>
            <a:pPr marL="514350" indent="-514350">
              <a:buFont typeface="+mj-lt"/>
              <a:buAutoNum type="arabicParenR"/>
            </a:pPr>
            <a:r>
              <a:rPr lang="pl-PL" dirty="0"/>
              <a:t>instrumenty wsparcia przedsiębiorstwa społecznego;</a:t>
            </a:r>
          </a:p>
          <a:p>
            <a:pPr marL="514350" indent="-514350">
              <a:buFont typeface="+mj-lt"/>
              <a:buAutoNum type="arabicParenR"/>
            </a:pPr>
            <a:r>
              <a:rPr lang="pl-PL" dirty="0"/>
              <a:t>zasady i formy wspierania rozwoju ekonomii społecznej przez organy administracji publicznej;</a:t>
            </a:r>
          </a:p>
          <a:p>
            <a:pPr marL="514350" indent="-514350">
              <a:buFont typeface="+mj-lt"/>
              <a:buAutoNum type="arabicParenR"/>
            </a:pPr>
            <a:r>
              <a:rPr lang="pl-PL" dirty="0"/>
              <a:t>ochrona danych osobowych w związku z realizacją celów wynikających z ustawy</a:t>
            </a:r>
          </a:p>
          <a:p>
            <a:endParaRPr lang="pl-PL" dirty="0"/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EF3247CE-F949-4B7D-94AA-1446506B2F3C}"/>
              </a:ext>
            </a:extLst>
          </p:cNvPr>
          <p:cNvSpPr txBox="1">
            <a:spLocks/>
          </p:cNvSpPr>
          <p:nvPr/>
        </p:nvSpPr>
        <p:spPr>
          <a:xfrm>
            <a:off x="152400" y="6707057"/>
            <a:ext cx="140970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/>
              <a:t>Przedsiębiorstwo społeczne – najpopularniejsze formy prawne </a:t>
            </a:r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F27D456D-A5AD-45F7-902F-80EFDACC8A5C}"/>
              </a:ext>
            </a:extLst>
          </p:cNvPr>
          <p:cNvSpPr txBox="1">
            <a:spLocks/>
          </p:cNvSpPr>
          <p:nvPr/>
        </p:nvSpPr>
        <p:spPr>
          <a:xfrm>
            <a:off x="457200" y="75819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stowarzyszenia;</a:t>
            </a:r>
          </a:p>
          <a:p>
            <a:r>
              <a:rPr lang="pl-PL" dirty="0"/>
              <a:t>fundacje;</a:t>
            </a:r>
          </a:p>
          <a:p>
            <a:r>
              <a:rPr lang="pl-PL" dirty="0"/>
              <a:t>spółdzielnie socjalne;</a:t>
            </a:r>
          </a:p>
          <a:p>
            <a:r>
              <a:rPr lang="pl-PL" dirty="0"/>
              <a:t>spółki z o.o. non profit</a:t>
            </a: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67261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24962" y="6511553"/>
            <a:ext cx="6615043" cy="3018865"/>
          </a:xfrm>
          <a:custGeom>
            <a:avLst/>
            <a:gdLst/>
            <a:ahLst/>
            <a:cxnLst/>
            <a:rect l="l" t="t" r="r" b="b"/>
            <a:pathLst>
              <a:path w="6615043" h="3018865">
                <a:moveTo>
                  <a:pt x="0" y="0"/>
                </a:moveTo>
                <a:lnTo>
                  <a:pt x="6615043" y="0"/>
                </a:lnTo>
                <a:lnTo>
                  <a:pt x="6615043" y="3018865"/>
                </a:lnTo>
                <a:lnTo>
                  <a:pt x="0" y="30188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4603738" y="7094830"/>
            <a:ext cx="2070265" cy="1792757"/>
            <a:chOff x="0" y="0"/>
            <a:chExt cx="4282440" cy="3708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4"/>
              <a:stretch>
                <a:fillRect l="-14865" r="-14865"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 rot="-10800000">
            <a:off x="12592738" y="-611740"/>
            <a:ext cx="5871820" cy="3280879"/>
          </a:xfrm>
          <a:custGeom>
            <a:avLst/>
            <a:gdLst/>
            <a:ahLst/>
            <a:cxnLst/>
            <a:rect l="l" t="t" r="r" b="b"/>
            <a:pathLst>
              <a:path w="5871820" h="3280879">
                <a:moveTo>
                  <a:pt x="0" y="0"/>
                </a:moveTo>
                <a:lnTo>
                  <a:pt x="5871820" y="0"/>
                </a:lnTo>
                <a:lnTo>
                  <a:pt x="5871820" y="3280880"/>
                </a:lnTo>
                <a:lnTo>
                  <a:pt x="0" y="32808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9000"/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7232484" y="1302126"/>
            <a:ext cx="9430853" cy="5804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79" lvl="1" indent="-237490" algn="l">
              <a:lnSpc>
                <a:spcPts val="3079"/>
              </a:lnSpc>
              <a:buFont typeface="Arial"/>
              <a:buChar char="•"/>
            </a:pPr>
            <a:r>
              <a:rPr lang="en-US" sz="2199" spc="8">
                <a:solidFill>
                  <a:srgbClr val="3275C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prowadzi działalność odpłatną pożytku publicznego, działalność gospodarczą lub inną działalność o charakterze odpłatnym,</a:t>
            </a:r>
          </a:p>
          <a:p>
            <a:pPr marL="474979" lvl="1" indent="-237490" algn="l">
              <a:lnSpc>
                <a:spcPts val="3079"/>
              </a:lnSpc>
              <a:buFont typeface="Arial"/>
              <a:buChar char="•"/>
            </a:pPr>
            <a:r>
              <a:rPr lang="en-US" sz="2199" spc="8">
                <a:solidFill>
                  <a:srgbClr val="3275C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służy rozwojowi lokalnemu i działa w celu:</a:t>
            </a:r>
          </a:p>
          <a:p>
            <a:pPr marL="474979" lvl="1" indent="-237490" algn="l">
              <a:lnSpc>
                <a:spcPts val="3079"/>
              </a:lnSpc>
              <a:buAutoNum type="arabicPeriod"/>
            </a:pPr>
            <a:r>
              <a:rPr lang="en-US" sz="2199" spc="8">
                <a:solidFill>
                  <a:srgbClr val="3275C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reintegracji zawodowej i społecznej osób zagrożonych wykluczeniem społecznym lub,</a:t>
            </a:r>
          </a:p>
          <a:p>
            <a:pPr marL="474979" lvl="1" indent="-237490" algn="l">
              <a:lnSpc>
                <a:spcPts val="3079"/>
              </a:lnSpc>
              <a:buAutoNum type="arabicPeriod"/>
            </a:pPr>
            <a:r>
              <a:rPr lang="en-US" sz="2199" spc="8">
                <a:solidFill>
                  <a:srgbClr val="3275C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realizacji usług społecznych,</a:t>
            </a:r>
          </a:p>
          <a:p>
            <a:pPr marL="474979" lvl="1" indent="-237490" algn="l">
              <a:lnSpc>
                <a:spcPts val="3079"/>
              </a:lnSpc>
              <a:buFont typeface="Arial"/>
              <a:buChar char="•"/>
            </a:pPr>
            <a:r>
              <a:rPr lang="en-US" sz="2199" spc="8">
                <a:solidFill>
                  <a:srgbClr val="3275C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zatrudnia co najmniej trzech pracowników na podstawie umowy o pracę w wymiarze ½ etatu,</a:t>
            </a:r>
          </a:p>
          <a:p>
            <a:pPr marL="474979" lvl="1" indent="-237490" algn="l">
              <a:lnSpc>
                <a:spcPts val="3079"/>
              </a:lnSpc>
              <a:buFont typeface="Arial"/>
              <a:buChar char="•"/>
            </a:pPr>
            <a:r>
              <a:rPr lang="en-US" sz="2199" spc="8">
                <a:solidFill>
                  <a:srgbClr val="3275C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przeznacza zysk na realizację celów społecznych lub reintegrację,</a:t>
            </a:r>
          </a:p>
          <a:p>
            <a:pPr marL="474979" lvl="1" indent="-237490" algn="l">
              <a:lnSpc>
                <a:spcPts val="3079"/>
              </a:lnSpc>
              <a:buFont typeface="Arial"/>
              <a:buChar char="•"/>
            </a:pPr>
            <a:r>
              <a:rPr lang="en-US" sz="2199" spc="8">
                <a:solidFill>
                  <a:srgbClr val="3275C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reintegruje pracowników zagrożonych wykluczeniem społecznym w oparciu o indywidualne plany reintegracji,</a:t>
            </a:r>
          </a:p>
          <a:p>
            <a:pPr marL="474979" lvl="1" indent="-237490" algn="l">
              <a:lnSpc>
                <a:spcPts val="3079"/>
              </a:lnSpc>
              <a:buFont typeface="Arial"/>
              <a:buChar char="•"/>
            </a:pPr>
            <a:r>
              <a:rPr lang="en-US" sz="2199" spc="8">
                <a:solidFill>
                  <a:srgbClr val="3275C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włącza pracowników w procesy decyzyjne (partycypacyjne zarządzanie),</a:t>
            </a:r>
          </a:p>
          <a:p>
            <a:pPr marL="474979" lvl="1" indent="-237490" algn="l">
              <a:lnSpc>
                <a:spcPts val="3079"/>
              </a:lnSpc>
              <a:buFont typeface="Arial"/>
              <a:buChar char="•"/>
            </a:pPr>
            <a:r>
              <a:rPr lang="en-US" sz="2199" spc="8">
                <a:solidFill>
                  <a:srgbClr val="3275C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PS działające w celu reintegracyjnym zatrudnia co najmniej 30% pracowników z grupy osób zagrożonych wykluczeniem społecznym.</a:t>
            </a:r>
          </a:p>
          <a:p>
            <a:pPr algn="l">
              <a:lnSpc>
                <a:spcPts val="2800"/>
              </a:lnSpc>
            </a:pPr>
            <a:endParaRPr lang="en-US" sz="2199" spc="8">
              <a:solidFill>
                <a:srgbClr val="3275C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" name="Freeform 7"/>
          <p:cNvSpPr/>
          <p:nvPr/>
        </p:nvSpPr>
        <p:spPr>
          <a:xfrm rot="-10800000" flipH="1" flipV="1">
            <a:off x="-203655" y="7617860"/>
            <a:ext cx="5871820" cy="3280879"/>
          </a:xfrm>
          <a:custGeom>
            <a:avLst/>
            <a:gdLst/>
            <a:ahLst/>
            <a:cxnLst/>
            <a:rect l="l" t="t" r="r" b="b"/>
            <a:pathLst>
              <a:path w="5871820" h="3280879">
                <a:moveTo>
                  <a:pt x="5871820" y="3280880"/>
                </a:moveTo>
                <a:lnTo>
                  <a:pt x="0" y="3280880"/>
                </a:lnTo>
                <a:lnTo>
                  <a:pt x="0" y="0"/>
                </a:lnTo>
                <a:lnTo>
                  <a:pt x="5871820" y="0"/>
                </a:lnTo>
                <a:lnTo>
                  <a:pt x="5871820" y="3280880"/>
                </a:lnTo>
                <a:close/>
              </a:path>
            </a:pathLst>
          </a:custGeom>
          <a:blipFill>
            <a:blip r:embed="rId5">
              <a:alphaModFix amt="69000"/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556644" y="1159707"/>
            <a:ext cx="6615043" cy="3018865"/>
            <a:chOff x="0" y="0"/>
            <a:chExt cx="8820057" cy="402515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820057" cy="4025153"/>
            </a:xfrm>
            <a:custGeom>
              <a:avLst/>
              <a:gdLst/>
              <a:ahLst/>
              <a:cxnLst/>
              <a:rect l="l" t="t" r="r" b="b"/>
              <a:pathLst>
                <a:path w="8820057" h="4025153">
                  <a:moveTo>
                    <a:pt x="0" y="0"/>
                  </a:moveTo>
                  <a:lnTo>
                    <a:pt x="8820057" y="0"/>
                  </a:lnTo>
                  <a:lnTo>
                    <a:pt x="8820057" y="4025153"/>
                  </a:lnTo>
                  <a:lnTo>
                    <a:pt x="0" y="40251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905034" y="777702"/>
              <a:ext cx="2760354" cy="2390342"/>
              <a:chOff x="0" y="0"/>
              <a:chExt cx="4282440" cy="3708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4282440" cy="3708400"/>
              </a:xfrm>
              <a:custGeom>
                <a:avLst/>
                <a:gdLst/>
                <a:ahLst/>
                <a:cxnLst/>
                <a:rect l="l" t="t" r="r" b="b"/>
                <a:pathLst>
                  <a:path w="4282440" h="3708400">
                    <a:moveTo>
                      <a:pt x="3211830" y="0"/>
                    </a:moveTo>
                    <a:lnTo>
                      <a:pt x="1070610" y="0"/>
                    </a:lnTo>
                    <a:lnTo>
                      <a:pt x="0" y="1854200"/>
                    </a:lnTo>
                    <a:lnTo>
                      <a:pt x="1070610" y="3708400"/>
                    </a:lnTo>
                    <a:lnTo>
                      <a:pt x="3211830" y="3708400"/>
                    </a:lnTo>
                    <a:lnTo>
                      <a:pt x="4282440" y="1854200"/>
                    </a:lnTo>
                    <a:close/>
                  </a:path>
                </a:pathLst>
              </a:custGeom>
              <a:blipFill>
                <a:blip r:embed="rId6"/>
                <a:stretch>
                  <a:fillRect l="-26973" r="-26973"/>
                </a:stretch>
              </a:blipFill>
            </p:spPr>
          </p:sp>
        </p:grpSp>
        <p:sp>
          <p:nvSpPr>
            <p:cNvPr id="12" name="TextBox 12"/>
            <p:cNvSpPr txBox="1"/>
            <p:nvPr/>
          </p:nvSpPr>
          <p:spPr>
            <a:xfrm>
              <a:off x="4229461" y="1671934"/>
              <a:ext cx="4590596" cy="19530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 spc="139">
                  <a:solidFill>
                    <a:srgbClr val="FCFEFF"/>
                  </a:solidFill>
                  <a:latin typeface="Dynamo Medium"/>
                  <a:ea typeface="Dynamo Medium"/>
                  <a:cs typeface="Dynamo Medium"/>
                  <a:sym typeface="Dynamo Medium"/>
                </a:rPr>
                <a:t>PRZEDSIĘBIORSTWO</a:t>
              </a:r>
            </a:p>
            <a:p>
              <a:pPr algn="l">
                <a:lnSpc>
                  <a:spcPts val="3919"/>
                </a:lnSpc>
              </a:pPr>
              <a:r>
                <a:rPr lang="en-US" sz="2799" spc="139">
                  <a:solidFill>
                    <a:srgbClr val="FCFEFF"/>
                  </a:solidFill>
                  <a:latin typeface="Dynamo Medium"/>
                  <a:ea typeface="Dynamo Medium"/>
                  <a:cs typeface="Dynamo Medium"/>
                  <a:sym typeface="Dynamo Medium"/>
                </a:rPr>
                <a:t>SPOŁECZNE:</a:t>
              </a:r>
            </a:p>
            <a:p>
              <a:pPr algn="l">
                <a:lnSpc>
                  <a:spcPts val="3919"/>
                </a:lnSpc>
              </a:pPr>
              <a:endParaRPr lang="en-US" sz="2799" spc="139">
                <a:solidFill>
                  <a:srgbClr val="FCFEFF"/>
                </a:solidFill>
                <a:latin typeface="Dynamo Medium"/>
                <a:ea typeface="Dynamo Medium"/>
                <a:cs typeface="Dynamo Medium"/>
                <a:sym typeface="Dynamo Medium"/>
              </a:endParaRP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0725136" y="7153275"/>
            <a:ext cx="5938201" cy="2105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 b="1" spc="11">
                <a:solidFill>
                  <a:srgbClr val="3275C5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Przyznanie </a:t>
            </a:r>
            <a:r>
              <a:rPr lang="en-US" sz="2999" b="1" spc="11">
                <a:solidFill>
                  <a:srgbClr val="FF313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statusu</a:t>
            </a:r>
            <a:r>
              <a:rPr lang="en-US" sz="2999" b="1" spc="11">
                <a:solidFill>
                  <a:srgbClr val="3275C5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oraz nadzór nad działalnością PS należy</a:t>
            </a:r>
          </a:p>
          <a:p>
            <a:pPr algn="l">
              <a:lnSpc>
                <a:spcPts val="4199"/>
              </a:lnSpc>
            </a:pPr>
            <a:r>
              <a:rPr lang="en-US" sz="2999" b="1" spc="11">
                <a:solidFill>
                  <a:srgbClr val="3275C5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do kompetencji </a:t>
            </a:r>
            <a:r>
              <a:rPr lang="en-US" sz="2999" b="1" spc="11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wojewody</a:t>
            </a:r>
            <a:r>
              <a:rPr lang="en-US" sz="2999" b="1" spc="11">
                <a:solidFill>
                  <a:srgbClr val="3275C5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.</a:t>
            </a:r>
          </a:p>
          <a:p>
            <a:pPr algn="l">
              <a:lnSpc>
                <a:spcPts val="4199"/>
              </a:lnSpc>
            </a:pPr>
            <a:endParaRPr lang="en-US" sz="2999" b="1" spc="11">
              <a:solidFill>
                <a:srgbClr val="3275C5"/>
              </a:solidFill>
              <a:latin typeface="Source Sans Pro Bold"/>
              <a:ea typeface="Source Sans Pro Bold"/>
              <a:cs typeface="Source Sans Pro Bold"/>
              <a:sym typeface="Source Sans Pro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56644" y="575326"/>
            <a:ext cx="14012362" cy="1083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56AAF0"/>
                </a:solidFill>
                <a:latin typeface="Dynamo Medium"/>
                <a:ea typeface="Dynamo Medium"/>
                <a:cs typeface="Dynamo Medium"/>
                <a:sym typeface="Dynamo Medium"/>
              </a:rPr>
              <a:t>KLUCZOWE CECHY PRZEDSIĘBIORSTWA SPOŁECZNEGO ZGODNIE Z USTAWĄ</a:t>
            </a:r>
          </a:p>
          <a:p>
            <a:pPr algn="ctr">
              <a:lnSpc>
                <a:spcPts val="4200"/>
              </a:lnSpc>
            </a:pPr>
            <a:endParaRPr lang="en-US" sz="3200">
              <a:solidFill>
                <a:srgbClr val="56AAF0"/>
              </a:solidFill>
              <a:latin typeface="Dynamo Medium"/>
              <a:ea typeface="Dynamo Medium"/>
              <a:cs typeface="Dynamo Medium"/>
              <a:sym typeface="Dynamo Medium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17088946" y="7755670"/>
            <a:ext cx="4515500" cy="2263833"/>
          </a:xfrm>
          <a:custGeom>
            <a:avLst/>
            <a:gdLst/>
            <a:ahLst/>
            <a:cxnLst/>
            <a:rect l="l" t="t" r="r" b="b"/>
            <a:pathLst>
              <a:path w="4515500" h="2263833">
                <a:moveTo>
                  <a:pt x="0" y="0"/>
                </a:moveTo>
                <a:lnTo>
                  <a:pt x="4515500" y="0"/>
                </a:lnTo>
                <a:lnTo>
                  <a:pt x="4515500" y="2263833"/>
                </a:lnTo>
                <a:lnTo>
                  <a:pt x="0" y="22638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r="-115375" b="-284485"/>
            </a:stretch>
          </a:blipFill>
        </p:spPr>
      </p:sp>
    </p:spTree>
    <p:extLst>
      <p:ext uri="{BB962C8B-B14F-4D97-AF65-F5344CB8AC3E}">
        <p14:creationId xmlns:p14="http://schemas.microsoft.com/office/powerpoint/2010/main" val="1802579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3213757" flipH="1">
            <a:off x="10991940" y="987080"/>
            <a:ext cx="12716270" cy="6635581"/>
          </a:xfrm>
          <a:custGeom>
            <a:avLst/>
            <a:gdLst/>
            <a:ahLst/>
            <a:cxnLst/>
            <a:rect l="l" t="t" r="r" b="b"/>
            <a:pathLst>
              <a:path w="12716270" h="6635581">
                <a:moveTo>
                  <a:pt x="12716270" y="0"/>
                </a:moveTo>
                <a:lnTo>
                  <a:pt x="0" y="0"/>
                </a:lnTo>
                <a:lnTo>
                  <a:pt x="0" y="6635581"/>
                </a:lnTo>
                <a:lnTo>
                  <a:pt x="12716270" y="6635581"/>
                </a:lnTo>
                <a:lnTo>
                  <a:pt x="12716270" y="0"/>
                </a:lnTo>
                <a:close/>
              </a:path>
            </a:pathLst>
          </a:custGeom>
          <a:blipFill>
            <a:blip r:embed="rId2">
              <a:alphaModFix amt="8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>
            <a:off x="13143159" y="8402538"/>
            <a:ext cx="4515500" cy="2263833"/>
          </a:xfrm>
          <a:custGeom>
            <a:avLst/>
            <a:gdLst/>
            <a:ahLst/>
            <a:cxnLst/>
            <a:rect l="l" t="t" r="r" b="b"/>
            <a:pathLst>
              <a:path w="4515500" h="2263833">
                <a:moveTo>
                  <a:pt x="0" y="0"/>
                </a:moveTo>
                <a:lnTo>
                  <a:pt x="4515500" y="0"/>
                </a:lnTo>
                <a:lnTo>
                  <a:pt x="4515500" y="2263834"/>
                </a:lnTo>
                <a:lnTo>
                  <a:pt x="0" y="22638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15375" b="-284485"/>
            </a:stretch>
          </a:blipFill>
        </p:spPr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4890AC09-2BB5-4CF1-A8A3-FB51BF93C31C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/>
              <a:t>Definicja wykluczenia społecznego </a:t>
            </a:r>
            <a:endParaRPr lang="pl-PL" dirty="0"/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59291783-92D6-4845-B8EB-D9F2B4B35822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13944600" cy="697230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7200" dirty="0"/>
              <a:t>  </a:t>
            </a:r>
            <a:r>
              <a:rPr lang="pl-PL" sz="8000" dirty="0"/>
              <a:t>Przez </a:t>
            </a:r>
            <a:r>
              <a:rPr lang="pl-PL" sz="8000" b="1" dirty="0"/>
              <a:t>osobę zagrożoną </a:t>
            </a:r>
            <a:r>
              <a:rPr lang="pl-PL" sz="8000" dirty="0"/>
              <a:t>wykluczeniem społecznym </a:t>
            </a:r>
            <a:r>
              <a:rPr lang="pl-PL" sz="8000" b="1" dirty="0"/>
              <a:t>należy rozumieć</a:t>
            </a:r>
            <a:r>
              <a:rPr lang="pl-PL" sz="8000" dirty="0"/>
              <a:t>:</a:t>
            </a:r>
          </a:p>
          <a:p>
            <a:pPr marL="0" indent="0">
              <a:buNone/>
            </a:pPr>
            <a:r>
              <a:rPr lang="pl-PL" sz="8000" dirty="0"/>
              <a:t>a)       </a:t>
            </a:r>
            <a:r>
              <a:rPr lang="pl-PL" sz="8000" b="1" dirty="0"/>
              <a:t>bezrobotnego</a:t>
            </a:r>
            <a:r>
              <a:rPr lang="pl-PL" sz="8000" dirty="0"/>
              <a:t>, </a:t>
            </a:r>
            <a:r>
              <a:rPr lang="pl-PL" sz="8000" b="1" dirty="0"/>
              <a:t>o którym mowa w art. 2 ust. 1 pkt 2 </a:t>
            </a:r>
            <a:r>
              <a:rPr lang="pl-PL" sz="8000" dirty="0"/>
              <a:t>ustawy z dnia 20 kwietnia 2004 r. o promocji zatrudnienia i instytucjach rynku pracy (Dz. U. z 2022 r. poz. 690, 830, 1079, 1383 i 1561),</a:t>
            </a:r>
          </a:p>
          <a:p>
            <a:pPr marL="0" indent="0">
              <a:buNone/>
            </a:pPr>
            <a:r>
              <a:rPr lang="pl-PL" sz="8000" b="1" dirty="0"/>
              <a:t>b)       bezrobotnego długotrwale, o którym mowa w art. 2 ust. 1 pkt 5 ustawy z dnia 20 kwietnia 2004 r. o promocji zatrudnienia i instytucjach rynku pracy,</a:t>
            </a:r>
            <a:endParaRPr lang="pl-PL" sz="8000" dirty="0"/>
          </a:p>
          <a:p>
            <a:pPr marL="0" indent="0">
              <a:buNone/>
            </a:pPr>
            <a:r>
              <a:rPr lang="pl-PL" sz="8000" dirty="0"/>
              <a:t>c)       </a:t>
            </a:r>
            <a:r>
              <a:rPr lang="pl-PL" sz="8000" b="1" dirty="0"/>
              <a:t>poszukującego pracy, o którym </a:t>
            </a:r>
            <a:r>
              <a:rPr lang="pl-PL" sz="8000" dirty="0"/>
              <a:t>mowa w art. 2 ust. 1 pkt 22 ustawy z dnia 20 kwietnia 2004 r. o promocji zatrudnienia i instytucjach rynku pracy, </a:t>
            </a:r>
            <a:r>
              <a:rPr lang="pl-PL" sz="8000" b="1" dirty="0"/>
              <a:t>bez zatrudnienia:</a:t>
            </a:r>
            <a:endParaRPr lang="pl-PL" sz="8000" dirty="0"/>
          </a:p>
          <a:p>
            <a:pPr marL="0" indent="0">
              <a:buNone/>
            </a:pPr>
            <a:r>
              <a:rPr lang="pl-PL" sz="8000" dirty="0"/>
              <a:t>–      w wieku do 30. roku życia oraz po ukończeniu 50. roku życia lub</a:t>
            </a:r>
          </a:p>
          <a:p>
            <a:pPr marL="0" indent="0">
              <a:buNone/>
            </a:pPr>
            <a:r>
              <a:rPr lang="pl-PL" sz="8000" dirty="0"/>
              <a:t>–      </a:t>
            </a:r>
            <a:r>
              <a:rPr lang="pl-PL" sz="8000" b="1" dirty="0"/>
              <a:t>niewykonującego</a:t>
            </a:r>
            <a:r>
              <a:rPr lang="pl-PL" sz="8000" dirty="0"/>
              <a:t> innej pracy zarobkowej, o której mowa w art. 2 ust. 1 pkt 11 ustawy z dnia 20 kwietnia 2004 r. o promocji zatrudnienia i instytucjach rynku pracy,</a:t>
            </a:r>
          </a:p>
          <a:p>
            <a:pPr marL="0" indent="0">
              <a:buNone/>
            </a:pPr>
            <a:r>
              <a:rPr lang="pl-PL" sz="8000" dirty="0"/>
              <a:t>d)       </a:t>
            </a:r>
            <a:r>
              <a:rPr lang="pl-PL" sz="8000" b="1" dirty="0"/>
              <a:t>osobę niepełnosprawną </a:t>
            </a:r>
            <a:r>
              <a:rPr lang="pl-PL" sz="8000" dirty="0"/>
              <a:t>w rozumieniu </a:t>
            </a:r>
            <a:r>
              <a:rPr lang="pl-PL" sz="8000" b="1" dirty="0"/>
              <a:t>art. 1 </a:t>
            </a:r>
            <a:r>
              <a:rPr lang="pl-PL" sz="8000" dirty="0"/>
              <a:t>ustawy z dnia 27 sierpnia 1997 r. o rehabilitacji zawodowej i społecznej oraz zatrudnianiu osób niepełnosprawnych,</a:t>
            </a:r>
          </a:p>
          <a:p>
            <a:pPr marL="0" indent="0">
              <a:buNone/>
            </a:pPr>
            <a:r>
              <a:rPr lang="pl-PL" sz="8000" dirty="0"/>
              <a:t>e)       </a:t>
            </a:r>
            <a:r>
              <a:rPr lang="pl-PL" sz="8000" b="1" dirty="0"/>
              <a:t>absolwenta centrum </a:t>
            </a:r>
            <a:r>
              <a:rPr lang="pl-PL" sz="8000" dirty="0"/>
              <a:t>integracji społecznej oraz </a:t>
            </a:r>
            <a:r>
              <a:rPr lang="pl-PL" sz="8000" b="1" dirty="0"/>
              <a:t>absolwenta klubu </a:t>
            </a:r>
            <a:r>
              <a:rPr lang="pl-PL" sz="8000" dirty="0"/>
              <a:t>integracji społecznej, o których mowa w art. 2 pkt 1a i 1b ustawy z dnia 13 czerwca 2003 r. o zatrudnieniu socjalnym,</a:t>
            </a:r>
          </a:p>
          <a:p>
            <a:pPr marL="0" indent="0">
              <a:buNone/>
            </a:pPr>
            <a:r>
              <a:rPr lang="pl-PL" sz="8000" dirty="0"/>
              <a:t>f)        </a:t>
            </a:r>
            <a:r>
              <a:rPr lang="pl-PL" sz="8000" b="1" dirty="0"/>
              <a:t>osobę spełniającą kryteria</a:t>
            </a:r>
            <a:r>
              <a:rPr lang="pl-PL" sz="8000" dirty="0"/>
              <a:t>, o których mowa w art. 8 ust. 1 pkt 1 i 2 ustawy z dnia 12 marca 2004 r. o pomocy społecznej (Dz. U. z 2021 r. poz. 2268 i 2270 oraz z 2022 r. poz. 1, 66 i 1079),</a:t>
            </a:r>
          </a:p>
          <a:p>
            <a:pPr marL="0" indent="0">
              <a:buNone/>
            </a:pPr>
            <a:r>
              <a:rPr lang="pl-PL" sz="8000" dirty="0"/>
              <a:t>g)       </a:t>
            </a:r>
            <a:r>
              <a:rPr lang="pl-PL" sz="8000" b="1" dirty="0"/>
              <a:t>osobę uprawnioną </a:t>
            </a:r>
            <a:r>
              <a:rPr lang="pl-PL" sz="8000" dirty="0"/>
              <a:t>do specjalnego zasiłku opiekuńczego, </a:t>
            </a:r>
            <a:r>
              <a:rPr lang="pl-PL" sz="8000" b="1" dirty="0"/>
              <a:t>o której </a:t>
            </a:r>
            <a:r>
              <a:rPr lang="pl-PL" sz="8000" dirty="0"/>
              <a:t>mowa w art. 16a ust. 1 ustawy z dnia 28 listopada 2003 r. o świadczeniach rodzinnych (Dz. U. z 2022 r. poz. 615 i 1265),</a:t>
            </a:r>
          </a:p>
          <a:p>
            <a:pPr marL="0" indent="0">
              <a:buNone/>
            </a:pPr>
            <a:r>
              <a:rPr lang="pl-PL" sz="8000" dirty="0"/>
              <a:t>h)       </a:t>
            </a:r>
            <a:r>
              <a:rPr lang="pl-PL" sz="8000" b="1" dirty="0"/>
              <a:t>osobę usamodzielnianą, o której </a:t>
            </a:r>
            <a:r>
              <a:rPr lang="pl-PL" sz="8000" dirty="0"/>
              <a:t>mowa w art. 140 ust. 1 i 2 ustawy z dnia 9 czerwca 2011 r. o wspieraniu rodziny i systemie pieczy zastępczej (Dz. U. z 2022 r. poz. 447) oraz </a:t>
            </a:r>
            <a:r>
              <a:rPr lang="pl-PL" sz="8000" b="1" dirty="0"/>
              <a:t>art. 88 </a:t>
            </a:r>
            <a:r>
              <a:rPr lang="pl-PL" sz="8000" dirty="0"/>
              <a:t>ust. 1 ustawy z dnia 12 marca 2004 r. o pomocy społecznej,</a:t>
            </a:r>
          </a:p>
          <a:p>
            <a:pPr marL="0" indent="0">
              <a:buNone/>
            </a:pPr>
            <a:r>
              <a:rPr lang="pl-PL" sz="8000" dirty="0"/>
              <a:t>i)        </a:t>
            </a:r>
            <a:r>
              <a:rPr lang="pl-PL" sz="8000" b="1" dirty="0"/>
              <a:t>osobę z zaburzeniami psychicznymi, o której mowa </a:t>
            </a:r>
            <a:r>
              <a:rPr lang="pl-PL" sz="8000" dirty="0"/>
              <a:t>w art. 3 pkt 1 ustawy z dnia 19 sierpnia 1994 r. o ochronie zdrowia psychicznego (Dz. U. z 2020 r. poz. 685 oraz z 2022 r. poz. 974),</a:t>
            </a:r>
          </a:p>
          <a:p>
            <a:pPr marL="0" indent="0">
              <a:buNone/>
            </a:pPr>
            <a:r>
              <a:rPr lang="pl-PL" sz="8000" dirty="0"/>
              <a:t>j)        </a:t>
            </a:r>
            <a:r>
              <a:rPr lang="pl-PL" sz="8000" b="1" dirty="0"/>
              <a:t>osobę pozbawioną wolności, osobę opuszczającą zakład karny oraz pełnoletnią osobę opuszczającą zakład poprawczy</a:t>
            </a:r>
            <a:r>
              <a:rPr lang="pl-PL" sz="8000" dirty="0"/>
              <a:t>,</a:t>
            </a:r>
          </a:p>
          <a:p>
            <a:pPr marL="0" indent="0">
              <a:buNone/>
            </a:pPr>
            <a:r>
              <a:rPr lang="pl-PL" sz="8000" dirty="0"/>
              <a:t>k)       </a:t>
            </a:r>
            <a:r>
              <a:rPr lang="pl-PL" sz="8000" b="1" dirty="0"/>
              <a:t>osobę starszą, o której </a:t>
            </a:r>
            <a:r>
              <a:rPr lang="pl-PL" sz="8000" dirty="0"/>
              <a:t>mowa w art. 4 pkt 1 ustawy z dnia 11 września 2015 r. o osobach starszych (Dz. U. poz. 1705),</a:t>
            </a:r>
          </a:p>
          <a:p>
            <a:pPr marL="0" indent="0">
              <a:buNone/>
            </a:pPr>
            <a:r>
              <a:rPr lang="pl-PL" sz="8000" dirty="0"/>
              <a:t>l)        </a:t>
            </a:r>
            <a:r>
              <a:rPr lang="pl-PL" sz="8000" b="1" dirty="0"/>
              <a:t>osobę, która uzyskała </a:t>
            </a:r>
            <a:r>
              <a:rPr lang="pl-PL" sz="8000" dirty="0"/>
              <a:t>w Rzeczypospolitej Polskiej status uchodźcy lub ochronę uzupełniającą;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38633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3213757" flipH="1">
            <a:off x="10991940" y="987080"/>
            <a:ext cx="12716270" cy="6635581"/>
          </a:xfrm>
          <a:custGeom>
            <a:avLst/>
            <a:gdLst/>
            <a:ahLst/>
            <a:cxnLst/>
            <a:rect l="l" t="t" r="r" b="b"/>
            <a:pathLst>
              <a:path w="12716270" h="6635581">
                <a:moveTo>
                  <a:pt x="12716270" y="0"/>
                </a:moveTo>
                <a:lnTo>
                  <a:pt x="0" y="0"/>
                </a:lnTo>
                <a:lnTo>
                  <a:pt x="0" y="6635581"/>
                </a:lnTo>
                <a:lnTo>
                  <a:pt x="12716270" y="6635581"/>
                </a:lnTo>
                <a:lnTo>
                  <a:pt x="12716270" y="0"/>
                </a:lnTo>
                <a:close/>
              </a:path>
            </a:pathLst>
          </a:custGeom>
          <a:blipFill>
            <a:blip r:embed="rId2">
              <a:alphaModFix amt="8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>
            <a:off x="13143159" y="8402538"/>
            <a:ext cx="4515500" cy="2263833"/>
          </a:xfrm>
          <a:custGeom>
            <a:avLst/>
            <a:gdLst/>
            <a:ahLst/>
            <a:cxnLst/>
            <a:rect l="l" t="t" r="r" b="b"/>
            <a:pathLst>
              <a:path w="4515500" h="2263833">
                <a:moveTo>
                  <a:pt x="0" y="0"/>
                </a:moveTo>
                <a:lnTo>
                  <a:pt x="4515500" y="0"/>
                </a:lnTo>
                <a:lnTo>
                  <a:pt x="4515500" y="2263834"/>
                </a:lnTo>
                <a:lnTo>
                  <a:pt x="0" y="22638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15375" b="-284485"/>
            </a:stretch>
          </a:blipFill>
        </p:spPr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5AD759E4-F2F2-49D7-B8C1-804CE9197648}"/>
              </a:ext>
            </a:extLst>
          </p:cNvPr>
          <p:cNvSpPr txBox="1">
            <a:spLocks/>
          </p:cNvSpPr>
          <p:nvPr/>
        </p:nvSpPr>
        <p:spPr>
          <a:xfrm>
            <a:off x="457200" y="274637"/>
            <a:ext cx="11582400" cy="197248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/>
              <a:t>Ustawa o ekonomii społecznej (2022)</a:t>
            </a:r>
            <a:endParaRPr lang="pl-PL" dirty="0"/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85776385-9287-4804-B0F5-3821C7A6DB62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13106400" cy="78105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reintegracja społeczna – należy przez to rozumieć działania służące odbudowaniu lub nabyciu i podtrzymaniu umiejętności uczestniczenia w życiu społeczności lokalnej i pełnienia ról społecznych w miejscu pracy, zamieszkania lub pobytu, w tym rehabilitację społeczną osób niepełnosprawnych; </a:t>
            </a:r>
          </a:p>
          <a:p>
            <a:r>
              <a:rPr lang="pl-PL" dirty="0"/>
              <a:t>reintegracja zawodowa – należy przez to rozumieć działania służące zdobyciu nowych kwalifikacji, kompetencji, wiedzy i umiejętności w celu odbudowania lub uzyskania i podtrzymania zdolności do samodzielnego świadczenia pracy na rynku pracy i awansu zawodowego, w tym rehabilitację zawodową osób niepełnosprawnych; </a:t>
            </a:r>
          </a:p>
        </p:txBody>
      </p:sp>
    </p:spTree>
    <p:extLst>
      <p:ext uri="{BB962C8B-B14F-4D97-AF65-F5344CB8AC3E}">
        <p14:creationId xmlns:p14="http://schemas.microsoft.com/office/powerpoint/2010/main" val="879714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3213757" flipH="1">
            <a:off x="10991940" y="987080"/>
            <a:ext cx="12716270" cy="6635581"/>
          </a:xfrm>
          <a:custGeom>
            <a:avLst/>
            <a:gdLst/>
            <a:ahLst/>
            <a:cxnLst/>
            <a:rect l="l" t="t" r="r" b="b"/>
            <a:pathLst>
              <a:path w="12716270" h="6635581">
                <a:moveTo>
                  <a:pt x="12716270" y="0"/>
                </a:moveTo>
                <a:lnTo>
                  <a:pt x="0" y="0"/>
                </a:lnTo>
                <a:lnTo>
                  <a:pt x="0" y="6635581"/>
                </a:lnTo>
                <a:lnTo>
                  <a:pt x="12716270" y="6635581"/>
                </a:lnTo>
                <a:lnTo>
                  <a:pt x="12716270" y="0"/>
                </a:lnTo>
                <a:close/>
              </a:path>
            </a:pathLst>
          </a:custGeom>
          <a:blipFill>
            <a:blip r:embed="rId2">
              <a:alphaModFix amt="8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>
            <a:off x="13143159" y="8402538"/>
            <a:ext cx="4515500" cy="2263833"/>
          </a:xfrm>
          <a:custGeom>
            <a:avLst/>
            <a:gdLst/>
            <a:ahLst/>
            <a:cxnLst/>
            <a:rect l="l" t="t" r="r" b="b"/>
            <a:pathLst>
              <a:path w="4515500" h="2263833">
                <a:moveTo>
                  <a:pt x="0" y="0"/>
                </a:moveTo>
                <a:lnTo>
                  <a:pt x="4515500" y="0"/>
                </a:lnTo>
                <a:lnTo>
                  <a:pt x="4515500" y="2263834"/>
                </a:lnTo>
                <a:lnTo>
                  <a:pt x="0" y="22638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15375" b="-284485"/>
            </a:stretch>
          </a:blipFill>
        </p:spPr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C685E772-DF09-4410-9774-F6B064659C7E}"/>
              </a:ext>
            </a:extLst>
          </p:cNvPr>
          <p:cNvSpPr txBox="1">
            <a:spLocks/>
          </p:cNvSpPr>
          <p:nvPr/>
        </p:nvSpPr>
        <p:spPr>
          <a:xfrm>
            <a:off x="381000" y="571500"/>
            <a:ext cx="15316200" cy="80391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Art. 6. 1. Przedsiębiorstwo społeczne w przypadku każdej zatrudnionej osoby zagrożonej wykluczeniem społecznym, do której został udzielony instrument wsparcia, o którym mowa w art. 21 lub art. 22, opracowuje i realizuje indywidualny plan reintegracyjny przez okres nie krótszy niż okres, na jaki został udzielony ten instrument, lub nie krótszy niż okres zatrudnienia danej osoby wymagany w związku z udzieleniem tego instrumentu. NIEZALEŻNIE JAKI TYP PRZEDSIĘBIORSTWA REPREZENTUJESZ, JEŚLI SKORZYSTASZ Z DOTACJI LUB REFUNDACJI SKŁADEK NA ZATRUDNIENIE REALIZUJESZ INDYWIDUALNY PLAN REINTEGRACJI</a:t>
            </a:r>
          </a:p>
          <a:p>
            <a:r>
              <a:rPr lang="pl-PL" dirty="0"/>
              <a:t>Art. 29. 1. Usługi wsparcia podmiotów ekonomii społecznej obejmują działania w zakresie: (…) 3) wsparcia działań reintegracyjnych podejmowanych przez przedsiębiorstwo społeczne, w tym wsparcia w tworzeniu planów reintegracyjnych, o których mowa w art. 6 ust. 1, oraz finansowania tych działań; 2. Usługę wsparcia podmiotów ekonomii społecznej, o której mowa w ust. 1 pkt 3, ośrodek wsparcia ekonomii społecznej realizuje we współpracy z podmiotami ekonomii społecznej, o których mowa w art. 2 pkt 5 lit. c. [CIS, KIS]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38851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382273"/>
            <a:ext cx="13922946" cy="752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17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3213757" flipH="1">
            <a:off x="10991940" y="987080"/>
            <a:ext cx="12716270" cy="6635581"/>
          </a:xfrm>
          <a:custGeom>
            <a:avLst/>
            <a:gdLst/>
            <a:ahLst/>
            <a:cxnLst/>
            <a:rect l="l" t="t" r="r" b="b"/>
            <a:pathLst>
              <a:path w="12716270" h="6635581">
                <a:moveTo>
                  <a:pt x="12716270" y="0"/>
                </a:moveTo>
                <a:lnTo>
                  <a:pt x="0" y="0"/>
                </a:lnTo>
                <a:lnTo>
                  <a:pt x="0" y="6635581"/>
                </a:lnTo>
                <a:lnTo>
                  <a:pt x="12716270" y="6635581"/>
                </a:lnTo>
                <a:lnTo>
                  <a:pt x="12716270" y="0"/>
                </a:lnTo>
                <a:close/>
              </a:path>
            </a:pathLst>
          </a:custGeom>
          <a:blipFill>
            <a:blip r:embed="rId2">
              <a:alphaModFix amt="8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>
            <a:off x="13143159" y="8402538"/>
            <a:ext cx="4515500" cy="2263833"/>
          </a:xfrm>
          <a:custGeom>
            <a:avLst/>
            <a:gdLst/>
            <a:ahLst/>
            <a:cxnLst/>
            <a:rect l="l" t="t" r="r" b="b"/>
            <a:pathLst>
              <a:path w="4515500" h="2263833">
                <a:moveTo>
                  <a:pt x="0" y="0"/>
                </a:moveTo>
                <a:lnTo>
                  <a:pt x="4515500" y="0"/>
                </a:lnTo>
                <a:lnTo>
                  <a:pt x="4515500" y="2263834"/>
                </a:lnTo>
                <a:lnTo>
                  <a:pt x="0" y="22638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15375" b="-284485"/>
            </a:stretch>
          </a:blipFill>
        </p:spPr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2278EBC-BCA4-4644-A6F4-E0A21AB436EB}"/>
              </a:ext>
            </a:extLst>
          </p:cNvPr>
          <p:cNvSpPr txBox="1"/>
          <p:nvPr/>
        </p:nvSpPr>
        <p:spPr>
          <a:xfrm>
            <a:off x="838200" y="876300"/>
            <a:ext cx="17013072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600" dirty="0"/>
              <a:t>Indywidualny plan reintegracyjny jest opracowywany przy aktywnym uczestnictwie osoby zagrożonej wykluczeniem społecznym i ma na celu podniesienie kwalifikacji zawodowych i kompetencji społecznych tej osoby. Indywidualny plan reintegracyjny zawiera w szczególności informacje o: </a:t>
            </a:r>
          </a:p>
          <a:p>
            <a:pPr marL="742950" indent="-742950">
              <a:buAutoNum type="arabicParenR"/>
            </a:pPr>
            <a:r>
              <a:rPr lang="pl-PL" sz="3600" dirty="0"/>
              <a:t>sytuacji społecznej i zawodowej osoby zagrożonej wykluczeniem społecznym; </a:t>
            </a:r>
          </a:p>
          <a:p>
            <a:pPr marL="742950" indent="-742950">
              <a:buAutoNum type="arabicParenR"/>
            </a:pPr>
            <a:r>
              <a:rPr lang="pl-PL" sz="3600" dirty="0"/>
              <a:t>planowanych działaniach z zakresu reintegracji społecznej i zawodowej; </a:t>
            </a:r>
          </a:p>
          <a:p>
            <a:pPr marL="742950" indent="-742950">
              <a:buAutoNum type="arabicParenR"/>
            </a:pPr>
            <a:r>
              <a:rPr lang="pl-PL" sz="3600" dirty="0"/>
              <a:t> zakładanych efektach planowanych działań z zakresu reintegracji społecznej i zawodowej oraz sposobie ich oceny. </a:t>
            </a:r>
          </a:p>
          <a:p>
            <a:r>
              <a:rPr lang="pl-PL" sz="3600" dirty="0"/>
              <a:t>Jeżeli PS jest tworzone przez jednostkę prowadzącą podmiot reintegracyjny plan reintegracyjny stanowi kontynuację dotychczas realizowanego indywidualnego programu rehabilitacji, indywidualnego programu zatrudnienia socjalnego lub kontraktu socjalnego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22124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3213757" flipH="1">
            <a:off x="10991940" y="987080"/>
            <a:ext cx="12716270" cy="6635581"/>
          </a:xfrm>
          <a:custGeom>
            <a:avLst/>
            <a:gdLst/>
            <a:ahLst/>
            <a:cxnLst/>
            <a:rect l="l" t="t" r="r" b="b"/>
            <a:pathLst>
              <a:path w="12716270" h="6635581">
                <a:moveTo>
                  <a:pt x="12716270" y="0"/>
                </a:moveTo>
                <a:lnTo>
                  <a:pt x="0" y="0"/>
                </a:lnTo>
                <a:lnTo>
                  <a:pt x="0" y="6635581"/>
                </a:lnTo>
                <a:lnTo>
                  <a:pt x="12716270" y="6635581"/>
                </a:lnTo>
                <a:lnTo>
                  <a:pt x="12716270" y="0"/>
                </a:lnTo>
                <a:close/>
              </a:path>
            </a:pathLst>
          </a:custGeom>
          <a:blipFill>
            <a:blip r:embed="rId2">
              <a:alphaModFix amt="8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>
            <a:off x="13143159" y="8402538"/>
            <a:ext cx="4515500" cy="2263833"/>
          </a:xfrm>
          <a:custGeom>
            <a:avLst/>
            <a:gdLst/>
            <a:ahLst/>
            <a:cxnLst/>
            <a:rect l="l" t="t" r="r" b="b"/>
            <a:pathLst>
              <a:path w="4515500" h="2263833">
                <a:moveTo>
                  <a:pt x="0" y="0"/>
                </a:moveTo>
                <a:lnTo>
                  <a:pt x="4515500" y="0"/>
                </a:lnTo>
                <a:lnTo>
                  <a:pt x="4515500" y="2263834"/>
                </a:lnTo>
                <a:lnTo>
                  <a:pt x="0" y="22638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15375" b="-284485"/>
            </a:stretch>
          </a:blipFill>
        </p:spPr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566662C-D7E1-41F7-A383-059DB76621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7400" y="800100"/>
            <a:ext cx="12081644" cy="830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928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2651844"/>
            <a:ext cx="10515698" cy="5770489"/>
          </a:xfrm>
          <a:custGeom>
            <a:avLst/>
            <a:gdLst/>
            <a:ahLst/>
            <a:cxnLst/>
            <a:rect l="l" t="t" r="r" b="b"/>
            <a:pathLst>
              <a:path w="10515698" h="5770489">
                <a:moveTo>
                  <a:pt x="0" y="0"/>
                </a:moveTo>
                <a:lnTo>
                  <a:pt x="10515698" y="0"/>
                </a:lnTo>
                <a:lnTo>
                  <a:pt x="10515698" y="5770489"/>
                </a:lnTo>
                <a:lnTo>
                  <a:pt x="0" y="57704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6885814" y="0"/>
            <a:ext cx="4516372" cy="4516372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0" y="3175000"/>
                  </a:moveTo>
                  <a:cubicBezTo>
                    <a:pt x="0" y="4928870"/>
                    <a:pt x="1421130" y="6350000"/>
                    <a:pt x="3175000" y="6350000"/>
                  </a:cubicBezTo>
                  <a:lnTo>
                    <a:pt x="6350000" y="6350000"/>
                  </a:lnTo>
                  <a:lnTo>
                    <a:pt x="6350000" y="3175000"/>
                  </a:lnTo>
                  <a:cubicBezTo>
                    <a:pt x="6350000" y="1421130"/>
                    <a:pt x="4928870" y="0"/>
                    <a:pt x="3175000" y="0"/>
                  </a:cubicBezTo>
                  <a:cubicBezTo>
                    <a:pt x="1421130" y="0"/>
                    <a:pt x="0" y="1421130"/>
                    <a:pt x="0" y="3175000"/>
                  </a:cubicBezTo>
                  <a:close/>
                </a:path>
              </a:pathLst>
            </a:custGeom>
            <a:solidFill>
              <a:srgbClr val="00AFD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391160" y="364490"/>
              <a:ext cx="5619750" cy="5621020"/>
            </a:xfrm>
            <a:custGeom>
              <a:avLst/>
              <a:gdLst/>
              <a:ahLst/>
              <a:cxnLst/>
              <a:rect l="l" t="t" r="r" b="b"/>
              <a:pathLst>
                <a:path w="5619750" h="5621020">
                  <a:moveTo>
                    <a:pt x="2810510" y="0"/>
                  </a:moveTo>
                  <a:cubicBezTo>
                    <a:pt x="4362450" y="0"/>
                    <a:pt x="5619750" y="1258570"/>
                    <a:pt x="5619750" y="2810510"/>
                  </a:cubicBezTo>
                  <a:cubicBezTo>
                    <a:pt x="5619750" y="4362450"/>
                    <a:pt x="4361180" y="5621020"/>
                    <a:pt x="2810510" y="5621020"/>
                  </a:cubicBezTo>
                  <a:cubicBezTo>
                    <a:pt x="1258570" y="5621020"/>
                    <a:pt x="0" y="4362450"/>
                    <a:pt x="0" y="2810510"/>
                  </a:cubicBezTo>
                  <a:cubicBezTo>
                    <a:pt x="1270" y="1258570"/>
                    <a:pt x="1258570" y="0"/>
                    <a:pt x="2810510" y="0"/>
                  </a:cubicBezTo>
                  <a:close/>
                </a:path>
              </a:pathLst>
            </a:custGeom>
            <a:blipFill>
              <a:blip r:embed="rId3"/>
              <a:stretch>
                <a:fillRect l="-33993" r="-33993"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 rot="5808836">
            <a:off x="-6914419" y="655315"/>
            <a:ext cx="12716270" cy="6635581"/>
          </a:xfrm>
          <a:custGeom>
            <a:avLst/>
            <a:gdLst/>
            <a:ahLst/>
            <a:cxnLst/>
            <a:rect l="l" t="t" r="r" b="b"/>
            <a:pathLst>
              <a:path w="12716270" h="6635581">
                <a:moveTo>
                  <a:pt x="0" y="0"/>
                </a:moveTo>
                <a:lnTo>
                  <a:pt x="12716270" y="0"/>
                </a:lnTo>
                <a:lnTo>
                  <a:pt x="12716270" y="6635580"/>
                </a:lnTo>
                <a:lnTo>
                  <a:pt x="0" y="66355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0846849" y="-754555"/>
            <a:ext cx="11434572" cy="11434527"/>
            <a:chOff x="0" y="0"/>
            <a:chExt cx="6350000" cy="6349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-16947" r="-16384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7065141" y="8217105"/>
            <a:ext cx="7009358" cy="1398154"/>
            <a:chOff x="0" y="0"/>
            <a:chExt cx="9345810" cy="1864205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9345810" cy="1546271"/>
              <a:chOff x="0" y="0"/>
              <a:chExt cx="1250766" cy="20694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8844" y="0"/>
                <a:ext cx="1213078" cy="206940"/>
              </a:xfrm>
              <a:custGeom>
                <a:avLst/>
                <a:gdLst/>
                <a:ahLst/>
                <a:cxnLst/>
                <a:rect l="l" t="t" r="r" b="b"/>
                <a:pathLst>
                  <a:path w="1213078" h="206940">
                    <a:moveTo>
                      <a:pt x="218760" y="0"/>
                    </a:moveTo>
                    <a:lnTo>
                      <a:pt x="1197518" y="0"/>
                    </a:lnTo>
                    <a:cubicBezTo>
                      <a:pt x="1203332" y="0"/>
                      <a:pt x="1208579" y="3488"/>
                      <a:pt x="1210829" y="8850"/>
                    </a:cubicBezTo>
                    <a:cubicBezTo>
                      <a:pt x="1213078" y="14212"/>
                      <a:pt x="1211891" y="20399"/>
                      <a:pt x="1207817" y="24548"/>
                    </a:cubicBezTo>
                    <a:lnTo>
                      <a:pt x="1052827" y="182392"/>
                    </a:lnTo>
                    <a:cubicBezTo>
                      <a:pt x="1037408" y="198094"/>
                      <a:pt x="1016325" y="206940"/>
                      <a:pt x="994318" y="206940"/>
                    </a:cubicBezTo>
                    <a:lnTo>
                      <a:pt x="15560" y="206940"/>
                    </a:lnTo>
                    <a:cubicBezTo>
                      <a:pt x="9746" y="206940"/>
                      <a:pt x="4499" y="203452"/>
                      <a:pt x="2249" y="198090"/>
                    </a:cubicBezTo>
                    <a:cubicBezTo>
                      <a:pt x="0" y="192728"/>
                      <a:pt x="1187" y="186541"/>
                      <a:pt x="5261" y="182392"/>
                    </a:cubicBezTo>
                    <a:lnTo>
                      <a:pt x="160251" y="24548"/>
                    </a:lnTo>
                    <a:cubicBezTo>
                      <a:pt x="175670" y="8846"/>
                      <a:pt x="196753" y="0"/>
                      <a:pt x="218760" y="0"/>
                    </a:cubicBezTo>
                    <a:close/>
                  </a:path>
                </a:pathLst>
              </a:custGeom>
              <a:solidFill>
                <a:srgbClr val="3275C5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101600" y="19050"/>
                <a:ext cx="1047566" cy="18789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93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4451974" y="1170495"/>
              <a:ext cx="4192850" cy="693710"/>
              <a:chOff x="0" y="0"/>
              <a:chExt cx="1250766" cy="20694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22107" y="0"/>
                <a:ext cx="1206553" cy="206940"/>
              </a:xfrm>
              <a:custGeom>
                <a:avLst/>
                <a:gdLst/>
                <a:ahLst/>
                <a:cxnLst/>
                <a:rect l="l" t="t" r="r" b="b"/>
                <a:pathLst>
                  <a:path w="1206553" h="206940">
                    <a:moveTo>
                      <a:pt x="221454" y="0"/>
                    </a:moveTo>
                    <a:lnTo>
                      <a:pt x="1188298" y="0"/>
                    </a:lnTo>
                    <a:cubicBezTo>
                      <a:pt x="1195119" y="0"/>
                      <a:pt x="1201274" y="4093"/>
                      <a:pt x="1203913" y="10382"/>
                    </a:cubicBezTo>
                    <a:cubicBezTo>
                      <a:pt x="1206552" y="16672"/>
                      <a:pt x="1205160" y="23932"/>
                      <a:pt x="1200381" y="28799"/>
                    </a:cubicBezTo>
                    <a:lnTo>
                      <a:pt x="1053737" y="178141"/>
                    </a:lnTo>
                    <a:cubicBezTo>
                      <a:pt x="1035649" y="196563"/>
                      <a:pt x="1010915" y="206940"/>
                      <a:pt x="985098" y="206940"/>
                    </a:cubicBezTo>
                    <a:lnTo>
                      <a:pt x="18254" y="206940"/>
                    </a:lnTo>
                    <a:cubicBezTo>
                      <a:pt x="11433" y="206940"/>
                      <a:pt x="5278" y="202848"/>
                      <a:pt x="2639" y="196558"/>
                    </a:cubicBezTo>
                    <a:cubicBezTo>
                      <a:pt x="0" y="190268"/>
                      <a:pt x="1392" y="183008"/>
                      <a:pt x="6171" y="178141"/>
                    </a:cubicBezTo>
                    <a:lnTo>
                      <a:pt x="152815" y="28799"/>
                    </a:lnTo>
                    <a:cubicBezTo>
                      <a:pt x="170903" y="10377"/>
                      <a:pt x="195637" y="0"/>
                      <a:pt x="221454" y="0"/>
                    </a:cubicBezTo>
                    <a:close/>
                  </a:path>
                </a:pathLst>
              </a:custGeom>
              <a:solidFill>
                <a:srgbClr val="64CAF4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101600" y="19050"/>
                <a:ext cx="1047566" cy="18789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93"/>
                  </a:lnSpc>
                </a:pPr>
                <a:endParaRPr/>
              </a:p>
            </p:txBody>
          </p:sp>
        </p:grpSp>
      </p:grpSp>
      <p:sp>
        <p:nvSpPr>
          <p:cNvPr id="16" name="Freeform 16"/>
          <p:cNvSpPr/>
          <p:nvPr/>
        </p:nvSpPr>
        <p:spPr>
          <a:xfrm rot="8289110" flipH="1" flipV="1">
            <a:off x="-5329435" y="255850"/>
            <a:ext cx="12716270" cy="6635581"/>
          </a:xfrm>
          <a:custGeom>
            <a:avLst/>
            <a:gdLst/>
            <a:ahLst/>
            <a:cxnLst/>
            <a:rect l="l" t="t" r="r" b="b"/>
            <a:pathLst>
              <a:path w="12716270" h="6635581">
                <a:moveTo>
                  <a:pt x="12716270" y="6635581"/>
                </a:moveTo>
                <a:lnTo>
                  <a:pt x="0" y="6635581"/>
                </a:lnTo>
                <a:lnTo>
                  <a:pt x="0" y="0"/>
                </a:lnTo>
                <a:lnTo>
                  <a:pt x="12716270" y="0"/>
                </a:lnTo>
                <a:lnTo>
                  <a:pt x="12716270" y="6635581"/>
                </a:lnTo>
                <a:close/>
              </a:path>
            </a:pathLst>
          </a:custGeom>
          <a:blipFill>
            <a:blip r:embed="rId7">
              <a:alphaModFix amt="87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7" name="TextBox 17"/>
          <p:cNvSpPr txBox="1"/>
          <p:nvPr/>
        </p:nvSpPr>
        <p:spPr>
          <a:xfrm>
            <a:off x="7346646" y="8112330"/>
            <a:ext cx="6446347" cy="943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17"/>
              </a:lnSpc>
            </a:pPr>
            <a:r>
              <a:rPr lang="en-US" sz="5512" b="1">
                <a:solidFill>
                  <a:srgbClr val="B1CBD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rowes.com.pl</a:t>
            </a:r>
          </a:p>
        </p:txBody>
      </p:sp>
      <p:sp>
        <p:nvSpPr>
          <p:cNvPr id="18" name="Freeform 18"/>
          <p:cNvSpPr/>
          <p:nvPr/>
        </p:nvSpPr>
        <p:spPr>
          <a:xfrm>
            <a:off x="2370314" y="9258300"/>
            <a:ext cx="4515500" cy="2263833"/>
          </a:xfrm>
          <a:custGeom>
            <a:avLst/>
            <a:gdLst/>
            <a:ahLst/>
            <a:cxnLst/>
            <a:rect l="l" t="t" r="r" b="b"/>
            <a:pathLst>
              <a:path w="4515500" h="2263833">
                <a:moveTo>
                  <a:pt x="0" y="0"/>
                </a:moveTo>
                <a:lnTo>
                  <a:pt x="4515500" y="0"/>
                </a:lnTo>
                <a:lnTo>
                  <a:pt x="4515500" y="2263833"/>
                </a:lnTo>
                <a:lnTo>
                  <a:pt x="0" y="226383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r="-115375" b="-284485"/>
            </a:stretch>
          </a:blipFill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213757" flipV="1">
            <a:off x="-5420210" y="2664339"/>
            <a:ext cx="12716270" cy="6635581"/>
          </a:xfrm>
          <a:custGeom>
            <a:avLst/>
            <a:gdLst/>
            <a:ahLst/>
            <a:cxnLst/>
            <a:rect l="l" t="t" r="r" b="b"/>
            <a:pathLst>
              <a:path w="12716270" h="6635581">
                <a:moveTo>
                  <a:pt x="0" y="6635581"/>
                </a:moveTo>
                <a:lnTo>
                  <a:pt x="12716270" y="6635581"/>
                </a:lnTo>
                <a:lnTo>
                  <a:pt x="12716270" y="0"/>
                </a:lnTo>
                <a:lnTo>
                  <a:pt x="0" y="0"/>
                </a:lnTo>
                <a:lnTo>
                  <a:pt x="0" y="6635581"/>
                </a:lnTo>
                <a:close/>
              </a:path>
            </a:pathLst>
          </a:custGeom>
          <a:blipFill>
            <a:blip r:embed="rId2">
              <a:alphaModFix amt="8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13373956" y="8544473"/>
            <a:ext cx="4515500" cy="2263833"/>
          </a:xfrm>
          <a:custGeom>
            <a:avLst/>
            <a:gdLst/>
            <a:ahLst/>
            <a:cxnLst/>
            <a:rect l="l" t="t" r="r" b="b"/>
            <a:pathLst>
              <a:path w="4515500" h="2263833">
                <a:moveTo>
                  <a:pt x="0" y="0"/>
                </a:moveTo>
                <a:lnTo>
                  <a:pt x="4515500" y="0"/>
                </a:lnTo>
                <a:lnTo>
                  <a:pt x="4515500" y="2263833"/>
                </a:lnTo>
                <a:lnTo>
                  <a:pt x="0" y="22638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15375" b="-284485"/>
            </a:stretch>
          </a:blipFill>
        </p:spPr>
      </p:sp>
      <p:sp>
        <p:nvSpPr>
          <p:cNvPr id="4" name="Freeform 4"/>
          <p:cNvSpPr/>
          <p:nvPr/>
        </p:nvSpPr>
        <p:spPr>
          <a:xfrm rot="3213757" flipH="1">
            <a:off x="10991940" y="987080"/>
            <a:ext cx="12716270" cy="6635581"/>
          </a:xfrm>
          <a:custGeom>
            <a:avLst/>
            <a:gdLst/>
            <a:ahLst/>
            <a:cxnLst/>
            <a:rect l="l" t="t" r="r" b="b"/>
            <a:pathLst>
              <a:path w="12716270" h="6635581">
                <a:moveTo>
                  <a:pt x="12716270" y="0"/>
                </a:moveTo>
                <a:lnTo>
                  <a:pt x="0" y="0"/>
                </a:lnTo>
                <a:lnTo>
                  <a:pt x="0" y="6635581"/>
                </a:lnTo>
                <a:lnTo>
                  <a:pt x="12716270" y="6635581"/>
                </a:lnTo>
                <a:lnTo>
                  <a:pt x="12716270" y="0"/>
                </a:lnTo>
                <a:close/>
              </a:path>
            </a:pathLst>
          </a:custGeom>
          <a:blipFill>
            <a:blip r:embed="rId2">
              <a:alphaModFix amt="8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TextBox 5"/>
          <p:cNvSpPr txBox="1"/>
          <p:nvPr/>
        </p:nvSpPr>
        <p:spPr>
          <a:xfrm>
            <a:off x="6713515" y="2258646"/>
            <a:ext cx="2363810" cy="494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2"/>
              </a:lnSpc>
            </a:pPr>
            <a:r>
              <a:rPr lang="en-US" sz="2880" spc="144">
                <a:solidFill>
                  <a:srgbClr val="FCFEFF"/>
                </a:solidFill>
                <a:latin typeface="Dynamo Medium"/>
                <a:ea typeface="Dynamo Medium"/>
                <a:cs typeface="Dynamo Medium"/>
                <a:sym typeface="Dynamo Medium"/>
              </a:rPr>
              <a:t>SERVICE 02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895490" y="5925211"/>
            <a:ext cx="2176712" cy="494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2"/>
              </a:lnSpc>
            </a:pPr>
            <a:r>
              <a:rPr lang="en-US" sz="2880" spc="144">
                <a:solidFill>
                  <a:srgbClr val="FCFEFF"/>
                </a:solidFill>
                <a:latin typeface="Dynamo Medium"/>
                <a:ea typeface="Dynamo Medium"/>
                <a:cs typeface="Dynamo Medium"/>
                <a:sym typeface="Dynamo Medium"/>
              </a:rPr>
              <a:t>SERVICE 04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133637" y="2312541"/>
            <a:ext cx="2363810" cy="494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2"/>
              </a:lnSpc>
            </a:pPr>
            <a:r>
              <a:rPr lang="en-US" sz="2880" spc="144">
                <a:solidFill>
                  <a:srgbClr val="FCFEFF"/>
                </a:solidFill>
                <a:latin typeface="Dynamo Medium"/>
                <a:ea typeface="Dynamo Medium"/>
                <a:cs typeface="Dynamo Medium"/>
                <a:sym typeface="Dynamo Medium"/>
              </a:rPr>
              <a:t>DLA KOGO?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059142" y="2312541"/>
            <a:ext cx="2363810" cy="494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2"/>
              </a:lnSpc>
            </a:pPr>
            <a:r>
              <a:rPr lang="en-US" sz="2880" spc="144">
                <a:solidFill>
                  <a:srgbClr val="FCFEFF"/>
                </a:solidFill>
                <a:latin typeface="Dynamo Medium"/>
                <a:ea typeface="Dynamo Medium"/>
                <a:cs typeface="Dynamo Medium"/>
                <a:sym typeface="Dynamo Medium"/>
              </a:rPr>
              <a:t>SERVICE 03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062730" y="2312541"/>
            <a:ext cx="2363810" cy="494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2"/>
              </a:lnSpc>
            </a:pPr>
            <a:r>
              <a:rPr lang="en-US" sz="2880" spc="144">
                <a:solidFill>
                  <a:srgbClr val="FCFEFF"/>
                </a:solidFill>
                <a:latin typeface="Dynamo Medium"/>
                <a:ea typeface="Dynamo Medium"/>
                <a:cs typeface="Dynamo Medium"/>
                <a:sym typeface="Dynamo Medium"/>
              </a:rPr>
              <a:t>SERVICE 03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57214" y="227179"/>
            <a:ext cx="15840221" cy="7765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41"/>
              </a:lnSpc>
            </a:pPr>
            <a:r>
              <a:rPr lang="en-US" sz="2743" b="1" dirty="0" err="1">
                <a:solidFill>
                  <a:srgbClr val="003CB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Dofinansowanie</a:t>
            </a:r>
            <a:r>
              <a:rPr lang="en-US" sz="2743" b="1" dirty="0">
                <a:solidFill>
                  <a:srgbClr val="003CB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do </a:t>
            </a:r>
            <a:r>
              <a:rPr lang="en-US" sz="2743" b="1" dirty="0" err="1">
                <a:solidFill>
                  <a:srgbClr val="003CB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realizacji</a:t>
            </a:r>
            <a:r>
              <a:rPr lang="en-US" sz="2743" b="1" dirty="0">
                <a:solidFill>
                  <a:srgbClr val="003CB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743" b="1" dirty="0" err="1">
                <a:solidFill>
                  <a:srgbClr val="003CB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Indywidualnych</a:t>
            </a:r>
            <a:r>
              <a:rPr lang="en-US" sz="2743" b="1" dirty="0">
                <a:solidFill>
                  <a:srgbClr val="003CB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743" b="1" dirty="0" err="1">
                <a:solidFill>
                  <a:srgbClr val="003CB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Planów</a:t>
            </a:r>
            <a:r>
              <a:rPr lang="en-US" sz="2743" b="1" dirty="0">
                <a:solidFill>
                  <a:srgbClr val="003CB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743" b="1" dirty="0" err="1">
                <a:solidFill>
                  <a:srgbClr val="003CB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Reintegracyjnych</a:t>
            </a:r>
            <a:r>
              <a:rPr lang="en-US" sz="2743" b="1" dirty="0">
                <a:solidFill>
                  <a:srgbClr val="003CB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(IPR)</a:t>
            </a:r>
          </a:p>
          <a:p>
            <a:pPr algn="l">
              <a:lnSpc>
                <a:spcPts val="3429"/>
              </a:lnSpc>
            </a:pPr>
            <a:r>
              <a:rPr lang="en-US" sz="244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dla</a:t>
            </a:r>
            <a:r>
              <a:rPr lang="en-US" sz="244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4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nowych</a:t>
            </a:r>
            <a:r>
              <a:rPr lang="en-US" sz="244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4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pracowników</a:t>
            </a:r>
            <a:r>
              <a:rPr lang="en-US" sz="244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4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przedsiębiorstw</a:t>
            </a:r>
            <a:r>
              <a:rPr lang="en-US" sz="244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4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społecznych</a:t>
            </a:r>
            <a:endParaRPr lang="en-US" sz="2449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429"/>
              </a:lnSpc>
            </a:pPr>
            <a:r>
              <a:rPr lang="en-US" sz="244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✅ </a:t>
            </a:r>
            <a:r>
              <a:rPr lang="en-US" sz="244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Wysokość</a:t>
            </a:r>
            <a:r>
              <a:rPr lang="en-US" sz="244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4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dofinansowania</a:t>
            </a:r>
            <a:r>
              <a:rPr lang="en-US" sz="244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</a:p>
          <a:p>
            <a:pPr algn="l">
              <a:lnSpc>
                <a:spcPts val="3429"/>
              </a:lnSpc>
            </a:pPr>
            <a:r>
              <a:rPr lang="en-US" sz="244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Do 300% </a:t>
            </a:r>
            <a:r>
              <a:rPr lang="en-US" sz="244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minimalnego</a:t>
            </a:r>
            <a:r>
              <a:rPr lang="en-US" sz="244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4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wynagrodzenia</a:t>
            </a:r>
            <a:r>
              <a:rPr lang="en-US" sz="244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za </a:t>
            </a:r>
            <a:r>
              <a:rPr lang="en-US" sz="244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pracę</a:t>
            </a:r>
            <a:r>
              <a:rPr lang="en-US" sz="244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– </a:t>
            </a:r>
            <a:r>
              <a:rPr lang="en-US" sz="244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według</a:t>
            </a:r>
            <a:r>
              <a:rPr lang="en-US" sz="244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4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stawki</a:t>
            </a:r>
            <a:r>
              <a:rPr lang="en-US" sz="244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4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obowiązującej</a:t>
            </a:r>
            <a:r>
              <a:rPr lang="en-US" sz="244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w </a:t>
            </a:r>
            <a:r>
              <a:rPr lang="en-US" sz="244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dniu</a:t>
            </a:r>
            <a:r>
              <a:rPr lang="en-US" sz="244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4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podpisania</a:t>
            </a:r>
            <a:r>
              <a:rPr lang="en-US" sz="244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4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umowy</a:t>
            </a:r>
            <a:endParaRPr lang="en-US" sz="2449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429"/>
              </a:lnSpc>
            </a:pPr>
            <a:r>
              <a:rPr lang="en-US" sz="244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 </a:t>
            </a:r>
            <a:r>
              <a:rPr lang="en-US" sz="244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wsparcie</a:t>
            </a:r>
            <a:r>
              <a:rPr lang="en-US" sz="244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4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reintegracyjne</a:t>
            </a:r>
            <a:r>
              <a:rPr lang="en-US" sz="244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44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na</a:t>
            </a:r>
            <a:r>
              <a:rPr lang="en-US" sz="244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4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jednego</a:t>
            </a:r>
            <a:r>
              <a:rPr lang="en-US" sz="244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4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pracownika</a:t>
            </a:r>
            <a:r>
              <a:rPr lang="en-US" sz="244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algn="l">
              <a:lnSpc>
                <a:spcPts val="3429"/>
              </a:lnSpc>
            </a:pPr>
            <a:r>
              <a:rPr lang="en-US" sz="244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✅ </a:t>
            </a:r>
            <a:r>
              <a:rPr lang="en-US" sz="244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Dla</a:t>
            </a:r>
            <a:r>
              <a:rPr lang="en-US" sz="244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4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kogo</a:t>
            </a:r>
            <a:r>
              <a:rPr lang="en-US" sz="244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</a:p>
          <a:p>
            <a:pPr algn="l">
              <a:lnSpc>
                <a:spcPts val="3429"/>
              </a:lnSpc>
            </a:pPr>
            <a:r>
              <a:rPr lang="en-US" sz="244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4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Wyłącznie</a:t>
            </a:r>
            <a:r>
              <a:rPr lang="en-US" sz="244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4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dla</a:t>
            </a:r>
            <a:r>
              <a:rPr lang="en-US" sz="244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4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nowo</a:t>
            </a:r>
            <a:r>
              <a:rPr lang="en-US" sz="244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4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zatrudnianych</a:t>
            </a:r>
            <a:r>
              <a:rPr lang="en-US" sz="244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4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pracowników</a:t>
            </a:r>
            <a:r>
              <a:rPr lang="en-US" sz="244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u </a:t>
            </a:r>
            <a:r>
              <a:rPr lang="en-US" sz="244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Odbiorcy</a:t>
            </a:r>
            <a:r>
              <a:rPr lang="en-US" sz="244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4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wsparcia</a:t>
            </a:r>
            <a:r>
              <a:rPr lang="en-US" sz="244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4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reintegracyjnego</a:t>
            </a:r>
            <a:r>
              <a:rPr lang="en-US" sz="244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algn="l">
              <a:lnSpc>
                <a:spcPts val="3429"/>
              </a:lnSpc>
            </a:pPr>
            <a:r>
              <a:rPr lang="en-US" sz="244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✅ </a:t>
            </a:r>
            <a:r>
              <a:rPr lang="en-US" sz="244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Uwaga</a:t>
            </a:r>
            <a:r>
              <a:rPr lang="en-US" sz="244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</a:p>
          <a:p>
            <a:pPr algn="l">
              <a:lnSpc>
                <a:spcPts val="3429"/>
              </a:lnSpc>
            </a:pPr>
            <a:r>
              <a:rPr lang="en-US" sz="244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4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Wsparcie</a:t>
            </a:r>
            <a:r>
              <a:rPr lang="en-US" sz="244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4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może</a:t>
            </a:r>
            <a:r>
              <a:rPr lang="en-US" sz="244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4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być</a:t>
            </a:r>
            <a:r>
              <a:rPr lang="en-US" sz="244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4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przyznane</a:t>
            </a:r>
            <a:r>
              <a:rPr lang="en-US" sz="244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4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również</a:t>
            </a:r>
            <a:r>
              <a:rPr lang="en-US" sz="244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4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niezależnie</a:t>
            </a:r>
            <a:r>
              <a:rPr lang="en-US" sz="244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od </a:t>
            </a:r>
            <a:r>
              <a:rPr lang="en-US" sz="244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dotacji</a:t>
            </a:r>
            <a:r>
              <a:rPr lang="en-US" sz="244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4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na</a:t>
            </a:r>
            <a:r>
              <a:rPr lang="en-US" sz="244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4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utworzenie</a:t>
            </a:r>
            <a:r>
              <a:rPr lang="en-US" sz="244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/</a:t>
            </a:r>
            <a:r>
              <a:rPr lang="en-US" sz="244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utrzymanie</a:t>
            </a:r>
            <a:r>
              <a:rPr lang="en-US" sz="244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4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miejsca</a:t>
            </a:r>
            <a:r>
              <a:rPr lang="en-US" sz="244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4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pracy</a:t>
            </a:r>
            <a:r>
              <a:rPr lang="en-US" sz="244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w PS.</a:t>
            </a:r>
          </a:p>
          <a:p>
            <a:pPr algn="l">
              <a:lnSpc>
                <a:spcPts val="3429"/>
              </a:lnSpc>
            </a:pPr>
            <a:r>
              <a:rPr lang="en-US" sz="244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✅ Na co </a:t>
            </a:r>
            <a:r>
              <a:rPr lang="en-US" sz="244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można</a:t>
            </a:r>
            <a:r>
              <a:rPr lang="en-US" sz="244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4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przeznaczyć</a:t>
            </a:r>
            <a:r>
              <a:rPr lang="en-US" sz="244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4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środki</a:t>
            </a:r>
            <a:r>
              <a:rPr lang="en-US" sz="244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</a:p>
          <a:p>
            <a:pPr algn="l">
              <a:lnSpc>
                <a:spcPts val="3429"/>
              </a:lnSpc>
            </a:pPr>
            <a:r>
              <a:rPr lang="en-US" sz="244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Na </a:t>
            </a:r>
            <a:r>
              <a:rPr lang="en-US" sz="244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działania</a:t>
            </a:r>
            <a:r>
              <a:rPr lang="en-US" sz="244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z </a:t>
            </a:r>
            <a:r>
              <a:rPr lang="en-US" sz="244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zakresu</a:t>
            </a:r>
            <a:r>
              <a:rPr lang="en-US" sz="244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</a:p>
          <a:p>
            <a:pPr marL="528874" lvl="1" indent="-264437" algn="l">
              <a:lnSpc>
                <a:spcPts val="3429"/>
              </a:lnSpc>
              <a:buFont typeface="Arial"/>
              <a:buChar char="•"/>
            </a:pPr>
            <a:r>
              <a:rPr lang="en-US" sz="244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Reintegracji</a:t>
            </a:r>
            <a:r>
              <a:rPr lang="en-US" sz="244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4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społecznej</a:t>
            </a:r>
            <a:r>
              <a:rPr lang="en-US" sz="244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</a:p>
          <a:p>
            <a:pPr marL="528874" lvl="1" indent="-264437" algn="l">
              <a:lnSpc>
                <a:spcPts val="3429"/>
              </a:lnSpc>
              <a:buFont typeface="Arial"/>
              <a:buChar char="•"/>
            </a:pPr>
            <a:r>
              <a:rPr lang="en-US" sz="244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Reintegracji</a:t>
            </a:r>
            <a:r>
              <a:rPr lang="en-US" sz="244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4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zawodowej</a:t>
            </a:r>
            <a:r>
              <a:rPr lang="en-US" sz="244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</a:p>
          <a:p>
            <a:pPr marL="528874" lvl="1" indent="-264437" algn="l">
              <a:lnSpc>
                <a:spcPts val="3429"/>
              </a:lnSpc>
              <a:buFont typeface="Arial"/>
              <a:buChar char="•"/>
            </a:pPr>
            <a:r>
              <a:rPr lang="en-US" sz="244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4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kierowane</a:t>
            </a:r>
            <a:r>
              <a:rPr lang="en-US" sz="244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4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bezpośrednio</a:t>
            </a:r>
            <a:r>
              <a:rPr lang="en-US" sz="244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do </a:t>
            </a:r>
            <a:r>
              <a:rPr lang="en-US" sz="244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pracownika</a:t>
            </a:r>
            <a:r>
              <a:rPr lang="en-US" sz="244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4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objętego</a:t>
            </a:r>
            <a:r>
              <a:rPr lang="en-US" sz="244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IPR </a:t>
            </a:r>
            <a:r>
              <a:rPr lang="en-US" sz="244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lub</a:t>
            </a:r>
            <a:r>
              <a:rPr lang="en-US" sz="244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do </a:t>
            </a:r>
            <a:r>
              <a:rPr lang="en-US" sz="244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zespołu</a:t>
            </a:r>
            <a:r>
              <a:rPr lang="en-US" sz="244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PS – w </a:t>
            </a:r>
            <a:r>
              <a:rPr lang="en-US" sz="244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celu</a:t>
            </a:r>
            <a:r>
              <a:rPr lang="en-US" sz="244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4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zwiększenia</a:t>
            </a:r>
            <a:r>
              <a:rPr lang="en-US" sz="244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4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jego</a:t>
            </a:r>
            <a:r>
              <a:rPr lang="en-US" sz="244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4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udziału</a:t>
            </a:r>
            <a:r>
              <a:rPr lang="en-US" sz="244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w </a:t>
            </a:r>
            <a:r>
              <a:rPr lang="en-US" sz="244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życiu</a:t>
            </a:r>
            <a:r>
              <a:rPr lang="en-US" sz="244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4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społecznym</a:t>
            </a:r>
            <a:r>
              <a:rPr lang="en-US" sz="244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4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244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4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zawodowym</a:t>
            </a:r>
            <a:r>
              <a:rPr lang="en-US" sz="244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algn="l">
              <a:lnSpc>
                <a:spcPts val="3429"/>
              </a:lnSpc>
            </a:pPr>
            <a:r>
              <a:rPr lang="en-US" sz="244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✅ Forma </a:t>
            </a:r>
            <a:r>
              <a:rPr lang="en-US" sz="244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przekazania</a:t>
            </a:r>
            <a:r>
              <a:rPr lang="en-US" sz="244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4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środków</a:t>
            </a:r>
            <a:r>
              <a:rPr lang="en-US" sz="244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-US" sz="244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Refundacja</a:t>
            </a:r>
            <a:r>
              <a:rPr lang="en-US" sz="244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4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wydatków</a:t>
            </a:r>
            <a:r>
              <a:rPr lang="en-US" sz="244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4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poniesionych</a:t>
            </a:r>
            <a:r>
              <a:rPr lang="en-US" sz="244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4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na</a:t>
            </a:r>
            <a:r>
              <a:rPr lang="en-US" sz="244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4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realizację</a:t>
            </a:r>
            <a:r>
              <a:rPr lang="en-US" sz="244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IPR </a:t>
            </a:r>
            <a:r>
              <a:rPr lang="en-US" sz="244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przez</a:t>
            </a:r>
            <a:r>
              <a:rPr lang="en-US" sz="244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4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Odbiorcę</a:t>
            </a:r>
            <a:r>
              <a:rPr lang="en-US" sz="244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4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wsparcia</a:t>
            </a:r>
            <a:r>
              <a:rPr lang="en-US" sz="244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4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reintegracyjnego</a:t>
            </a:r>
            <a:r>
              <a:rPr lang="en-US" sz="244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– </a:t>
            </a:r>
            <a:r>
              <a:rPr lang="en-US" sz="244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na</a:t>
            </a:r>
            <a:r>
              <a:rPr lang="en-US" sz="244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4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podstawie</a:t>
            </a:r>
            <a:r>
              <a:rPr lang="en-US" sz="244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4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przedstawionych</a:t>
            </a:r>
            <a:r>
              <a:rPr lang="en-US" sz="244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4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dokumentów</a:t>
            </a:r>
            <a:r>
              <a:rPr lang="en-US" sz="244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algn="l">
              <a:lnSpc>
                <a:spcPts val="3429"/>
              </a:lnSpc>
            </a:pPr>
            <a:endParaRPr lang="en-US" sz="2449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213757" flipV="1">
            <a:off x="-5420210" y="2664339"/>
            <a:ext cx="12716270" cy="6635581"/>
          </a:xfrm>
          <a:custGeom>
            <a:avLst/>
            <a:gdLst/>
            <a:ahLst/>
            <a:cxnLst/>
            <a:rect l="l" t="t" r="r" b="b"/>
            <a:pathLst>
              <a:path w="12716270" h="6635581">
                <a:moveTo>
                  <a:pt x="0" y="6635581"/>
                </a:moveTo>
                <a:lnTo>
                  <a:pt x="12716270" y="6635581"/>
                </a:lnTo>
                <a:lnTo>
                  <a:pt x="12716270" y="0"/>
                </a:lnTo>
                <a:lnTo>
                  <a:pt x="0" y="0"/>
                </a:lnTo>
                <a:lnTo>
                  <a:pt x="0" y="6635581"/>
                </a:lnTo>
                <a:close/>
              </a:path>
            </a:pathLst>
          </a:custGeom>
          <a:blipFill>
            <a:blip r:embed="rId2">
              <a:alphaModFix amt="8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13373956" y="8544473"/>
            <a:ext cx="4515500" cy="2263833"/>
          </a:xfrm>
          <a:custGeom>
            <a:avLst/>
            <a:gdLst/>
            <a:ahLst/>
            <a:cxnLst/>
            <a:rect l="l" t="t" r="r" b="b"/>
            <a:pathLst>
              <a:path w="4515500" h="2263833">
                <a:moveTo>
                  <a:pt x="0" y="0"/>
                </a:moveTo>
                <a:lnTo>
                  <a:pt x="4515500" y="0"/>
                </a:lnTo>
                <a:lnTo>
                  <a:pt x="4515500" y="2263833"/>
                </a:lnTo>
                <a:lnTo>
                  <a:pt x="0" y="22638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15375" b="-284485"/>
            </a:stretch>
          </a:blipFill>
        </p:spPr>
      </p:sp>
      <p:sp>
        <p:nvSpPr>
          <p:cNvPr id="4" name="Freeform 4"/>
          <p:cNvSpPr/>
          <p:nvPr/>
        </p:nvSpPr>
        <p:spPr>
          <a:xfrm rot="3213757" flipH="1">
            <a:off x="10991940" y="987080"/>
            <a:ext cx="12716270" cy="6635581"/>
          </a:xfrm>
          <a:custGeom>
            <a:avLst/>
            <a:gdLst/>
            <a:ahLst/>
            <a:cxnLst/>
            <a:rect l="l" t="t" r="r" b="b"/>
            <a:pathLst>
              <a:path w="12716270" h="6635581">
                <a:moveTo>
                  <a:pt x="12716270" y="0"/>
                </a:moveTo>
                <a:lnTo>
                  <a:pt x="0" y="0"/>
                </a:lnTo>
                <a:lnTo>
                  <a:pt x="0" y="6635581"/>
                </a:lnTo>
                <a:lnTo>
                  <a:pt x="12716270" y="6635581"/>
                </a:lnTo>
                <a:lnTo>
                  <a:pt x="12716270" y="0"/>
                </a:lnTo>
                <a:close/>
              </a:path>
            </a:pathLst>
          </a:custGeom>
          <a:blipFill>
            <a:blip r:embed="rId2">
              <a:alphaModFix amt="8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TextBox 5"/>
          <p:cNvSpPr txBox="1"/>
          <p:nvPr/>
        </p:nvSpPr>
        <p:spPr>
          <a:xfrm>
            <a:off x="6713515" y="2258646"/>
            <a:ext cx="2363810" cy="494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2"/>
              </a:lnSpc>
            </a:pPr>
            <a:r>
              <a:rPr lang="en-US" sz="2880" spc="144">
                <a:solidFill>
                  <a:srgbClr val="FCFEFF"/>
                </a:solidFill>
                <a:latin typeface="Dynamo Medium"/>
                <a:ea typeface="Dynamo Medium"/>
                <a:cs typeface="Dynamo Medium"/>
                <a:sym typeface="Dynamo Medium"/>
              </a:rPr>
              <a:t>SERVICE 02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895490" y="5925211"/>
            <a:ext cx="2176712" cy="494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2"/>
              </a:lnSpc>
            </a:pPr>
            <a:r>
              <a:rPr lang="en-US" sz="2880" spc="144">
                <a:solidFill>
                  <a:srgbClr val="FCFEFF"/>
                </a:solidFill>
                <a:latin typeface="Dynamo Medium"/>
                <a:ea typeface="Dynamo Medium"/>
                <a:cs typeface="Dynamo Medium"/>
                <a:sym typeface="Dynamo Medium"/>
              </a:rPr>
              <a:t>SERVICE 04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133637" y="2312541"/>
            <a:ext cx="2363810" cy="494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2"/>
              </a:lnSpc>
            </a:pPr>
            <a:r>
              <a:rPr lang="en-US" sz="2880" spc="144">
                <a:solidFill>
                  <a:srgbClr val="FCFEFF"/>
                </a:solidFill>
                <a:latin typeface="Dynamo Medium"/>
                <a:ea typeface="Dynamo Medium"/>
                <a:cs typeface="Dynamo Medium"/>
                <a:sym typeface="Dynamo Medium"/>
              </a:rPr>
              <a:t>DLA KOGO?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059142" y="2312541"/>
            <a:ext cx="2363810" cy="494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2"/>
              </a:lnSpc>
            </a:pPr>
            <a:r>
              <a:rPr lang="en-US" sz="2880" spc="144">
                <a:solidFill>
                  <a:srgbClr val="FCFEFF"/>
                </a:solidFill>
                <a:latin typeface="Dynamo Medium"/>
                <a:ea typeface="Dynamo Medium"/>
                <a:cs typeface="Dynamo Medium"/>
                <a:sym typeface="Dynamo Medium"/>
              </a:rPr>
              <a:t>SERVICE 03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062730" y="2312541"/>
            <a:ext cx="2363810" cy="494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2"/>
              </a:lnSpc>
            </a:pPr>
            <a:r>
              <a:rPr lang="en-US" sz="2880" spc="144">
                <a:solidFill>
                  <a:srgbClr val="FCFEFF"/>
                </a:solidFill>
                <a:latin typeface="Dynamo Medium"/>
                <a:ea typeface="Dynamo Medium"/>
                <a:cs typeface="Dynamo Medium"/>
                <a:sym typeface="Dynamo Medium"/>
              </a:rPr>
              <a:t>SERVICE 03</a:t>
            </a:r>
          </a:p>
        </p:txBody>
      </p:sp>
      <p:sp>
        <p:nvSpPr>
          <p:cNvPr id="11" name="Tytuł 1">
            <a:extLst>
              <a:ext uri="{FF2B5EF4-FFF2-40B4-BE49-F238E27FC236}">
                <a16:creationId xmlns:a16="http://schemas.microsoft.com/office/drawing/2014/main" id="{4F7372CB-73A2-4576-B46C-FA6A03A7D01B}"/>
              </a:ext>
            </a:extLst>
          </p:cNvPr>
          <p:cNvSpPr txBox="1">
            <a:spLocks/>
          </p:cNvSpPr>
          <p:nvPr/>
        </p:nvSpPr>
        <p:spPr>
          <a:xfrm>
            <a:off x="457200" y="274637"/>
            <a:ext cx="14438290" cy="156836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/>
              <a:t>Kwalifikowalność wydatków w ramach wsparcia reintegracyjnego</a:t>
            </a:r>
            <a:br>
              <a:rPr lang="pl-PL" sz="2800" b="1"/>
            </a:br>
            <a:endParaRPr lang="pl-PL" sz="2800" dirty="0"/>
          </a:p>
        </p:txBody>
      </p:sp>
      <p:sp>
        <p:nvSpPr>
          <p:cNvPr id="12" name="Symbol zastępczy zawartości 2">
            <a:extLst>
              <a:ext uri="{FF2B5EF4-FFF2-40B4-BE49-F238E27FC236}">
                <a16:creationId xmlns:a16="http://schemas.microsoft.com/office/drawing/2014/main" id="{43518024-8BB7-4491-BF66-8D583FE39DF4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14438290" cy="62103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800"/>
              <a:t>Wydatki w ramach wsparcia reintegracyjnego mają dotyczyć działań z zakresu reintegracji społecznej i reintegracji zawodowej, skierowanych bezpośrednio do pracownika lub zespołu Odbiorcy wsparcia reintegracyjnego, którego dany pracownik jest częścią i mają na celu zwiększenie możliwości udziału w życiu społecznym i zawodowym osoby objętej IPR. </a:t>
            </a:r>
          </a:p>
          <a:p>
            <a:r>
              <a:rPr lang="pl-PL" sz="2800"/>
              <a:t>Wydatki w ramach wsparcia reintegracyjnego mogą być ponoszone wyłącznie w okresie realizacji IPR. </a:t>
            </a:r>
          </a:p>
          <a:p>
            <a:r>
              <a:rPr lang="pl-PL" sz="2800"/>
              <a:t>Katalog wydatków w ramach wsparcia reintegracyjnego ma charakter otwarty, lecz powinien mieć logiczny związek z potrzebami osoby wynikającymi z danych i informacji zawartych w IPR. Dopuszczalny jest udział w części działań reintegracyjnych pozostałych członków zespołu Odbiorcy wsparcia reintegracyjnego. 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2311451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213757" flipV="1">
            <a:off x="-5420210" y="2664339"/>
            <a:ext cx="12716270" cy="6635581"/>
          </a:xfrm>
          <a:custGeom>
            <a:avLst/>
            <a:gdLst/>
            <a:ahLst/>
            <a:cxnLst/>
            <a:rect l="l" t="t" r="r" b="b"/>
            <a:pathLst>
              <a:path w="12716270" h="6635581">
                <a:moveTo>
                  <a:pt x="0" y="6635581"/>
                </a:moveTo>
                <a:lnTo>
                  <a:pt x="12716270" y="6635581"/>
                </a:lnTo>
                <a:lnTo>
                  <a:pt x="12716270" y="0"/>
                </a:lnTo>
                <a:lnTo>
                  <a:pt x="0" y="0"/>
                </a:lnTo>
                <a:lnTo>
                  <a:pt x="0" y="6635581"/>
                </a:lnTo>
                <a:close/>
              </a:path>
            </a:pathLst>
          </a:custGeom>
          <a:blipFill>
            <a:blip r:embed="rId2">
              <a:alphaModFix amt="8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13373956" y="8544473"/>
            <a:ext cx="4515500" cy="2263833"/>
          </a:xfrm>
          <a:custGeom>
            <a:avLst/>
            <a:gdLst/>
            <a:ahLst/>
            <a:cxnLst/>
            <a:rect l="l" t="t" r="r" b="b"/>
            <a:pathLst>
              <a:path w="4515500" h="2263833">
                <a:moveTo>
                  <a:pt x="0" y="0"/>
                </a:moveTo>
                <a:lnTo>
                  <a:pt x="4515500" y="0"/>
                </a:lnTo>
                <a:lnTo>
                  <a:pt x="4515500" y="2263833"/>
                </a:lnTo>
                <a:lnTo>
                  <a:pt x="0" y="22638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15375" b="-284485"/>
            </a:stretch>
          </a:blipFill>
        </p:spPr>
      </p:sp>
      <p:sp>
        <p:nvSpPr>
          <p:cNvPr id="4" name="Freeform 4"/>
          <p:cNvSpPr/>
          <p:nvPr/>
        </p:nvSpPr>
        <p:spPr>
          <a:xfrm rot="3213757" flipH="1">
            <a:off x="10991940" y="987080"/>
            <a:ext cx="12716270" cy="6635581"/>
          </a:xfrm>
          <a:custGeom>
            <a:avLst/>
            <a:gdLst/>
            <a:ahLst/>
            <a:cxnLst/>
            <a:rect l="l" t="t" r="r" b="b"/>
            <a:pathLst>
              <a:path w="12716270" h="6635581">
                <a:moveTo>
                  <a:pt x="12716270" y="0"/>
                </a:moveTo>
                <a:lnTo>
                  <a:pt x="0" y="0"/>
                </a:lnTo>
                <a:lnTo>
                  <a:pt x="0" y="6635581"/>
                </a:lnTo>
                <a:lnTo>
                  <a:pt x="12716270" y="6635581"/>
                </a:lnTo>
                <a:lnTo>
                  <a:pt x="12716270" y="0"/>
                </a:lnTo>
                <a:close/>
              </a:path>
            </a:pathLst>
          </a:custGeom>
          <a:blipFill>
            <a:blip r:embed="rId2">
              <a:alphaModFix amt="8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TextBox 5"/>
          <p:cNvSpPr txBox="1"/>
          <p:nvPr/>
        </p:nvSpPr>
        <p:spPr>
          <a:xfrm>
            <a:off x="6713515" y="2258646"/>
            <a:ext cx="2363810" cy="494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2"/>
              </a:lnSpc>
            </a:pPr>
            <a:r>
              <a:rPr lang="en-US" sz="2880" spc="144">
                <a:solidFill>
                  <a:srgbClr val="FCFEFF"/>
                </a:solidFill>
                <a:latin typeface="Dynamo Medium"/>
                <a:ea typeface="Dynamo Medium"/>
                <a:cs typeface="Dynamo Medium"/>
                <a:sym typeface="Dynamo Medium"/>
              </a:rPr>
              <a:t>SERVICE 02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895490" y="5925211"/>
            <a:ext cx="2176712" cy="494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2"/>
              </a:lnSpc>
            </a:pPr>
            <a:r>
              <a:rPr lang="en-US" sz="2880" spc="144">
                <a:solidFill>
                  <a:srgbClr val="FCFEFF"/>
                </a:solidFill>
                <a:latin typeface="Dynamo Medium"/>
                <a:ea typeface="Dynamo Medium"/>
                <a:cs typeface="Dynamo Medium"/>
                <a:sym typeface="Dynamo Medium"/>
              </a:rPr>
              <a:t>SERVICE 04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133637" y="2312541"/>
            <a:ext cx="2363810" cy="494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2"/>
              </a:lnSpc>
            </a:pPr>
            <a:r>
              <a:rPr lang="en-US" sz="2880" spc="144">
                <a:solidFill>
                  <a:srgbClr val="FCFEFF"/>
                </a:solidFill>
                <a:latin typeface="Dynamo Medium"/>
                <a:ea typeface="Dynamo Medium"/>
                <a:cs typeface="Dynamo Medium"/>
                <a:sym typeface="Dynamo Medium"/>
              </a:rPr>
              <a:t>DLA KOGO?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059142" y="2312541"/>
            <a:ext cx="2363810" cy="494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2"/>
              </a:lnSpc>
            </a:pPr>
            <a:r>
              <a:rPr lang="en-US" sz="2880" spc="144">
                <a:solidFill>
                  <a:srgbClr val="FCFEFF"/>
                </a:solidFill>
                <a:latin typeface="Dynamo Medium"/>
                <a:ea typeface="Dynamo Medium"/>
                <a:cs typeface="Dynamo Medium"/>
                <a:sym typeface="Dynamo Medium"/>
              </a:rPr>
              <a:t>SERVICE 03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062730" y="2312541"/>
            <a:ext cx="2363810" cy="494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2"/>
              </a:lnSpc>
            </a:pPr>
            <a:r>
              <a:rPr lang="en-US" sz="2880" spc="144">
                <a:solidFill>
                  <a:srgbClr val="FCFEFF"/>
                </a:solidFill>
                <a:latin typeface="Dynamo Medium"/>
                <a:ea typeface="Dynamo Medium"/>
                <a:cs typeface="Dynamo Medium"/>
                <a:sym typeface="Dynamo Medium"/>
              </a:rPr>
              <a:t>SERVICE 03</a:t>
            </a:r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7CF603D1-062B-4303-A68A-48E617D47668}"/>
              </a:ext>
            </a:extLst>
          </p:cNvPr>
          <p:cNvSpPr txBox="1">
            <a:spLocks/>
          </p:cNvSpPr>
          <p:nvPr/>
        </p:nvSpPr>
        <p:spPr>
          <a:xfrm>
            <a:off x="838200" y="266700"/>
            <a:ext cx="15510286" cy="838736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 dirty="0"/>
              <a:t>W ramach wsparcia reintegracyjnego dopuszczalne jest w szczególności finansowanie następujących kategorii wydatków:</a:t>
            </a:r>
          </a:p>
          <a:p>
            <a:pPr lvl="1"/>
            <a:r>
              <a:rPr lang="pl-PL" sz="2000" dirty="0"/>
              <a:t>Wsparcie podstawowe:</a:t>
            </a:r>
          </a:p>
          <a:p>
            <a:pPr lvl="2"/>
            <a:r>
              <a:rPr lang="pl-PL" sz="2000" dirty="0"/>
              <a:t>Wsparcie specjalistów, m.in.: doradca zawodowy, trener pracy, </a:t>
            </a:r>
            <a:r>
              <a:rPr lang="pl-PL" sz="2000" dirty="0" err="1"/>
              <a:t>coach</a:t>
            </a:r>
            <a:r>
              <a:rPr lang="pl-PL" sz="2000" dirty="0"/>
              <a:t>, psycholog,</a:t>
            </a:r>
          </a:p>
          <a:p>
            <a:r>
              <a:rPr lang="pl-PL" sz="2000" dirty="0"/>
              <a:t>mentor, superwizor.</a:t>
            </a:r>
          </a:p>
          <a:p>
            <a:pPr lvl="2"/>
            <a:r>
              <a:rPr lang="pl-PL" sz="2000" dirty="0"/>
              <a:t>Wsparcie edukacyjne, m.in: kursy, szkolenia i warsztaty w zakresie umiejętności</a:t>
            </a:r>
          </a:p>
          <a:p>
            <a:r>
              <a:rPr lang="pl-PL" sz="2000" dirty="0"/>
              <a:t>społecznych; grupy samokształceniowe; kursy i szkolenia zawodowe; podnoszenie</a:t>
            </a:r>
          </a:p>
          <a:p>
            <a:r>
              <a:rPr lang="pl-PL" sz="2000" dirty="0"/>
              <a:t>poziomu wykształcenia; spotkania sieciujące; pozostałe formy kształcenia i  podnoszenia kompetencji i kwalifikacji.</a:t>
            </a:r>
          </a:p>
          <a:p>
            <a:pPr lvl="1"/>
            <a:r>
              <a:rPr lang="pl-PL" sz="2000" dirty="0"/>
              <a:t>Wsparcie uzupełniające:</a:t>
            </a:r>
          </a:p>
          <a:p>
            <a:pPr lvl="2"/>
            <a:r>
              <a:rPr lang="pl-PL" sz="2000" dirty="0"/>
              <a:t>Wsparcie integracyjne (dla pracowników PS): wyjazdy i spotkania integracyjne i integracyjno-edukacyjne; imprezy okolicznościowe; korzystanie z lokalnej oferty</a:t>
            </a:r>
          </a:p>
          <a:p>
            <a:r>
              <a:rPr lang="pl-PL" sz="2000" dirty="0"/>
              <a:t>kulturalnej, grupy samopomocowe.</a:t>
            </a:r>
          </a:p>
          <a:p>
            <a:pPr lvl="2"/>
            <a:r>
              <a:rPr lang="pl-PL" sz="2000" dirty="0"/>
              <a:t>Wsparcie związane z wykluczeniem komunikacyjnym, np. zakup biletów.</a:t>
            </a:r>
          </a:p>
          <a:p>
            <a:pPr lvl="2"/>
            <a:r>
              <a:rPr lang="pl-PL" sz="2000" dirty="0"/>
              <a:t>Sfinansowanie opieki nad osobami zależnymi.</a:t>
            </a:r>
          </a:p>
          <a:p>
            <a:pPr lvl="2"/>
            <a:r>
              <a:rPr lang="pl-PL" sz="2000" dirty="0"/>
              <a:t>inne wynikające z IPR.</a:t>
            </a:r>
          </a:p>
          <a:p>
            <a:r>
              <a:rPr lang="pl-PL" sz="2000" dirty="0"/>
              <a:t>Wsparcie uzupełniające może być świadczone tylko w połączeniu ze wsparciem podstawowym.</a:t>
            </a:r>
          </a:p>
          <a:p>
            <a:pPr lvl="0"/>
            <a:r>
              <a:rPr lang="pl-PL" sz="2000" dirty="0"/>
              <a:t>Nabór wniosków prowadzony jest w trybie ciągłym. Operator informuje potencjalnych Odbiorców wsparcia reintegracyjnego o rozpoczęcia naboru Wniosków o udzielenie wsparcia reintegracyjnego poprzez zamieszczenie informacji na stronie internetowej projektu i siedzibie Operatora.</a:t>
            </a:r>
          </a:p>
          <a:p>
            <a:pPr lvl="0"/>
            <a:r>
              <a:rPr lang="pl-PL" sz="2000" dirty="0"/>
              <a:t>Ogłoszenie zawiera m.in. termin rozpoczęcia naboru, miejsce przyjmowania dokumentów oraz formę składania wniosków.</a:t>
            </a:r>
          </a:p>
          <a:p>
            <a:pPr lvl="0"/>
            <a:r>
              <a:rPr lang="pl-PL" sz="2000" dirty="0"/>
              <a:t>Wsparcie udzielone zostanie podmiotom, które:</a:t>
            </a:r>
          </a:p>
          <a:p>
            <a:pPr lvl="0"/>
            <a:r>
              <a:rPr lang="pl-PL" sz="2000" dirty="0"/>
              <a:t>złożą prawidłowo wypełniony wniosek wraz z wymaganymi załącznikami,</a:t>
            </a:r>
          </a:p>
          <a:p>
            <a:pPr lvl="0"/>
            <a:r>
              <a:rPr lang="pl-PL" sz="2000" dirty="0"/>
              <a:t>otrzymają pozytywną opinię Operatora i Specjalisty/</a:t>
            </a:r>
            <a:r>
              <a:rPr lang="pl-PL" sz="2000" dirty="0" err="1"/>
              <a:t>ski</a:t>
            </a:r>
            <a:r>
              <a:rPr lang="pl-PL" sz="2000" dirty="0"/>
              <a:t> ds. reintegracji,</a:t>
            </a:r>
          </a:p>
          <a:p>
            <a:pPr lvl="0"/>
            <a:r>
              <a:rPr lang="pl-PL" sz="2000" dirty="0"/>
              <a:t>podpiszą Umowę z Operatorem.</a:t>
            </a:r>
          </a:p>
          <a:p>
            <a:pPr lvl="0"/>
            <a:r>
              <a:rPr lang="pl-PL" sz="2000" dirty="0"/>
              <a:t>Operator dokonuje oceny złożonych wniosków w terminie wskazanym w ogłoszeniu o naborze, nie dłuższym jednak niż 30 dni od wpłynięcia wniosku.</a:t>
            </a:r>
          </a:p>
          <a:p>
            <a:r>
              <a:rPr lang="pl-PL" sz="2000" dirty="0"/>
              <a:t>Operator zastrzega sobie prawo udzielenia wsparcia w kwocie niższej niż wskazana we wniosku. W takim przypadku podmiot wnioskujący o udzielenie wsparcia obowiązany jest do przedstawienia zaktualizowanego wniosku. </a:t>
            </a:r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6702756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213757" flipV="1">
            <a:off x="-5420210" y="2664339"/>
            <a:ext cx="12716270" cy="6635581"/>
          </a:xfrm>
          <a:custGeom>
            <a:avLst/>
            <a:gdLst/>
            <a:ahLst/>
            <a:cxnLst/>
            <a:rect l="l" t="t" r="r" b="b"/>
            <a:pathLst>
              <a:path w="12716270" h="6635581">
                <a:moveTo>
                  <a:pt x="0" y="6635581"/>
                </a:moveTo>
                <a:lnTo>
                  <a:pt x="12716270" y="6635581"/>
                </a:lnTo>
                <a:lnTo>
                  <a:pt x="12716270" y="0"/>
                </a:lnTo>
                <a:lnTo>
                  <a:pt x="0" y="0"/>
                </a:lnTo>
                <a:lnTo>
                  <a:pt x="0" y="6635581"/>
                </a:lnTo>
                <a:close/>
              </a:path>
            </a:pathLst>
          </a:custGeom>
          <a:blipFill>
            <a:blip r:embed="rId2">
              <a:alphaModFix amt="8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13373956" y="8544473"/>
            <a:ext cx="4515500" cy="2263833"/>
          </a:xfrm>
          <a:custGeom>
            <a:avLst/>
            <a:gdLst/>
            <a:ahLst/>
            <a:cxnLst/>
            <a:rect l="l" t="t" r="r" b="b"/>
            <a:pathLst>
              <a:path w="4515500" h="2263833">
                <a:moveTo>
                  <a:pt x="0" y="0"/>
                </a:moveTo>
                <a:lnTo>
                  <a:pt x="4515500" y="0"/>
                </a:lnTo>
                <a:lnTo>
                  <a:pt x="4515500" y="2263833"/>
                </a:lnTo>
                <a:lnTo>
                  <a:pt x="0" y="22638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15375" b="-284485"/>
            </a:stretch>
          </a:blipFill>
        </p:spPr>
      </p:sp>
      <p:sp>
        <p:nvSpPr>
          <p:cNvPr id="4" name="Freeform 4"/>
          <p:cNvSpPr/>
          <p:nvPr/>
        </p:nvSpPr>
        <p:spPr>
          <a:xfrm rot="3213757" flipH="1">
            <a:off x="10991940" y="987080"/>
            <a:ext cx="12716270" cy="6635581"/>
          </a:xfrm>
          <a:custGeom>
            <a:avLst/>
            <a:gdLst/>
            <a:ahLst/>
            <a:cxnLst/>
            <a:rect l="l" t="t" r="r" b="b"/>
            <a:pathLst>
              <a:path w="12716270" h="6635581">
                <a:moveTo>
                  <a:pt x="12716270" y="0"/>
                </a:moveTo>
                <a:lnTo>
                  <a:pt x="0" y="0"/>
                </a:lnTo>
                <a:lnTo>
                  <a:pt x="0" y="6635581"/>
                </a:lnTo>
                <a:lnTo>
                  <a:pt x="12716270" y="6635581"/>
                </a:lnTo>
                <a:lnTo>
                  <a:pt x="12716270" y="0"/>
                </a:lnTo>
                <a:close/>
              </a:path>
            </a:pathLst>
          </a:custGeom>
          <a:blipFill>
            <a:blip r:embed="rId2">
              <a:alphaModFix amt="8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TextBox 5"/>
          <p:cNvSpPr txBox="1"/>
          <p:nvPr/>
        </p:nvSpPr>
        <p:spPr>
          <a:xfrm>
            <a:off x="6713515" y="2258646"/>
            <a:ext cx="2363810" cy="494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2"/>
              </a:lnSpc>
            </a:pPr>
            <a:r>
              <a:rPr lang="en-US" sz="2880" spc="144">
                <a:solidFill>
                  <a:srgbClr val="FCFEFF"/>
                </a:solidFill>
                <a:latin typeface="Dynamo Medium"/>
                <a:ea typeface="Dynamo Medium"/>
                <a:cs typeface="Dynamo Medium"/>
                <a:sym typeface="Dynamo Medium"/>
              </a:rPr>
              <a:t>SERVICE 02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895490" y="5925211"/>
            <a:ext cx="2176712" cy="494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2"/>
              </a:lnSpc>
            </a:pPr>
            <a:r>
              <a:rPr lang="en-US" sz="2880" spc="144">
                <a:solidFill>
                  <a:srgbClr val="FCFEFF"/>
                </a:solidFill>
                <a:latin typeface="Dynamo Medium"/>
                <a:ea typeface="Dynamo Medium"/>
                <a:cs typeface="Dynamo Medium"/>
                <a:sym typeface="Dynamo Medium"/>
              </a:rPr>
              <a:t>SERVICE 04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133637" y="2312541"/>
            <a:ext cx="2363810" cy="494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2"/>
              </a:lnSpc>
            </a:pPr>
            <a:r>
              <a:rPr lang="en-US" sz="2880" spc="144">
                <a:solidFill>
                  <a:srgbClr val="FCFEFF"/>
                </a:solidFill>
                <a:latin typeface="Dynamo Medium"/>
                <a:ea typeface="Dynamo Medium"/>
                <a:cs typeface="Dynamo Medium"/>
                <a:sym typeface="Dynamo Medium"/>
              </a:rPr>
              <a:t>DLA KOGO?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059142" y="2312541"/>
            <a:ext cx="2363810" cy="494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2"/>
              </a:lnSpc>
            </a:pPr>
            <a:r>
              <a:rPr lang="en-US" sz="2880" spc="144">
                <a:solidFill>
                  <a:srgbClr val="FCFEFF"/>
                </a:solidFill>
                <a:latin typeface="Dynamo Medium"/>
                <a:ea typeface="Dynamo Medium"/>
                <a:cs typeface="Dynamo Medium"/>
                <a:sym typeface="Dynamo Medium"/>
              </a:rPr>
              <a:t>SERVICE 03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062730" y="2312541"/>
            <a:ext cx="2363810" cy="494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2"/>
              </a:lnSpc>
            </a:pPr>
            <a:r>
              <a:rPr lang="en-US" sz="2880" spc="144">
                <a:solidFill>
                  <a:srgbClr val="FCFEFF"/>
                </a:solidFill>
                <a:latin typeface="Dynamo Medium"/>
                <a:ea typeface="Dynamo Medium"/>
                <a:cs typeface="Dynamo Medium"/>
                <a:sym typeface="Dynamo Medium"/>
              </a:rPr>
              <a:t>SERVICE 03</a:t>
            </a:r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DD2E74E3-637C-45C5-815E-27CC752DFBAF}"/>
              </a:ext>
            </a:extLst>
          </p:cNvPr>
          <p:cNvSpPr txBox="1">
            <a:spLocks/>
          </p:cNvSpPr>
          <p:nvPr/>
        </p:nvSpPr>
        <p:spPr>
          <a:xfrm>
            <a:off x="909492" y="242802"/>
            <a:ext cx="12891120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dirty="0"/>
              <a:t>OWES przy organizacji wsparcia reintegracyjnego współpracuje z centrami integracji społecznej i klubami integracji społecznej, w szczególności przy organizacji usług z zakresu reintegracji społecznej i zawodowej, o których mowa w art. 3 ust. 1 i art. 18 ust. 2 pkt 1 ustawy z dnia 13 czerwca 2003 r. o zatrudnieniu socjalnym. OWES przy współpracy z ROPS przygotowuje zestawienie oferty wszystkich CIS i KIS w danym subregionie i przekazuje ją Odbiorcom wsparcia reintegracyjnego. Odbiorca wsparcia reintegracyjnego zobowiązany jest do wyboru wykonawcy usług spośród CIS i KIS z zachowaniem zasad opisanych w pkt 9, o ile dana usługa mieści się w ofercie ww. podmiotów. OWES może podjąć decyzję o konieczności zlecenia ich realizacji innym podmiotom w sytuacji, gdy:</a:t>
            </a:r>
          </a:p>
          <a:p>
            <a:pPr lvl="1"/>
            <a:r>
              <a:rPr lang="pl-PL" sz="2000" dirty="0"/>
              <a:t>zakres tej oferty lub jej charakter przekraczają możliwości CIS i KIS;</a:t>
            </a:r>
          </a:p>
          <a:p>
            <a:pPr lvl="1"/>
            <a:r>
              <a:rPr lang="pl-PL" sz="2000" dirty="0"/>
              <a:t>stawki oferowane przez CIS i KIS istotnie odbiegają od rynkowych;</a:t>
            </a:r>
          </a:p>
          <a:p>
            <a:pPr lvl="1"/>
            <a:r>
              <a:rPr lang="pl-PL" sz="2000" dirty="0"/>
              <a:t>występują inne uzasadnione przesłanki, np. korzystanie ze wsparcia CIS i KIS będzie powodowało istotne utrudnienia organizacyjne u Odbiorcy.</a:t>
            </a:r>
          </a:p>
          <a:p>
            <a:r>
              <a:rPr lang="pl-PL" sz="2000" dirty="0"/>
              <a:t>OWES dokonuje refundacji wydatków przedłożonych przez Odbiorcę wsparcia reintegracyjnego na realizację IPR. Refundacja dokonywana będzie na bieżąco po złożeniu dokumentów potwierdzających zakup (np. faktura, rachunek) wraz z potwierdzeniem ich płatności przez Odbiorcę. </a:t>
            </a:r>
          </a:p>
          <a:p>
            <a:r>
              <a:rPr lang="pl-PL" sz="2000" dirty="0"/>
              <a:t>Rozliczanie wsparcia odbywać się będzie w oparciu o aktualnie obowiązujące Wytyczne.  </a:t>
            </a:r>
          </a:p>
          <a:p>
            <a:r>
              <a:rPr lang="pl-PL" sz="2000" dirty="0"/>
              <a:t>Odbiorca wsparcia reintegracyjnego zapewnia, że nie występuje podwójne finansowanie wsparcia, w tym w szczególności ze wsparciem finansowym na utworzenie i utrzymanie miejsca pracy w PS. </a:t>
            </a:r>
          </a:p>
          <a:p>
            <a:r>
              <a:rPr lang="pl-PL" sz="2000" dirty="0"/>
              <a:t>Wydatki w ramach wsparcia finansowego IPR powinny być ponoszone w sposób przejrzysty, racjonalny i efektywny, z zachowaniem zasad uzyskiwania najlepszych efektów z danych nakładów.       </a:t>
            </a:r>
          </a:p>
          <a:p>
            <a:r>
              <a:rPr lang="pl-PL" sz="2000" dirty="0"/>
              <a:t>Wsparcie finansowe, o którym mowa w § 13 pkt. 1, może mieć charakter pomocy de </a:t>
            </a:r>
            <a:r>
              <a:rPr lang="pl-PL" sz="2000" dirty="0" err="1"/>
              <a:t>minimis</a:t>
            </a:r>
            <a:r>
              <a:rPr lang="pl-PL" sz="2000" dirty="0"/>
              <a:t> w rozumieniu art. 2 Rozporządzenia 1998/2006 Komisji Europejskiej.  W przypadku wystąpienia pomocy de </a:t>
            </a:r>
            <a:r>
              <a:rPr lang="pl-PL" sz="2000" dirty="0" err="1"/>
              <a:t>minimis</a:t>
            </a:r>
            <a:r>
              <a:rPr lang="pl-PL" sz="2000" dirty="0"/>
              <a:t> w dniu podpisania Umowy o udzielenie wsparcia reintegracyjnego OWES wydaje Odbiorcy wsparcia reintegracyjnego zaświadczenie o udzielonej pomocy de </a:t>
            </a:r>
            <a:r>
              <a:rPr lang="pl-PL" sz="2000" dirty="0" err="1"/>
              <a:t>minimis</a:t>
            </a:r>
            <a:r>
              <a:rPr lang="pl-PL" sz="2000" dirty="0"/>
              <a:t> zgodnie ze wzorem określonym w załączniku do rozporządzenia Rady Ministrów z dnia 20 marca 2007 r. z </a:t>
            </a:r>
            <a:r>
              <a:rPr lang="pl-PL" sz="2000" dirty="0" err="1"/>
              <a:t>późn</a:t>
            </a:r>
            <a:r>
              <a:rPr lang="pl-PL" sz="2000" dirty="0"/>
              <a:t>. zm. w sprawie zaświadczeń o pomocy de </a:t>
            </a:r>
            <a:r>
              <a:rPr lang="pl-PL" sz="2000" dirty="0" err="1"/>
              <a:t>minimis</a:t>
            </a:r>
            <a:r>
              <a:rPr lang="pl-PL" sz="2000" dirty="0"/>
              <a:t> w rolnictwie lub rybołówstwie. </a:t>
            </a:r>
          </a:p>
          <a:p>
            <a:pPr marL="0" indent="0">
              <a:buNone/>
            </a:pPr>
            <a:r>
              <a:rPr lang="pl-PL" sz="2000" dirty="0"/>
              <a:t> </a:t>
            </a:r>
          </a:p>
          <a:p>
            <a:endParaRPr lang="pl-PL" sz="2000" dirty="0"/>
          </a:p>
          <a:p>
            <a:endParaRPr lang="pl-PL" sz="2000" dirty="0"/>
          </a:p>
          <a:p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0899621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 flipV="1">
            <a:off x="9786558" y="1897973"/>
            <a:ext cx="10511830" cy="6491055"/>
          </a:xfrm>
          <a:custGeom>
            <a:avLst/>
            <a:gdLst/>
            <a:ahLst/>
            <a:cxnLst/>
            <a:rect l="l" t="t" r="r" b="b"/>
            <a:pathLst>
              <a:path w="10511830" h="6491055">
                <a:moveTo>
                  <a:pt x="0" y="6491054"/>
                </a:moveTo>
                <a:lnTo>
                  <a:pt x="10511829" y="6491054"/>
                </a:lnTo>
                <a:lnTo>
                  <a:pt x="10511829" y="0"/>
                </a:lnTo>
                <a:lnTo>
                  <a:pt x="0" y="0"/>
                </a:lnTo>
                <a:lnTo>
                  <a:pt x="0" y="6491054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680460" y="2604840"/>
            <a:ext cx="5875032" cy="4269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59"/>
              </a:lnSpc>
            </a:pPr>
            <a:r>
              <a:rPr lang="en-US" sz="2999" spc="11">
                <a:solidFill>
                  <a:srgbClr val="3275C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tel. 32 444 64 53, +48 795 264 731</a:t>
            </a:r>
          </a:p>
          <a:p>
            <a:pPr algn="l">
              <a:lnSpc>
                <a:spcPts val="6959"/>
              </a:lnSpc>
            </a:pPr>
            <a:r>
              <a:rPr lang="en-US" sz="2999" spc="11">
                <a:solidFill>
                  <a:srgbClr val="3275C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biuro@csr.biz.pl</a:t>
            </a:r>
          </a:p>
          <a:p>
            <a:pPr algn="l">
              <a:lnSpc>
                <a:spcPts val="6959"/>
              </a:lnSpc>
            </a:pPr>
            <a:r>
              <a:rPr lang="en-US" sz="2999" spc="11">
                <a:solidFill>
                  <a:srgbClr val="3275C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www.csr.biz.pl</a:t>
            </a:r>
          </a:p>
          <a:p>
            <a:pPr algn="l">
              <a:lnSpc>
                <a:spcPts val="6959"/>
              </a:lnSpc>
            </a:pPr>
            <a:r>
              <a:rPr lang="en-US" sz="2999" b="1" spc="11">
                <a:solidFill>
                  <a:srgbClr val="3275C5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Centrum Społecznego Rozwoju</a:t>
            </a:r>
          </a:p>
          <a:p>
            <a:pPr algn="l">
              <a:lnSpc>
                <a:spcPts val="6959"/>
              </a:lnSpc>
            </a:pPr>
            <a:r>
              <a:rPr lang="en-US" sz="2999" spc="11">
                <a:solidFill>
                  <a:srgbClr val="3275C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ul. Jana Pawła II 4, 43-190 Mikołów</a:t>
            </a:r>
          </a:p>
        </p:txBody>
      </p:sp>
      <p:sp>
        <p:nvSpPr>
          <p:cNvPr id="4" name="Freeform 4"/>
          <p:cNvSpPr/>
          <p:nvPr/>
        </p:nvSpPr>
        <p:spPr>
          <a:xfrm>
            <a:off x="2916094" y="3891771"/>
            <a:ext cx="491618" cy="310068"/>
          </a:xfrm>
          <a:custGeom>
            <a:avLst/>
            <a:gdLst/>
            <a:ahLst/>
            <a:cxnLst/>
            <a:rect l="l" t="t" r="r" b="b"/>
            <a:pathLst>
              <a:path w="491618" h="310068">
                <a:moveTo>
                  <a:pt x="0" y="0"/>
                </a:moveTo>
                <a:lnTo>
                  <a:pt x="491618" y="0"/>
                </a:lnTo>
                <a:lnTo>
                  <a:pt x="491618" y="310068"/>
                </a:lnTo>
                <a:lnTo>
                  <a:pt x="0" y="3100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2110" b="-2436"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2986688" y="2919165"/>
            <a:ext cx="350431" cy="584052"/>
          </a:xfrm>
          <a:custGeom>
            <a:avLst/>
            <a:gdLst/>
            <a:ahLst/>
            <a:cxnLst/>
            <a:rect l="l" t="t" r="r" b="b"/>
            <a:pathLst>
              <a:path w="350431" h="584052">
                <a:moveTo>
                  <a:pt x="350431" y="0"/>
                </a:moveTo>
                <a:lnTo>
                  <a:pt x="0" y="0"/>
                </a:lnTo>
                <a:lnTo>
                  <a:pt x="0" y="584052"/>
                </a:lnTo>
                <a:lnTo>
                  <a:pt x="350431" y="584052"/>
                </a:lnTo>
                <a:lnTo>
                  <a:pt x="35043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967638" y="5482686"/>
            <a:ext cx="351347" cy="544340"/>
          </a:xfrm>
          <a:custGeom>
            <a:avLst/>
            <a:gdLst/>
            <a:ahLst/>
            <a:cxnLst/>
            <a:rect l="l" t="t" r="r" b="b"/>
            <a:pathLst>
              <a:path w="351347" h="544340">
                <a:moveTo>
                  <a:pt x="0" y="0"/>
                </a:moveTo>
                <a:lnTo>
                  <a:pt x="351347" y="0"/>
                </a:lnTo>
                <a:lnTo>
                  <a:pt x="351347" y="544341"/>
                </a:lnTo>
                <a:lnTo>
                  <a:pt x="0" y="54434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867844" y="4582839"/>
            <a:ext cx="588117" cy="518848"/>
          </a:xfrm>
          <a:custGeom>
            <a:avLst/>
            <a:gdLst/>
            <a:ahLst/>
            <a:cxnLst/>
            <a:rect l="l" t="t" r="r" b="b"/>
            <a:pathLst>
              <a:path w="588117" h="518848">
                <a:moveTo>
                  <a:pt x="0" y="0"/>
                </a:moveTo>
                <a:lnTo>
                  <a:pt x="588118" y="0"/>
                </a:lnTo>
                <a:lnTo>
                  <a:pt x="588118" y="518847"/>
                </a:lnTo>
                <a:lnTo>
                  <a:pt x="0" y="51884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37756" r="-35963" b="-100558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817385" y="866775"/>
            <a:ext cx="6114567" cy="1377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0"/>
              </a:lnSpc>
            </a:pPr>
            <a:r>
              <a:rPr lang="en-US" sz="8000" b="1">
                <a:solidFill>
                  <a:srgbClr val="56AAF0"/>
                </a:solidFill>
                <a:latin typeface="Dynamo Medium"/>
                <a:ea typeface="Dynamo Medium"/>
                <a:cs typeface="Dynamo Medium"/>
                <a:sym typeface="Dynamo Medium"/>
              </a:rPr>
              <a:t>KONTAKT:</a:t>
            </a:r>
          </a:p>
        </p:txBody>
      </p:sp>
      <p:sp>
        <p:nvSpPr>
          <p:cNvPr id="9" name="Freeform 9"/>
          <p:cNvSpPr/>
          <p:nvPr/>
        </p:nvSpPr>
        <p:spPr>
          <a:xfrm>
            <a:off x="13125180" y="8515129"/>
            <a:ext cx="5467203" cy="1243789"/>
          </a:xfrm>
          <a:custGeom>
            <a:avLst/>
            <a:gdLst/>
            <a:ahLst/>
            <a:cxnLst/>
            <a:rect l="l" t="t" r="r" b="b"/>
            <a:pathLst>
              <a:path w="5467203" h="1243789">
                <a:moveTo>
                  <a:pt x="0" y="0"/>
                </a:moveTo>
                <a:lnTo>
                  <a:pt x="5467204" y="0"/>
                </a:lnTo>
                <a:lnTo>
                  <a:pt x="5467204" y="1243789"/>
                </a:lnTo>
                <a:lnTo>
                  <a:pt x="0" y="124378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98165" y="7656451"/>
            <a:ext cx="10776547" cy="1099101"/>
          </a:xfrm>
          <a:custGeom>
            <a:avLst/>
            <a:gdLst/>
            <a:ahLst/>
            <a:cxnLst/>
            <a:rect l="l" t="t" r="r" b="b"/>
            <a:pathLst>
              <a:path w="10776547" h="1099101">
                <a:moveTo>
                  <a:pt x="0" y="0"/>
                </a:moveTo>
                <a:lnTo>
                  <a:pt x="10776547" y="0"/>
                </a:lnTo>
                <a:lnTo>
                  <a:pt x="10776547" y="1099101"/>
                </a:lnTo>
                <a:lnTo>
                  <a:pt x="0" y="109910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8783" y="9126855"/>
            <a:ext cx="12315311" cy="632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83"/>
              </a:lnSpc>
            </a:pPr>
            <a:r>
              <a:rPr lang="en-US" sz="184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Wszystkie proponowane działania realizowane są w ramach projektu pt.: „Regionalny Ośrodek Wspierania Ekonomii Społecznej 2.0” - Fundusze Europejskie dla Śląskiego 2021-2027 (Europejski Fundusz Społeczny+).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322907" y="8938586"/>
            <a:ext cx="4612184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B1CBD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#FunduszeUE #FunduszeEuropejskie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4625644" y="4896555"/>
            <a:ext cx="3309446" cy="3309446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39769" y="0"/>
                  </a:moveTo>
                  <a:lnTo>
                    <a:pt x="773031" y="0"/>
                  </a:lnTo>
                  <a:cubicBezTo>
                    <a:pt x="794995" y="0"/>
                    <a:pt x="812800" y="17805"/>
                    <a:pt x="812800" y="39769"/>
                  </a:cubicBezTo>
                  <a:lnTo>
                    <a:pt x="812800" y="773031"/>
                  </a:lnTo>
                  <a:cubicBezTo>
                    <a:pt x="812800" y="794995"/>
                    <a:pt x="794995" y="812800"/>
                    <a:pt x="773031" y="812800"/>
                  </a:cubicBezTo>
                  <a:lnTo>
                    <a:pt x="39769" y="812800"/>
                  </a:lnTo>
                  <a:cubicBezTo>
                    <a:pt x="17805" y="812800"/>
                    <a:pt x="0" y="794995"/>
                    <a:pt x="0" y="773031"/>
                  </a:cubicBezTo>
                  <a:lnTo>
                    <a:pt x="0" y="39769"/>
                  </a:lnTo>
                  <a:cubicBezTo>
                    <a:pt x="0" y="17805"/>
                    <a:pt x="17805" y="0"/>
                    <a:pt x="39769" y="0"/>
                  </a:cubicBez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  <a:ln w="123825" cap="sq">
              <a:solidFill>
                <a:srgbClr val="004AAD"/>
              </a:solidFill>
              <a:prstDash val="solid"/>
              <a:miter/>
            </a:ln>
          </p:spPr>
        </p:sp>
      </p:grpSp>
      <p:sp>
        <p:nvSpPr>
          <p:cNvPr id="15" name="Freeform 15"/>
          <p:cNvSpPr/>
          <p:nvPr/>
        </p:nvSpPr>
        <p:spPr>
          <a:xfrm>
            <a:off x="-1698115" y="326451"/>
            <a:ext cx="4515500" cy="2263833"/>
          </a:xfrm>
          <a:custGeom>
            <a:avLst/>
            <a:gdLst/>
            <a:ahLst/>
            <a:cxnLst/>
            <a:rect l="l" t="t" r="r" b="b"/>
            <a:pathLst>
              <a:path w="4515500" h="2263833">
                <a:moveTo>
                  <a:pt x="0" y="0"/>
                </a:moveTo>
                <a:lnTo>
                  <a:pt x="4515500" y="0"/>
                </a:lnTo>
                <a:lnTo>
                  <a:pt x="4515500" y="2263833"/>
                </a:lnTo>
                <a:lnTo>
                  <a:pt x="0" y="226383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r="-115375" b="-284485"/>
            </a:stretch>
          </a:blipFill>
        </p:spPr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83098" y="7497900"/>
            <a:ext cx="7009358" cy="1398154"/>
            <a:chOff x="0" y="0"/>
            <a:chExt cx="9345810" cy="1864205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9345810" cy="1546271"/>
              <a:chOff x="0" y="0"/>
              <a:chExt cx="1250766" cy="20694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8844" y="0"/>
                <a:ext cx="1213078" cy="206940"/>
              </a:xfrm>
              <a:custGeom>
                <a:avLst/>
                <a:gdLst/>
                <a:ahLst/>
                <a:cxnLst/>
                <a:rect l="l" t="t" r="r" b="b"/>
                <a:pathLst>
                  <a:path w="1213078" h="206940">
                    <a:moveTo>
                      <a:pt x="218760" y="0"/>
                    </a:moveTo>
                    <a:lnTo>
                      <a:pt x="1197518" y="0"/>
                    </a:lnTo>
                    <a:cubicBezTo>
                      <a:pt x="1203332" y="0"/>
                      <a:pt x="1208579" y="3488"/>
                      <a:pt x="1210829" y="8850"/>
                    </a:cubicBezTo>
                    <a:cubicBezTo>
                      <a:pt x="1213078" y="14212"/>
                      <a:pt x="1211891" y="20399"/>
                      <a:pt x="1207817" y="24548"/>
                    </a:cubicBezTo>
                    <a:lnTo>
                      <a:pt x="1052827" y="182392"/>
                    </a:lnTo>
                    <a:cubicBezTo>
                      <a:pt x="1037408" y="198094"/>
                      <a:pt x="1016325" y="206940"/>
                      <a:pt x="994318" y="206940"/>
                    </a:cubicBezTo>
                    <a:lnTo>
                      <a:pt x="15560" y="206940"/>
                    </a:lnTo>
                    <a:cubicBezTo>
                      <a:pt x="9746" y="206940"/>
                      <a:pt x="4499" y="203452"/>
                      <a:pt x="2249" y="198090"/>
                    </a:cubicBezTo>
                    <a:cubicBezTo>
                      <a:pt x="0" y="192728"/>
                      <a:pt x="1187" y="186541"/>
                      <a:pt x="5261" y="182392"/>
                    </a:cubicBezTo>
                    <a:lnTo>
                      <a:pt x="160251" y="24548"/>
                    </a:lnTo>
                    <a:cubicBezTo>
                      <a:pt x="175670" y="8846"/>
                      <a:pt x="196753" y="0"/>
                      <a:pt x="218760" y="0"/>
                    </a:cubicBezTo>
                    <a:close/>
                  </a:path>
                </a:pathLst>
              </a:custGeom>
              <a:solidFill>
                <a:srgbClr val="3275C5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101600" y="19050"/>
                <a:ext cx="1047566" cy="18789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93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4451974" y="1170495"/>
              <a:ext cx="4192850" cy="693710"/>
              <a:chOff x="0" y="0"/>
              <a:chExt cx="1250766" cy="20694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22107" y="0"/>
                <a:ext cx="1206553" cy="206940"/>
              </a:xfrm>
              <a:custGeom>
                <a:avLst/>
                <a:gdLst/>
                <a:ahLst/>
                <a:cxnLst/>
                <a:rect l="l" t="t" r="r" b="b"/>
                <a:pathLst>
                  <a:path w="1206553" h="206940">
                    <a:moveTo>
                      <a:pt x="221454" y="0"/>
                    </a:moveTo>
                    <a:lnTo>
                      <a:pt x="1188298" y="0"/>
                    </a:lnTo>
                    <a:cubicBezTo>
                      <a:pt x="1195119" y="0"/>
                      <a:pt x="1201274" y="4093"/>
                      <a:pt x="1203913" y="10382"/>
                    </a:cubicBezTo>
                    <a:cubicBezTo>
                      <a:pt x="1206552" y="16672"/>
                      <a:pt x="1205160" y="23932"/>
                      <a:pt x="1200381" y="28799"/>
                    </a:cubicBezTo>
                    <a:lnTo>
                      <a:pt x="1053737" y="178141"/>
                    </a:lnTo>
                    <a:cubicBezTo>
                      <a:pt x="1035649" y="196563"/>
                      <a:pt x="1010915" y="206940"/>
                      <a:pt x="985098" y="206940"/>
                    </a:cubicBezTo>
                    <a:lnTo>
                      <a:pt x="18254" y="206940"/>
                    </a:lnTo>
                    <a:cubicBezTo>
                      <a:pt x="11433" y="206940"/>
                      <a:pt x="5278" y="202848"/>
                      <a:pt x="2639" y="196558"/>
                    </a:cubicBezTo>
                    <a:cubicBezTo>
                      <a:pt x="0" y="190268"/>
                      <a:pt x="1392" y="183008"/>
                      <a:pt x="6171" y="178141"/>
                    </a:cubicBezTo>
                    <a:lnTo>
                      <a:pt x="152815" y="28799"/>
                    </a:lnTo>
                    <a:cubicBezTo>
                      <a:pt x="170903" y="10377"/>
                      <a:pt x="195637" y="0"/>
                      <a:pt x="221454" y="0"/>
                    </a:cubicBezTo>
                    <a:close/>
                  </a:path>
                </a:pathLst>
              </a:custGeom>
              <a:solidFill>
                <a:srgbClr val="64CAF4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101600" y="19050"/>
                <a:ext cx="1047566" cy="18789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93"/>
                  </a:lnSpc>
                </a:pPr>
                <a:endParaRPr/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7664840" y="2544941"/>
            <a:ext cx="8159011" cy="4477257"/>
          </a:xfrm>
          <a:custGeom>
            <a:avLst/>
            <a:gdLst/>
            <a:ahLst/>
            <a:cxnLst/>
            <a:rect l="l" t="t" r="r" b="b"/>
            <a:pathLst>
              <a:path w="8159011" h="4477257">
                <a:moveTo>
                  <a:pt x="0" y="0"/>
                </a:moveTo>
                <a:lnTo>
                  <a:pt x="8159011" y="0"/>
                </a:lnTo>
                <a:lnTo>
                  <a:pt x="8159011" y="4477257"/>
                </a:lnTo>
                <a:lnTo>
                  <a:pt x="0" y="44772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9144000" y="6053601"/>
            <a:ext cx="6299351" cy="1536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590"/>
              </a:lnSpc>
            </a:pPr>
            <a:r>
              <a:rPr lang="en-US" sz="8993" b="1">
                <a:solidFill>
                  <a:srgbClr val="035397"/>
                </a:solidFill>
                <a:latin typeface="Dynamo Medium"/>
                <a:ea typeface="Dynamo Medium"/>
                <a:cs typeface="Dynamo Medium"/>
                <a:sym typeface="Dynamo Medium"/>
              </a:rPr>
              <a:t>DZIĘKUJĘ</a:t>
            </a:r>
          </a:p>
        </p:txBody>
      </p:sp>
      <p:sp>
        <p:nvSpPr>
          <p:cNvPr id="11" name="Freeform 11"/>
          <p:cNvSpPr/>
          <p:nvPr/>
        </p:nvSpPr>
        <p:spPr>
          <a:xfrm rot="5256964" flipV="1">
            <a:off x="12399459" y="1053603"/>
            <a:ext cx="12716270" cy="6635581"/>
          </a:xfrm>
          <a:custGeom>
            <a:avLst/>
            <a:gdLst/>
            <a:ahLst/>
            <a:cxnLst/>
            <a:rect l="l" t="t" r="r" b="b"/>
            <a:pathLst>
              <a:path w="12716270" h="6635581">
                <a:moveTo>
                  <a:pt x="0" y="6635581"/>
                </a:moveTo>
                <a:lnTo>
                  <a:pt x="12716270" y="6635581"/>
                </a:lnTo>
                <a:lnTo>
                  <a:pt x="12716270" y="0"/>
                </a:lnTo>
                <a:lnTo>
                  <a:pt x="0" y="0"/>
                </a:lnTo>
                <a:lnTo>
                  <a:pt x="0" y="6635581"/>
                </a:lnTo>
                <a:close/>
              </a:path>
            </a:pathLst>
          </a:custGeom>
          <a:blipFill>
            <a:blip r:embed="rId3">
              <a:alphaModFix amt="8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 rot="4556641">
            <a:off x="9863264" y="-772850"/>
            <a:ext cx="12716270" cy="6635581"/>
          </a:xfrm>
          <a:custGeom>
            <a:avLst/>
            <a:gdLst/>
            <a:ahLst/>
            <a:cxnLst/>
            <a:rect l="l" t="t" r="r" b="b"/>
            <a:pathLst>
              <a:path w="12716270" h="6635581">
                <a:moveTo>
                  <a:pt x="0" y="0"/>
                </a:moveTo>
                <a:lnTo>
                  <a:pt x="12716269" y="0"/>
                </a:lnTo>
                <a:lnTo>
                  <a:pt x="12716269" y="6635581"/>
                </a:lnTo>
                <a:lnTo>
                  <a:pt x="0" y="663558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87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13" name="Group 13"/>
          <p:cNvGrpSpPr/>
          <p:nvPr/>
        </p:nvGrpSpPr>
        <p:grpSpPr>
          <a:xfrm>
            <a:off x="35257" y="0"/>
            <a:ext cx="7186113" cy="10287000"/>
            <a:chOff x="0" y="0"/>
            <a:chExt cx="6350000" cy="909009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9090096"/>
            </a:xfrm>
            <a:custGeom>
              <a:avLst/>
              <a:gdLst/>
              <a:ahLst/>
              <a:cxnLst/>
              <a:rect l="l" t="t" r="r" b="b"/>
              <a:pathLst>
                <a:path w="6350000" h="9090096">
                  <a:moveTo>
                    <a:pt x="0" y="0"/>
                  </a:moveTo>
                  <a:lnTo>
                    <a:pt x="0" y="9090096"/>
                  </a:lnTo>
                  <a:lnTo>
                    <a:pt x="6350000" y="9090096"/>
                  </a:lnTo>
                  <a:lnTo>
                    <a:pt x="6350000" y="0"/>
                  </a:lnTo>
                  <a:lnTo>
                    <a:pt x="0" y="0"/>
                  </a:lnTo>
                  <a:close/>
                  <a:moveTo>
                    <a:pt x="6032500" y="8635591"/>
                  </a:moveTo>
                  <a:lnTo>
                    <a:pt x="317500" y="8635591"/>
                  </a:lnTo>
                  <a:lnTo>
                    <a:pt x="317500" y="454505"/>
                  </a:lnTo>
                  <a:lnTo>
                    <a:pt x="6032500" y="454505"/>
                  </a:lnTo>
                  <a:lnTo>
                    <a:pt x="6032500" y="8635591"/>
                  </a:lnTo>
                  <a:close/>
                  <a:moveTo>
                    <a:pt x="5740400" y="8235626"/>
                  </a:moveTo>
                  <a:lnTo>
                    <a:pt x="596900" y="8235626"/>
                  </a:lnTo>
                  <a:lnTo>
                    <a:pt x="596900" y="872649"/>
                  </a:lnTo>
                  <a:lnTo>
                    <a:pt x="5740400" y="872649"/>
                  </a:lnTo>
                  <a:lnTo>
                    <a:pt x="5740400" y="8235626"/>
                  </a:lnTo>
                  <a:close/>
                </a:path>
              </a:pathLst>
            </a:custGeom>
            <a:blipFill>
              <a:blip r:embed="rId7"/>
              <a:stretch>
                <a:fillRect l="-3616" r="-3746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4626814" y="6130247"/>
            <a:ext cx="3852157" cy="3852157"/>
            <a:chOff x="0" y="0"/>
            <a:chExt cx="5136209" cy="5136209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5136209" cy="5136209"/>
              <a:chOff x="0" y="0"/>
              <a:chExt cx="812800" cy="8128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EFF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2498" tIns="52498" rIns="52498" bIns="52498" rtlCol="0" anchor="ctr"/>
              <a:lstStyle/>
              <a:p>
                <a:pPr algn="ctr">
                  <a:lnSpc>
                    <a:spcPts val="1993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>
              <a:grpSpLocks noChangeAspect="1"/>
            </p:cNvGrpSpPr>
            <p:nvPr/>
          </p:nvGrpSpPr>
          <p:grpSpPr>
            <a:xfrm>
              <a:off x="153562" y="161399"/>
              <a:ext cx="4813430" cy="4813410"/>
              <a:chOff x="0" y="0"/>
              <a:chExt cx="6350000" cy="6349975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 l="-22332" r="-22332"/>
                </a:stretch>
              </a:blipFill>
            </p:spPr>
          </p:sp>
        </p:grpSp>
      </p:grpSp>
      <p:sp>
        <p:nvSpPr>
          <p:cNvPr id="21" name="TextBox 21"/>
          <p:cNvSpPr txBox="1"/>
          <p:nvPr/>
        </p:nvSpPr>
        <p:spPr>
          <a:xfrm>
            <a:off x="9432863" y="7608967"/>
            <a:ext cx="4622964" cy="588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19"/>
              </a:lnSpc>
            </a:pPr>
            <a:r>
              <a:rPr lang="en-US" sz="3999" b="1">
                <a:solidFill>
                  <a:srgbClr val="FCFE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rowes.com.pl</a:t>
            </a:r>
          </a:p>
        </p:txBody>
      </p:sp>
      <p:sp>
        <p:nvSpPr>
          <p:cNvPr id="22" name="Freeform 22"/>
          <p:cNvSpPr/>
          <p:nvPr/>
        </p:nvSpPr>
        <p:spPr>
          <a:xfrm>
            <a:off x="7457324" y="-290393"/>
            <a:ext cx="4515500" cy="2263833"/>
          </a:xfrm>
          <a:custGeom>
            <a:avLst/>
            <a:gdLst/>
            <a:ahLst/>
            <a:cxnLst/>
            <a:rect l="l" t="t" r="r" b="b"/>
            <a:pathLst>
              <a:path w="4515500" h="2263833">
                <a:moveTo>
                  <a:pt x="0" y="0"/>
                </a:moveTo>
                <a:lnTo>
                  <a:pt x="4515500" y="0"/>
                </a:lnTo>
                <a:lnTo>
                  <a:pt x="4515500" y="2263834"/>
                </a:lnTo>
                <a:lnTo>
                  <a:pt x="0" y="226383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r="-115375" b="-284485"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32219" y="7796071"/>
            <a:ext cx="4515500" cy="2263833"/>
          </a:xfrm>
          <a:custGeom>
            <a:avLst/>
            <a:gdLst/>
            <a:ahLst/>
            <a:cxnLst/>
            <a:rect l="l" t="t" r="r" b="b"/>
            <a:pathLst>
              <a:path w="4515500" h="2263833">
                <a:moveTo>
                  <a:pt x="0" y="0"/>
                </a:moveTo>
                <a:lnTo>
                  <a:pt x="4515500" y="0"/>
                </a:lnTo>
                <a:lnTo>
                  <a:pt x="4515500" y="2263833"/>
                </a:lnTo>
                <a:lnTo>
                  <a:pt x="0" y="22638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15375" b="-28448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847366" y="3573641"/>
            <a:ext cx="4521122" cy="5957028"/>
            <a:chOff x="0" y="0"/>
            <a:chExt cx="1105402" cy="145647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05402" cy="1456476"/>
            </a:xfrm>
            <a:custGeom>
              <a:avLst/>
              <a:gdLst/>
              <a:ahLst/>
              <a:cxnLst/>
              <a:rect l="l" t="t" r="r" b="b"/>
              <a:pathLst>
                <a:path w="1105402" h="1456476">
                  <a:moveTo>
                    <a:pt x="140416" y="0"/>
                  </a:moveTo>
                  <a:lnTo>
                    <a:pt x="964986" y="0"/>
                  </a:lnTo>
                  <a:cubicBezTo>
                    <a:pt x="1002226" y="0"/>
                    <a:pt x="1037942" y="14794"/>
                    <a:pt x="1064275" y="41127"/>
                  </a:cubicBezTo>
                  <a:cubicBezTo>
                    <a:pt x="1090608" y="67460"/>
                    <a:pt x="1105402" y="103175"/>
                    <a:pt x="1105402" y="140416"/>
                  </a:cubicBezTo>
                  <a:lnTo>
                    <a:pt x="1105402" y="1316061"/>
                  </a:lnTo>
                  <a:cubicBezTo>
                    <a:pt x="1105402" y="1393610"/>
                    <a:pt x="1042535" y="1456476"/>
                    <a:pt x="964986" y="1456476"/>
                  </a:cubicBezTo>
                  <a:lnTo>
                    <a:pt x="140416" y="1456476"/>
                  </a:lnTo>
                  <a:cubicBezTo>
                    <a:pt x="103175" y="1456476"/>
                    <a:pt x="67460" y="1441683"/>
                    <a:pt x="41127" y="1415350"/>
                  </a:cubicBezTo>
                  <a:cubicBezTo>
                    <a:pt x="14794" y="1389016"/>
                    <a:pt x="0" y="1353301"/>
                    <a:pt x="0" y="1316061"/>
                  </a:cubicBezTo>
                  <a:lnTo>
                    <a:pt x="0" y="140416"/>
                  </a:lnTo>
                  <a:cubicBezTo>
                    <a:pt x="0" y="62866"/>
                    <a:pt x="62866" y="0"/>
                    <a:pt x="140416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777979">
                    <a:alpha val="100000"/>
                  </a:srgbClr>
                </a:gs>
                <a:gs pos="20000">
                  <a:srgbClr val="A6A7A7">
                    <a:alpha val="100000"/>
                  </a:srgbClr>
                </a:gs>
                <a:gs pos="40000">
                  <a:srgbClr val="BEBEBE">
                    <a:alpha val="100000"/>
                  </a:srgbClr>
                </a:gs>
                <a:gs pos="60000">
                  <a:srgbClr val="BEBEBE">
                    <a:alpha val="100000"/>
                  </a:srgbClr>
                </a:gs>
                <a:gs pos="80000">
                  <a:srgbClr val="A6A7A7">
                    <a:alpha val="100000"/>
                  </a:srgbClr>
                </a:gs>
                <a:gs pos="100000">
                  <a:srgbClr val="777979">
                    <a:alpha val="100000"/>
                  </a:srgbClr>
                </a:gs>
              </a:gsLst>
              <a:lin ang="2700000"/>
            </a:gradFill>
            <a:ln cap="rnd">
              <a:noFill/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19050"/>
              <a:ext cx="1105402" cy="14374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93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974357" y="422275"/>
            <a:ext cx="7888113" cy="8836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 spc="9">
                <a:solidFill>
                  <a:srgbClr val="3275C5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Wspieramy zatrudnienie osób zagrożonych</a:t>
            </a:r>
          </a:p>
          <a:p>
            <a:pPr algn="l">
              <a:lnSpc>
                <a:spcPts val="3499"/>
              </a:lnSpc>
            </a:pPr>
            <a:r>
              <a:rPr lang="en-US" sz="2499" b="1" spc="9">
                <a:solidFill>
                  <a:srgbClr val="3275C5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wykluczeniem społecznym</a:t>
            </a:r>
          </a:p>
          <a:p>
            <a:pPr algn="l">
              <a:lnSpc>
                <a:spcPts val="3499"/>
              </a:lnSpc>
            </a:pPr>
            <a:endParaRPr lang="en-US" sz="2499" b="1" spc="9">
              <a:solidFill>
                <a:srgbClr val="3275C5"/>
              </a:solidFill>
              <a:latin typeface="Source Sans Pro Bold"/>
              <a:ea typeface="Source Sans Pro Bold"/>
              <a:cs typeface="Source Sans Pro Bold"/>
              <a:sym typeface="Source Sans Pro Bold"/>
            </a:endParaRPr>
          </a:p>
          <a:p>
            <a:pPr algn="l">
              <a:lnSpc>
                <a:spcPts val="3499"/>
              </a:lnSpc>
            </a:pPr>
            <a:r>
              <a:rPr lang="en-US" sz="2499" spc="9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Naszym celem jest tworzenie nowych miejsc pracy</a:t>
            </a:r>
          </a:p>
          <a:p>
            <a:pPr algn="l">
              <a:lnSpc>
                <a:spcPts val="3499"/>
              </a:lnSpc>
            </a:pPr>
            <a:r>
              <a:rPr lang="en-US" sz="2499" spc="9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 przedsiębiorstwach społecznych – właśnie tam, gdzie</a:t>
            </a:r>
          </a:p>
          <a:p>
            <a:pPr algn="l">
              <a:lnSpc>
                <a:spcPts val="3499"/>
              </a:lnSpc>
            </a:pPr>
            <a:r>
              <a:rPr lang="en-US" sz="2499" spc="9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są najbardziej potrzebne.</a:t>
            </a:r>
          </a:p>
          <a:p>
            <a:pPr algn="l">
              <a:lnSpc>
                <a:spcPts val="3499"/>
              </a:lnSpc>
            </a:pPr>
            <a:endParaRPr lang="en-US" sz="2499" spc="9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3499"/>
              </a:lnSpc>
            </a:pPr>
            <a:r>
              <a:rPr lang="en-US" sz="2499" spc="9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🔹 Okres realizacji projektu: marzec 2024 – czerwiec 2029</a:t>
            </a:r>
          </a:p>
          <a:p>
            <a:pPr algn="l">
              <a:lnSpc>
                <a:spcPts val="3499"/>
              </a:lnSpc>
            </a:pPr>
            <a:r>
              <a:rPr lang="en-US" sz="2499" spc="9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🔹 Wartość projektu: ponad 22 mln zł</a:t>
            </a:r>
          </a:p>
          <a:p>
            <a:pPr algn="l">
              <a:lnSpc>
                <a:spcPts val="3499"/>
              </a:lnSpc>
            </a:pPr>
            <a:r>
              <a:rPr lang="en-US" sz="2499" spc="9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🔹 Cel: rozwój i wsparcie przedsiębiorczości społecznej</a:t>
            </a:r>
          </a:p>
          <a:p>
            <a:pPr algn="l">
              <a:lnSpc>
                <a:spcPts val="3499"/>
              </a:lnSpc>
            </a:pPr>
            <a:endParaRPr lang="en-US" sz="2499" spc="9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3499"/>
              </a:lnSpc>
            </a:pPr>
            <a:r>
              <a:rPr lang="en-US" sz="2499" spc="9">
                <a:solidFill>
                  <a:srgbClr val="003CB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Oferta kierowana jest do:</a:t>
            </a: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 spc="9">
                <a:solidFill>
                  <a:srgbClr val="003CB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osób fizycznych i prawnych planujących utworzenie przedsiębiorstwa społecznego (np. spółki z o.o. non-profit, spółdzielni socjalnej, fundacji z działalnością gospodarczą),</a:t>
            </a: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 spc="9">
                <a:solidFill>
                  <a:srgbClr val="003CB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podmiotów ekonomii społecznej przekształcających się w przedsiębiorstwa społeczne,</a:t>
            </a: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 spc="9">
                <a:solidFill>
                  <a:srgbClr val="003CB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istniejących przedsiębiorstw społecznych.</a:t>
            </a:r>
          </a:p>
          <a:p>
            <a:pPr algn="l">
              <a:lnSpc>
                <a:spcPts val="4199"/>
              </a:lnSpc>
            </a:pPr>
            <a:endParaRPr lang="en-US" sz="2499" spc="9">
              <a:solidFill>
                <a:srgbClr val="003CB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3082355" y="3788078"/>
            <a:ext cx="4016132" cy="5482372"/>
            <a:chOff x="0" y="0"/>
            <a:chExt cx="577608" cy="78848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77608" cy="788485"/>
            </a:xfrm>
            <a:custGeom>
              <a:avLst/>
              <a:gdLst/>
              <a:ahLst/>
              <a:cxnLst/>
              <a:rect l="l" t="t" r="r" b="b"/>
              <a:pathLst>
                <a:path w="577608" h="788485">
                  <a:moveTo>
                    <a:pt x="131084" y="0"/>
                  </a:moveTo>
                  <a:lnTo>
                    <a:pt x="446524" y="0"/>
                  </a:lnTo>
                  <a:cubicBezTo>
                    <a:pt x="481289" y="0"/>
                    <a:pt x="514631" y="13811"/>
                    <a:pt x="539214" y="38394"/>
                  </a:cubicBezTo>
                  <a:cubicBezTo>
                    <a:pt x="563797" y="62977"/>
                    <a:pt x="577608" y="96318"/>
                    <a:pt x="577608" y="131084"/>
                  </a:cubicBezTo>
                  <a:lnTo>
                    <a:pt x="577608" y="657401"/>
                  </a:lnTo>
                  <a:cubicBezTo>
                    <a:pt x="577608" y="692167"/>
                    <a:pt x="563797" y="725508"/>
                    <a:pt x="539214" y="750091"/>
                  </a:cubicBezTo>
                  <a:cubicBezTo>
                    <a:pt x="514631" y="774674"/>
                    <a:pt x="481289" y="788485"/>
                    <a:pt x="446524" y="788485"/>
                  </a:cubicBezTo>
                  <a:lnTo>
                    <a:pt x="131084" y="788485"/>
                  </a:lnTo>
                  <a:cubicBezTo>
                    <a:pt x="96318" y="788485"/>
                    <a:pt x="62977" y="774674"/>
                    <a:pt x="38394" y="750091"/>
                  </a:cubicBezTo>
                  <a:cubicBezTo>
                    <a:pt x="13811" y="725508"/>
                    <a:pt x="0" y="692167"/>
                    <a:pt x="0" y="657401"/>
                  </a:cubicBezTo>
                  <a:lnTo>
                    <a:pt x="0" y="131084"/>
                  </a:lnTo>
                  <a:cubicBezTo>
                    <a:pt x="0" y="96318"/>
                    <a:pt x="13811" y="62977"/>
                    <a:pt x="38394" y="38394"/>
                  </a:cubicBezTo>
                  <a:cubicBezTo>
                    <a:pt x="62977" y="13811"/>
                    <a:pt x="96318" y="0"/>
                    <a:pt x="131084" y="0"/>
                  </a:cubicBezTo>
                  <a:close/>
                </a:path>
              </a:pathLst>
            </a:custGeom>
            <a:blipFill>
              <a:blip r:embed="rId4"/>
              <a:stretch>
                <a:fillRect l="-5741" t="-4444" r="-1190"/>
              </a:stretch>
            </a:blipFill>
            <a:ln w="142875" cap="rnd">
              <a:solidFill>
                <a:srgbClr val="000000"/>
              </a:solidFill>
              <a:prstDash val="solid"/>
              <a:round/>
            </a:ln>
          </p:spPr>
        </p:sp>
      </p:grpSp>
      <p:sp>
        <p:nvSpPr>
          <p:cNvPr id="9" name="TextBox 9"/>
          <p:cNvSpPr txBox="1"/>
          <p:nvPr/>
        </p:nvSpPr>
        <p:spPr>
          <a:xfrm>
            <a:off x="2847366" y="1173341"/>
            <a:ext cx="6701663" cy="2400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 b="1">
                <a:solidFill>
                  <a:srgbClr val="3275C5"/>
                </a:solidFill>
                <a:latin typeface="Dynamo Medium"/>
                <a:ea typeface="Dynamo Medium"/>
                <a:cs typeface="Dynamo Medium"/>
                <a:sym typeface="Dynamo Medium"/>
              </a:rPr>
              <a:t>CENTRUM SPOŁECZNEGO ROZWOJU</a:t>
            </a:r>
          </a:p>
          <a:p>
            <a:pPr algn="l">
              <a:lnSpc>
                <a:spcPts val="4199"/>
              </a:lnSpc>
            </a:pPr>
            <a:r>
              <a:rPr lang="en-US" sz="2999" b="1">
                <a:solidFill>
                  <a:srgbClr val="56AAF0"/>
                </a:solidFill>
                <a:latin typeface="Dynamo Medium"/>
                <a:ea typeface="Dynamo Medium"/>
                <a:cs typeface="Dynamo Medium"/>
                <a:sym typeface="Dynamo Medium"/>
              </a:rPr>
              <a:t>REGIONALNY OŚRODEK</a:t>
            </a:r>
          </a:p>
          <a:p>
            <a:pPr algn="l">
              <a:lnSpc>
                <a:spcPts val="4199"/>
              </a:lnSpc>
            </a:pPr>
            <a:r>
              <a:rPr lang="en-US" sz="2999" b="1">
                <a:solidFill>
                  <a:srgbClr val="56AAF0"/>
                </a:solidFill>
                <a:latin typeface="Dynamo Medium"/>
                <a:ea typeface="Dynamo Medium"/>
                <a:cs typeface="Dynamo Medium"/>
                <a:sym typeface="Dynamo Medium"/>
              </a:rPr>
              <a:t>WSPIERANIA EKONOMII</a:t>
            </a:r>
          </a:p>
          <a:p>
            <a:pPr algn="l">
              <a:lnSpc>
                <a:spcPts val="4199"/>
              </a:lnSpc>
            </a:pPr>
            <a:r>
              <a:rPr lang="en-US" sz="2999" b="1">
                <a:solidFill>
                  <a:srgbClr val="56AAF0"/>
                </a:solidFill>
                <a:latin typeface="Dynamo Medium"/>
                <a:ea typeface="Dynamo Medium"/>
                <a:cs typeface="Dynamo Medium"/>
                <a:sym typeface="Dynamo Medium"/>
              </a:rPr>
              <a:t>SPOŁECZNEJ</a:t>
            </a:r>
          </a:p>
          <a:p>
            <a:pPr algn="l">
              <a:lnSpc>
                <a:spcPts val="2099"/>
              </a:lnSpc>
            </a:pPr>
            <a:endParaRPr lang="en-US" sz="2999" b="1">
              <a:solidFill>
                <a:srgbClr val="56AAF0"/>
              </a:solidFill>
              <a:latin typeface="Dynamo Medium"/>
              <a:ea typeface="Dynamo Medium"/>
              <a:cs typeface="Dynamo Medium"/>
              <a:sym typeface="Dynamo Medium"/>
            </a:endParaRPr>
          </a:p>
        </p:txBody>
      </p:sp>
      <p:sp>
        <p:nvSpPr>
          <p:cNvPr id="10" name="Freeform 10"/>
          <p:cNvSpPr/>
          <p:nvPr/>
        </p:nvSpPr>
        <p:spPr>
          <a:xfrm rot="8289110" flipH="1" flipV="1">
            <a:off x="-4932604" y="255850"/>
            <a:ext cx="12716270" cy="6635581"/>
          </a:xfrm>
          <a:custGeom>
            <a:avLst/>
            <a:gdLst/>
            <a:ahLst/>
            <a:cxnLst/>
            <a:rect l="l" t="t" r="r" b="b"/>
            <a:pathLst>
              <a:path w="12716270" h="6635581">
                <a:moveTo>
                  <a:pt x="12716270" y="6635581"/>
                </a:moveTo>
                <a:lnTo>
                  <a:pt x="0" y="6635581"/>
                </a:lnTo>
                <a:lnTo>
                  <a:pt x="0" y="0"/>
                </a:lnTo>
                <a:lnTo>
                  <a:pt x="12716270" y="0"/>
                </a:lnTo>
                <a:lnTo>
                  <a:pt x="12716270" y="6635581"/>
                </a:lnTo>
                <a:close/>
              </a:path>
            </a:pathLst>
          </a:custGeom>
          <a:blipFill>
            <a:blip r:embed="rId5">
              <a:alphaModFix amt="87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 rot="8289110">
            <a:off x="10504334" y="3395569"/>
            <a:ext cx="12716270" cy="6635581"/>
          </a:xfrm>
          <a:custGeom>
            <a:avLst/>
            <a:gdLst/>
            <a:ahLst/>
            <a:cxnLst/>
            <a:rect l="l" t="t" r="r" b="b"/>
            <a:pathLst>
              <a:path w="12716270" h="6635581">
                <a:moveTo>
                  <a:pt x="0" y="0"/>
                </a:moveTo>
                <a:lnTo>
                  <a:pt x="12716270" y="0"/>
                </a:lnTo>
                <a:lnTo>
                  <a:pt x="12716270" y="6635581"/>
                </a:lnTo>
                <a:lnTo>
                  <a:pt x="0" y="663558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87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72752" y="866775"/>
            <a:ext cx="12068685" cy="1377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b="1">
                <a:solidFill>
                  <a:srgbClr val="56AAF0"/>
                </a:solidFill>
                <a:latin typeface="Dynamo Medium"/>
                <a:ea typeface="Dynamo Medium"/>
                <a:cs typeface="Dynamo Medium"/>
                <a:sym typeface="Dynamo Medium"/>
              </a:rPr>
              <a:t>PARTNERSTWO ROWES 2.0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4895490" y="5925211"/>
            <a:ext cx="2176712" cy="494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2"/>
              </a:lnSpc>
            </a:pPr>
            <a:r>
              <a:rPr lang="en-US" sz="2880" spc="144">
                <a:solidFill>
                  <a:srgbClr val="FCFEFF"/>
                </a:solidFill>
                <a:latin typeface="Dynamo Medium"/>
                <a:ea typeface="Dynamo Medium"/>
                <a:cs typeface="Dynamo Medium"/>
                <a:sym typeface="Dynamo Medium"/>
              </a:rPr>
              <a:t>SERVICE 04</a:t>
            </a:r>
          </a:p>
        </p:txBody>
      </p:sp>
      <p:sp>
        <p:nvSpPr>
          <p:cNvPr id="4" name="Freeform 4"/>
          <p:cNvSpPr/>
          <p:nvPr/>
        </p:nvSpPr>
        <p:spPr>
          <a:xfrm rot="3213757" flipH="1">
            <a:off x="10991940" y="987080"/>
            <a:ext cx="12716270" cy="6635581"/>
          </a:xfrm>
          <a:custGeom>
            <a:avLst/>
            <a:gdLst/>
            <a:ahLst/>
            <a:cxnLst/>
            <a:rect l="l" t="t" r="r" b="b"/>
            <a:pathLst>
              <a:path w="12716270" h="6635581">
                <a:moveTo>
                  <a:pt x="12716270" y="0"/>
                </a:moveTo>
                <a:lnTo>
                  <a:pt x="0" y="0"/>
                </a:lnTo>
                <a:lnTo>
                  <a:pt x="0" y="6635581"/>
                </a:lnTo>
                <a:lnTo>
                  <a:pt x="12716270" y="6635581"/>
                </a:lnTo>
                <a:lnTo>
                  <a:pt x="12716270" y="0"/>
                </a:lnTo>
                <a:close/>
              </a:path>
            </a:pathLst>
          </a:custGeom>
          <a:blipFill>
            <a:blip r:embed="rId2">
              <a:alphaModFix amt="8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>
            <a:off x="1426382" y="3089758"/>
            <a:ext cx="4328832" cy="1358793"/>
          </a:xfrm>
          <a:custGeom>
            <a:avLst/>
            <a:gdLst/>
            <a:ahLst/>
            <a:cxnLst/>
            <a:rect l="l" t="t" r="r" b="b"/>
            <a:pathLst>
              <a:path w="4328832" h="1358793">
                <a:moveTo>
                  <a:pt x="0" y="0"/>
                </a:moveTo>
                <a:lnTo>
                  <a:pt x="4328832" y="0"/>
                </a:lnTo>
                <a:lnTo>
                  <a:pt x="4328832" y="1358793"/>
                </a:lnTo>
                <a:lnTo>
                  <a:pt x="0" y="13587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755214" y="2244724"/>
            <a:ext cx="3757801" cy="3418297"/>
          </a:xfrm>
          <a:custGeom>
            <a:avLst/>
            <a:gdLst/>
            <a:ahLst/>
            <a:cxnLst/>
            <a:rect l="l" t="t" r="r" b="b"/>
            <a:pathLst>
              <a:path w="3757801" h="3418297">
                <a:moveTo>
                  <a:pt x="0" y="0"/>
                </a:moveTo>
                <a:lnTo>
                  <a:pt x="3757801" y="0"/>
                </a:lnTo>
                <a:lnTo>
                  <a:pt x="3757801" y="3418297"/>
                </a:lnTo>
                <a:lnTo>
                  <a:pt x="0" y="341829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691072" y="2598041"/>
            <a:ext cx="1778977" cy="2299162"/>
          </a:xfrm>
          <a:custGeom>
            <a:avLst/>
            <a:gdLst/>
            <a:ahLst/>
            <a:cxnLst/>
            <a:rect l="l" t="t" r="r" b="b"/>
            <a:pathLst>
              <a:path w="1778977" h="2299162">
                <a:moveTo>
                  <a:pt x="0" y="0"/>
                </a:moveTo>
                <a:lnTo>
                  <a:pt x="1778977" y="0"/>
                </a:lnTo>
                <a:lnTo>
                  <a:pt x="1778977" y="2299162"/>
                </a:lnTo>
                <a:lnTo>
                  <a:pt x="0" y="229916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052823" y="5516236"/>
            <a:ext cx="11575504" cy="2064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30"/>
              </a:lnSpc>
            </a:pPr>
            <a:r>
              <a:rPr lang="en-US" sz="237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LIDER:</a:t>
            </a:r>
          </a:p>
          <a:p>
            <a:pPr algn="ctr">
              <a:lnSpc>
                <a:spcPts val="3330"/>
              </a:lnSpc>
            </a:pPr>
            <a:r>
              <a:rPr lang="en-US" sz="2378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Fundacja Rozwoju Ekonomii Społecznej</a:t>
            </a:r>
          </a:p>
          <a:p>
            <a:pPr algn="ctr">
              <a:lnSpc>
                <a:spcPts val="3330"/>
              </a:lnSpc>
            </a:pPr>
            <a:r>
              <a:rPr lang="en-US" sz="237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PARTNERZY:</a:t>
            </a:r>
          </a:p>
          <a:p>
            <a:pPr algn="ctr">
              <a:lnSpc>
                <a:spcPts val="3330"/>
              </a:lnSpc>
            </a:pPr>
            <a:r>
              <a:rPr lang="en-US" sz="2378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Centrum Społecznego Rozwoju</a:t>
            </a:r>
          </a:p>
          <a:p>
            <a:pPr algn="ctr">
              <a:lnSpc>
                <a:spcPts val="3330"/>
              </a:lnSpc>
            </a:pPr>
            <a:r>
              <a:rPr lang="en-US" sz="2378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Miasto Gliwice / Centrum 3.0 – Gliwicki Ośrodek Działań Społecznych</a:t>
            </a:r>
          </a:p>
        </p:txBody>
      </p:sp>
      <p:sp>
        <p:nvSpPr>
          <p:cNvPr id="9" name="Freeform 9"/>
          <p:cNvSpPr/>
          <p:nvPr/>
        </p:nvSpPr>
        <p:spPr>
          <a:xfrm>
            <a:off x="13143159" y="8402538"/>
            <a:ext cx="4515500" cy="2263833"/>
          </a:xfrm>
          <a:custGeom>
            <a:avLst/>
            <a:gdLst/>
            <a:ahLst/>
            <a:cxnLst/>
            <a:rect l="l" t="t" r="r" b="b"/>
            <a:pathLst>
              <a:path w="4515500" h="2263833">
                <a:moveTo>
                  <a:pt x="0" y="0"/>
                </a:moveTo>
                <a:lnTo>
                  <a:pt x="4515500" y="0"/>
                </a:lnTo>
                <a:lnTo>
                  <a:pt x="4515500" y="2263834"/>
                </a:lnTo>
                <a:lnTo>
                  <a:pt x="0" y="226383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r="-115375" b="-284485"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08779" y="962025"/>
            <a:ext cx="15070443" cy="2999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56AAF0"/>
                </a:solidFill>
                <a:latin typeface="Dynamo Medium"/>
                <a:ea typeface="Dynamo Medium"/>
                <a:cs typeface="Dynamo Medium"/>
                <a:sym typeface="Dynamo Medium"/>
              </a:rPr>
              <a:t>SYSTEM WSPARCIA ROZWOJU EKONOMII SPOŁECZNEJ DZIAŁAJĄCY NA TERENIE WOJEWÓDZTWA ŚLĄSKIEGO OBEJMUJE REGIONALNY OŚRODEK POLITYKI SPOŁECZNEJ WOJEWÓDZTWA ŚLĄSKIEGO (ROPS) I SIEĆ OŚRODKÓW WSPARCIA EKONOMII SPOŁECZNEJ (OWES).</a:t>
            </a:r>
          </a:p>
          <a:p>
            <a:pPr algn="ctr">
              <a:lnSpc>
                <a:spcPts val="11666"/>
              </a:lnSpc>
            </a:pPr>
            <a:endParaRPr lang="en-US" sz="3000" b="1">
              <a:solidFill>
                <a:srgbClr val="56AAF0"/>
              </a:solidFill>
              <a:latin typeface="Dynamo Medium"/>
              <a:ea typeface="Dynamo Medium"/>
              <a:cs typeface="Dynamo Medium"/>
              <a:sym typeface="Dynamo Medium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-4006574" y="-369454"/>
            <a:ext cx="7009358" cy="1159703"/>
            <a:chOff x="0" y="0"/>
            <a:chExt cx="1250766" cy="206940"/>
          </a:xfrm>
        </p:grpSpPr>
        <p:sp>
          <p:nvSpPr>
            <p:cNvPr id="4" name="Freeform 4"/>
            <p:cNvSpPr/>
            <p:nvPr/>
          </p:nvSpPr>
          <p:spPr>
            <a:xfrm>
              <a:off x="11494" y="0"/>
              <a:ext cx="1227777" cy="206940"/>
            </a:xfrm>
            <a:custGeom>
              <a:avLst/>
              <a:gdLst/>
              <a:ahLst/>
              <a:cxnLst/>
              <a:rect l="l" t="t" r="r" b="b"/>
              <a:pathLst>
                <a:path w="1227777" h="206940">
                  <a:moveTo>
                    <a:pt x="212692" y="0"/>
                  </a:moveTo>
                  <a:lnTo>
                    <a:pt x="1218286" y="0"/>
                  </a:lnTo>
                  <a:cubicBezTo>
                    <a:pt x="1221833" y="0"/>
                    <a:pt x="1225033" y="2128"/>
                    <a:pt x="1226405" y="5398"/>
                  </a:cubicBezTo>
                  <a:cubicBezTo>
                    <a:pt x="1227778" y="8669"/>
                    <a:pt x="1227054" y="12443"/>
                    <a:pt x="1224569" y="14974"/>
                  </a:cubicBezTo>
                  <a:lnTo>
                    <a:pt x="1050775" y="191966"/>
                  </a:lnTo>
                  <a:cubicBezTo>
                    <a:pt x="1041370" y="201544"/>
                    <a:pt x="1028510" y="206940"/>
                    <a:pt x="1015086" y="206940"/>
                  </a:cubicBezTo>
                  <a:lnTo>
                    <a:pt x="9492" y="206940"/>
                  </a:lnTo>
                  <a:cubicBezTo>
                    <a:pt x="5945" y="206940"/>
                    <a:pt x="2745" y="204812"/>
                    <a:pt x="1373" y="201542"/>
                  </a:cubicBezTo>
                  <a:cubicBezTo>
                    <a:pt x="0" y="198271"/>
                    <a:pt x="724" y="194497"/>
                    <a:pt x="3209" y="191966"/>
                  </a:cubicBezTo>
                  <a:lnTo>
                    <a:pt x="177003" y="14974"/>
                  </a:lnTo>
                  <a:cubicBezTo>
                    <a:pt x="186408" y="5396"/>
                    <a:pt x="199268" y="0"/>
                    <a:pt x="212692" y="0"/>
                  </a:cubicBezTo>
                  <a:close/>
                </a:path>
              </a:pathLst>
            </a:custGeom>
            <a:solidFill>
              <a:srgbClr val="3275C5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01600" y="19050"/>
              <a:ext cx="1047566" cy="187890"/>
            </a:xfrm>
            <a:prstGeom prst="rect">
              <a:avLst/>
            </a:prstGeom>
          </p:spPr>
          <p:txBody>
            <a:bodyPr lIns="83282" tIns="83282" rIns="83282" bIns="83282" rtlCol="0" anchor="ctr"/>
            <a:lstStyle/>
            <a:p>
              <a:pPr algn="ctr">
                <a:lnSpc>
                  <a:spcPts val="1993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1748459" y="508418"/>
            <a:ext cx="3144637" cy="520282"/>
            <a:chOff x="0" y="0"/>
            <a:chExt cx="1250766" cy="206940"/>
          </a:xfrm>
        </p:grpSpPr>
        <p:sp>
          <p:nvSpPr>
            <p:cNvPr id="7" name="Freeform 7"/>
            <p:cNvSpPr/>
            <p:nvPr/>
          </p:nvSpPr>
          <p:spPr>
            <a:xfrm>
              <a:off x="13485" y="0"/>
              <a:ext cx="1223797" cy="206940"/>
            </a:xfrm>
            <a:custGeom>
              <a:avLst/>
              <a:gdLst/>
              <a:ahLst/>
              <a:cxnLst/>
              <a:rect l="l" t="t" r="r" b="b"/>
              <a:pathLst>
                <a:path w="1223797" h="206940">
                  <a:moveTo>
                    <a:pt x="214334" y="0"/>
                  </a:moveTo>
                  <a:lnTo>
                    <a:pt x="1212662" y="0"/>
                  </a:lnTo>
                  <a:cubicBezTo>
                    <a:pt x="1216822" y="0"/>
                    <a:pt x="1220577" y="2496"/>
                    <a:pt x="1222187" y="6333"/>
                  </a:cubicBezTo>
                  <a:cubicBezTo>
                    <a:pt x="1223796" y="10170"/>
                    <a:pt x="1222947" y="14598"/>
                    <a:pt x="1220032" y="17567"/>
                  </a:cubicBezTo>
                  <a:lnTo>
                    <a:pt x="1051330" y="189373"/>
                  </a:lnTo>
                  <a:cubicBezTo>
                    <a:pt x="1040297" y="200610"/>
                    <a:pt x="1025210" y="206940"/>
                    <a:pt x="1009462" y="206940"/>
                  </a:cubicBezTo>
                  <a:lnTo>
                    <a:pt x="11134" y="206940"/>
                  </a:lnTo>
                  <a:cubicBezTo>
                    <a:pt x="6974" y="206940"/>
                    <a:pt x="3219" y="204444"/>
                    <a:pt x="1609" y="200607"/>
                  </a:cubicBezTo>
                  <a:cubicBezTo>
                    <a:pt x="0" y="196770"/>
                    <a:pt x="849" y="192342"/>
                    <a:pt x="3764" y="189373"/>
                  </a:cubicBezTo>
                  <a:lnTo>
                    <a:pt x="172466" y="17567"/>
                  </a:lnTo>
                  <a:cubicBezTo>
                    <a:pt x="183499" y="6330"/>
                    <a:pt x="198586" y="0"/>
                    <a:pt x="214334" y="0"/>
                  </a:cubicBezTo>
                  <a:close/>
                </a:path>
              </a:pathLst>
            </a:custGeom>
            <a:solidFill>
              <a:srgbClr val="64CAF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01600" y="19050"/>
              <a:ext cx="1047566" cy="187890"/>
            </a:xfrm>
            <a:prstGeom prst="rect">
              <a:avLst/>
            </a:prstGeom>
          </p:spPr>
          <p:txBody>
            <a:bodyPr lIns="83282" tIns="83282" rIns="83282" bIns="83282" rtlCol="0" anchor="ctr"/>
            <a:lstStyle/>
            <a:p>
              <a:pPr algn="ctr">
                <a:lnSpc>
                  <a:spcPts val="1993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4410002" y="-369454"/>
            <a:ext cx="7009358" cy="1138013"/>
            <a:chOff x="0" y="0"/>
            <a:chExt cx="812800" cy="131963"/>
          </a:xfrm>
        </p:grpSpPr>
        <p:sp>
          <p:nvSpPr>
            <p:cNvPr id="10" name="Freeform 10"/>
            <p:cNvSpPr/>
            <p:nvPr/>
          </p:nvSpPr>
          <p:spPr>
            <a:xfrm>
              <a:off x="14243" y="0"/>
              <a:ext cx="784313" cy="131963"/>
            </a:xfrm>
            <a:custGeom>
              <a:avLst/>
              <a:gdLst/>
              <a:ahLst/>
              <a:cxnLst/>
              <a:rect l="l" t="t" r="r" b="b"/>
              <a:pathLst>
                <a:path w="784313" h="131963">
                  <a:moveTo>
                    <a:pt x="574371" y="0"/>
                  </a:moveTo>
                  <a:lnTo>
                    <a:pt x="6743" y="0"/>
                  </a:lnTo>
                  <a:cubicBezTo>
                    <a:pt x="3990" y="0"/>
                    <a:pt x="1564" y="1811"/>
                    <a:pt x="782" y="4451"/>
                  </a:cubicBezTo>
                  <a:cubicBezTo>
                    <a:pt x="0" y="7091"/>
                    <a:pt x="1048" y="9930"/>
                    <a:pt x="3357" y="11430"/>
                  </a:cubicBezTo>
                  <a:lnTo>
                    <a:pt x="171357" y="120533"/>
                  </a:lnTo>
                  <a:cubicBezTo>
                    <a:pt x="182844" y="127993"/>
                    <a:pt x="196246" y="131963"/>
                    <a:pt x="209943" y="131963"/>
                  </a:cubicBezTo>
                  <a:lnTo>
                    <a:pt x="777571" y="131963"/>
                  </a:lnTo>
                  <a:cubicBezTo>
                    <a:pt x="780324" y="131963"/>
                    <a:pt x="782750" y="130152"/>
                    <a:pt x="783532" y="127512"/>
                  </a:cubicBezTo>
                  <a:cubicBezTo>
                    <a:pt x="784314" y="124873"/>
                    <a:pt x="783266" y="122033"/>
                    <a:pt x="780957" y="120533"/>
                  </a:cubicBezTo>
                  <a:lnTo>
                    <a:pt x="612957" y="11430"/>
                  </a:lnTo>
                  <a:cubicBezTo>
                    <a:pt x="601470" y="3970"/>
                    <a:pt x="588068" y="0"/>
                    <a:pt x="574371" y="0"/>
                  </a:cubicBezTo>
                  <a:close/>
                </a:path>
              </a:pathLst>
            </a:custGeom>
            <a:solidFill>
              <a:srgbClr val="3275C5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101600" y="19050"/>
              <a:ext cx="609600" cy="112913"/>
            </a:xfrm>
            <a:prstGeom prst="rect">
              <a:avLst/>
            </a:prstGeom>
          </p:spPr>
          <p:txBody>
            <a:bodyPr lIns="83282" tIns="83282" rIns="83282" bIns="83282" rtlCol="0" anchor="ctr"/>
            <a:lstStyle/>
            <a:p>
              <a:pPr algn="ctr">
                <a:lnSpc>
                  <a:spcPts val="1993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6629956" y="508418"/>
            <a:ext cx="3144637" cy="520282"/>
            <a:chOff x="0" y="0"/>
            <a:chExt cx="812800" cy="134478"/>
          </a:xfrm>
        </p:grpSpPr>
        <p:sp>
          <p:nvSpPr>
            <p:cNvPr id="13" name="Freeform 13"/>
            <p:cNvSpPr/>
            <p:nvPr/>
          </p:nvSpPr>
          <p:spPr>
            <a:xfrm>
              <a:off x="26532" y="0"/>
              <a:ext cx="759735" cy="134478"/>
            </a:xfrm>
            <a:custGeom>
              <a:avLst/>
              <a:gdLst/>
              <a:ahLst/>
              <a:cxnLst/>
              <a:rect l="l" t="t" r="r" b="b"/>
              <a:pathLst>
                <a:path w="759735" h="134478">
                  <a:moveTo>
                    <a:pt x="543677" y="0"/>
                  </a:moveTo>
                  <a:lnTo>
                    <a:pt x="12859" y="0"/>
                  </a:lnTo>
                  <a:cubicBezTo>
                    <a:pt x="7628" y="0"/>
                    <a:pt x="3015" y="3429"/>
                    <a:pt x="1508" y="8438"/>
                  </a:cubicBezTo>
                  <a:cubicBezTo>
                    <a:pt x="0" y="13447"/>
                    <a:pt x="1955" y="18853"/>
                    <a:pt x="6317" y="21740"/>
                  </a:cubicBezTo>
                  <a:lnTo>
                    <a:pt x="143819" y="112739"/>
                  </a:lnTo>
                  <a:cubicBezTo>
                    <a:pt x="165244" y="126918"/>
                    <a:pt x="190367" y="134478"/>
                    <a:pt x="216059" y="134478"/>
                  </a:cubicBezTo>
                  <a:lnTo>
                    <a:pt x="746877" y="134478"/>
                  </a:lnTo>
                  <a:cubicBezTo>
                    <a:pt x="752108" y="134478"/>
                    <a:pt x="756721" y="131049"/>
                    <a:pt x="758228" y="126040"/>
                  </a:cubicBezTo>
                  <a:cubicBezTo>
                    <a:pt x="759736" y="121031"/>
                    <a:pt x="757781" y="115626"/>
                    <a:pt x="753419" y="112739"/>
                  </a:cubicBezTo>
                  <a:lnTo>
                    <a:pt x="615917" y="21740"/>
                  </a:lnTo>
                  <a:cubicBezTo>
                    <a:pt x="594492" y="7561"/>
                    <a:pt x="569369" y="0"/>
                    <a:pt x="543677" y="0"/>
                  </a:cubicBezTo>
                  <a:close/>
                </a:path>
              </a:pathLst>
            </a:custGeom>
            <a:solidFill>
              <a:srgbClr val="64CAF4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101600" y="19050"/>
              <a:ext cx="609600" cy="115428"/>
            </a:xfrm>
            <a:prstGeom prst="rect">
              <a:avLst/>
            </a:prstGeom>
          </p:spPr>
          <p:txBody>
            <a:bodyPr lIns="83282" tIns="83282" rIns="83282" bIns="83282" rtlCol="0" anchor="ctr"/>
            <a:lstStyle/>
            <a:p>
              <a:pPr algn="ctr">
                <a:lnSpc>
                  <a:spcPts val="1993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1028700" y="2926096"/>
            <a:ext cx="6063658" cy="6560993"/>
          </a:xfrm>
          <a:custGeom>
            <a:avLst/>
            <a:gdLst/>
            <a:ahLst/>
            <a:cxnLst/>
            <a:rect l="l" t="t" r="r" b="b"/>
            <a:pathLst>
              <a:path w="6063658" h="6560993">
                <a:moveTo>
                  <a:pt x="0" y="0"/>
                </a:moveTo>
                <a:lnTo>
                  <a:pt x="6063658" y="0"/>
                </a:lnTo>
                <a:lnTo>
                  <a:pt x="6063658" y="6560992"/>
                </a:lnTo>
                <a:lnTo>
                  <a:pt x="0" y="65609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7599573" y="2642495"/>
            <a:ext cx="5026361" cy="6844593"/>
          </a:xfrm>
          <a:custGeom>
            <a:avLst/>
            <a:gdLst/>
            <a:ahLst/>
            <a:cxnLst/>
            <a:rect l="l" t="t" r="r" b="b"/>
            <a:pathLst>
              <a:path w="5026361" h="6844593">
                <a:moveTo>
                  <a:pt x="0" y="0"/>
                </a:moveTo>
                <a:lnTo>
                  <a:pt x="5026361" y="0"/>
                </a:lnTo>
                <a:lnTo>
                  <a:pt x="5026361" y="6844593"/>
                </a:lnTo>
                <a:lnTo>
                  <a:pt x="0" y="68445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11090015" y="6687217"/>
            <a:ext cx="6257529" cy="864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|</a:t>
            </a:r>
            <a:r>
              <a:rPr lang="en-US" sz="3000">
                <a:solidFill>
                  <a:srgbClr val="F09134"/>
                </a:solidFill>
                <a:latin typeface="Assistant"/>
                <a:ea typeface="Assistant"/>
                <a:cs typeface="Assistant"/>
                <a:sym typeface="Assistant"/>
              </a:rPr>
              <a:t> GLIWICE </a:t>
            </a:r>
            <a:r>
              <a:rPr lang="en-US" sz="3000" b="1">
                <a:solidFill>
                  <a:srgbClr val="000000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|</a:t>
            </a:r>
            <a:r>
              <a:rPr lang="en-US" sz="3000">
                <a:solidFill>
                  <a:srgbClr val="F09134"/>
                </a:solidFill>
                <a:latin typeface="Assistant"/>
                <a:ea typeface="Assistant"/>
                <a:cs typeface="Assistant"/>
                <a:sym typeface="Assistant"/>
              </a:rPr>
              <a:t> ZABRZE </a:t>
            </a:r>
            <a:r>
              <a:rPr lang="en-US" sz="3000" b="1">
                <a:solidFill>
                  <a:srgbClr val="000000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|</a:t>
            </a:r>
            <a:r>
              <a:rPr lang="en-US" sz="3000">
                <a:solidFill>
                  <a:srgbClr val="F09134"/>
                </a:solidFill>
                <a:latin typeface="Assistant"/>
                <a:ea typeface="Assistant"/>
                <a:cs typeface="Assistant"/>
                <a:sym typeface="Assistant"/>
              </a:rPr>
              <a:t> TYCHY </a:t>
            </a:r>
            <a:r>
              <a:rPr lang="en-US" sz="3000" b="1">
                <a:solidFill>
                  <a:srgbClr val="000000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|</a:t>
            </a:r>
            <a:r>
              <a:rPr lang="en-US" sz="3000">
                <a:solidFill>
                  <a:srgbClr val="F09134"/>
                </a:solidFill>
                <a:latin typeface="Assistant"/>
                <a:ea typeface="Assistant"/>
                <a:cs typeface="Assistant"/>
                <a:sym typeface="Assistant"/>
              </a:rPr>
              <a:t> MIKOŁÓW </a:t>
            </a:r>
            <a:r>
              <a:rPr lang="en-US" sz="3000" b="1">
                <a:solidFill>
                  <a:srgbClr val="000000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|</a:t>
            </a:r>
          </a:p>
          <a:p>
            <a:pPr algn="ctr">
              <a:lnSpc>
                <a:spcPts val="339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|</a:t>
            </a:r>
            <a:r>
              <a:rPr lang="en-US" sz="3000">
                <a:solidFill>
                  <a:srgbClr val="F09134"/>
                </a:solidFill>
                <a:latin typeface="Assistant"/>
                <a:ea typeface="Assistant"/>
                <a:cs typeface="Assistant"/>
                <a:sym typeface="Assistant"/>
              </a:rPr>
              <a:t> PSZCZYNA </a:t>
            </a:r>
            <a:r>
              <a:rPr lang="en-US" sz="3000" b="1">
                <a:solidFill>
                  <a:srgbClr val="000000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|</a:t>
            </a:r>
            <a:r>
              <a:rPr lang="en-US" sz="3000">
                <a:solidFill>
                  <a:srgbClr val="F09134"/>
                </a:solidFill>
                <a:latin typeface="Assistant"/>
                <a:ea typeface="Assistant"/>
                <a:cs typeface="Assistant"/>
                <a:sym typeface="Assistant"/>
              </a:rPr>
              <a:t> MYSŁOWICE </a:t>
            </a:r>
            <a:r>
              <a:rPr lang="en-US" sz="3000" b="1">
                <a:solidFill>
                  <a:srgbClr val="000000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|</a:t>
            </a:r>
            <a:r>
              <a:rPr lang="en-US" sz="3000">
                <a:solidFill>
                  <a:srgbClr val="F09134"/>
                </a:solidFill>
                <a:latin typeface="Assistant"/>
                <a:ea typeface="Assistant"/>
                <a:cs typeface="Assistant"/>
                <a:sym typeface="Assistant"/>
              </a:rPr>
              <a:t> JAWORZNO </a:t>
            </a:r>
            <a:r>
              <a:rPr lang="en-US" sz="3000" b="1">
                <a:solidFill>
                  <a:srgbClr val="000000"/>
                </a:solidFill>
                <a:latin typeface="Assistant Bold"/>
                <a:ea typeface="Assistant Bold"/>
                <a:cs typeface="Assistant Bold"/>
                <a:sym typeface="Assistant Bold"/>
              </a:rPr>
              <a:t>|</a:t>
            </a:r>
          </a:p>
        </p:txBody>
      </p:sp>
      <p:sp>
        <p:nvSpPr>
          <p:cNvPr id="28" name="Freeform 28"/>
          <p:cNvSpPr/>
          <p:nvPr/>
        </p:nvSpPr>
        <p:spPr>
          <a:xfrm>
            <a:off x="16322498" y="1794179"/>
            <a:ext cx="4515500" cy="2263833"/>
          </a:xfrm>
          <a:custGeom>
            <a:avLst/>
            <a:gdLst/>
            <a:ahLst/>
            <a:cxnLst/>
            <a:rect l="l" t="t" r="r" b="b"/>
            <a:pathLst>
              <a:path w="4515500" h="2263833">
                <a:moveTo>
                  <a:pt x="0" y="0"/>
                </a:moveTo>
                <a:lnTo>
                  <a:pt x="4515500" y="0"/>
                </a:lnTo>
                <a:lnTo>
                  <a:pt x="4515500" y="2263833"/>
                </a:lnTo>
                <a:lnTo>
                  <a:pt x="0" y="22638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15375" b="-284485"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3213757" flipH="1">
            <a:off x="10991940" y="987080"/>
            <a:ext cx="12716270" cy="6635581"/>
          </a:xfrm>
          <a:custGeom>
            <a:avLst/>
            <a:gdLst/>
            <a:ahLst/>
            <a:cxnLst/>
            <a:rect l="l" t="t" r="r" b="b"/>
            <a:pathLst>
              <a:path w="12716270" h="6635581">
                <a:moveTo>
                  <a:pt x="12716270" y="0"/>
                </a:moveTo>
                <a:lnTo>
                  <a:pt x="0" y="0"/>
                </a:lnTo>
                <a:lnTo>
                  <a:pt x="0" y="6635581"/>
                </a:lnTo>
                <a:lnTo>
                  <a:pt x="12716270" y="6635581"/>
                </a:lnTo>
                <a:lnTo>
                  <a:pt x="12716270" y="0"/>
                </a:lnTo>
                <a:close/>
              </a:path>
            </a:pathLst>
          </a:custGeom>
          <a:blipFill>
            <a:blip r:embed="rId2">
              <a:alphaModFix amt="8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>
            <a:off x="13143159" y="8402538"/>
            <a:ext cx="4515500" cy="2263833"/>
          </a:xfrm>
          <a:custGeom>
            <a:avLst/>
            <a:gdLst/>
            <a:ahLst/>
            <a:cxnLst/>
            <a:rect l="l" t="t" r="r" b="b"/>
            <a:pathLst>
              <a:path w="4515500" h="2263833">
                <a:moveTo>
                  <a:pt x="0" y="0"/>
                </a:moveTo>
                <a:lnTo>
                  <a:pt x="4515500" y="0"/>
                </a:lnTo>
                <a:lnTo>
                  <a:pt x="4515500" y="2263834"/>
                </a:lnTo>
                <a:lnTo>
                  <a:pt x="0" y="22638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15375" b="-284485"/>
            </a:stretch>
          </a:blipFill>
        </p:spPr>
      </p:sp>
      <p:sp>
        <p:nvSpPr>
          <p:cNvPr id="10" name="Google Shape;169;p24">
            <a:extLst>
              <a:ext uri="{FF2B5EF4-FFF2-40B4-BE49-F238E27FC236}">
                <a16:creationId xmlns:a16="http://schemas.microsoft.com/office/drawing/2014/main" id="{5D1B5D07-D839-4D4D-8775-9E8762AB014F}"/>
              </a:ext>
            </a:extLst>
          </p:cNvPr>
          <p:cNvSpPr txBox="1">
            <a:spLocks/>
          </p:cNvSpPr>
          <p:nvPr/>
        </p:nvSpPr>
        <p:spPr>
          <a:xfrm>
            <a:off x="1787286" y="419100"/>
            <a:ext cx="11192400" cy="2879400"/>
          </a:xfrm>
          <a:prstGeom prst="rect">
            <a:avLst/>
          </a:prstGeom>
        </p:spPr>
        <p:txBody>
          <a:bodyPr spcFirstLastPara="1" vert="horz" wrap="square" lIns="182850" tIns="182850" rIns="182850" bIns="18285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l-PL" sz="2400" b="1"/>
              <a:t>W Regionalnym Ośrodku Wspierania Ekonomii Społecznej działamy w oparciu o ścieżkę wsparcia uwzględniająca indywidualne potrzeby mieszkańców regionu, w tym zarówno osób bezrobotnych i borykających się z różnymi trudnościami, jak również liderów społecznych zaangażowanych w działania organizacji pozarządowych i innych podmiotów ekonomii społecznej.</a:t>
            </a:r>
            <a:endParaRPr lang="pl-PL" sz="2400" b="1" dirty="0"/>
          </a:p>
        </p:txBody>
      </p:sp>
      <p:sp>
        <p:nvSpPr>
          <p:cNvPr id="11" name="Google Shape;171;p24">
            <a:extLst>
              <a:ext uri="{FF2B5EF4-FFF2-40B4-BE49-F238E27FC236}">
                <a16:creationId xmlns:a16="http://schemas.microsoft.com/office/drawing/2014/main" id="{7D634968-270B-4500-968D-9BAD9B81091D}"/>
              </a:ext>
            </a:extLst>
          </p:cNvPr>
          <p:cNvSpPr/>
          <p:nvPr/>
        </p:nvSpPr>
        <p:spPr>
          <a:xfrm>
            <a:off x="5669012" y="5300450"/>
            <a:ext cx="3321600" cy="3321600"/>
          </a:xfrm>
          <a:prstGeom prst="ellipse">
            <a:avLst/>
          </a:prstGeom>
          <a:solidFill>
            <a:srgbClr val="F6703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/>
            <a:r>
              <a:rPr lang="en" sz="2400" b="1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Doradztwo</a:t>
            </a:r>
            <a:endParaRPr sz="2400" b="1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2" name="Google Shape;172;p24">
            <a:extLst>
              <a:ext uri="{FF2B5EF4-FFF2-40B4-BE49-F238E27FC236}">
                <a16:creationId xmlns:a16="http://schemas.microsoft.com/office/drawing/2014/main" id="{2653C45A-58C4-46E4-9E30-EEFB27D853D8}"/>
              </a:ext>
            </a:extLst>
          </p:cNvPr>
          <p:cNvSpPr/>
          <p:nvPr/>
        </p:nvSpPr>
        <p:spPr>
          <a:xfrm>
            <a:off x="9397986" y="5300450"/>
            <a:ext cx="3321600" cy="3321600"/>
          </a:xfrm>
          <a:prstGeom prst="ellipse">
            <a:avLst/>
          </a:prstGeom>
          <a:solidFill>
            <a:srgbClr val="ED0036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/>
            <a:r>
              <a:rPr lang="en" sz="2400" b="1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Dotacja</a:t>
            </a:r>
            <a:endParaRPr sz="2400" b="1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3" name="Google Shape;173;p24">
            <a:extLst>
              <a:ext uri="{FF2B5EF4-FFF2-40B4-BE49-F238E27FC236}">
                <a16:creationId xmlns:a16="http://schemas.microsoft.com/office/drawing/2014/main" id="{FF3122DC-569D-45C7-9959-7693D99DE68E}"/>
              </a:ext>
            </a:extLst>
          </p:cNvPr>
          <p:cNvSpPr/>
          <p:nvPr/>
        </p:nvSpPr>
        <p:spPr>
          <a:xfrm>
            <a:off x="1940036" y="5300450"/>
            <a:ext cx="3321600" cy="3321600"/>
          </a:xfrm>
          <a:prstGeom prst="ellipse">
            <a:avLst/>
          </a:prstGeom>
          <a:solidFill>
            <a:srgbClr val="FFA400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/>
            <a:r>
              <a:rPr lang="en" sz="2400" b="1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Animacja</a:t>
            </a:r>
            <a:endParaRPr sz="2400" b="1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cxnSp>
        <p:nvCxnSpPr>
          <p:cNvPr id="14" name="Google Shape;174;p24">
            <a:extLst>
              <a:ext uri="{FF2B5EF4-FFF2-40B4-BE49-F238E27FC236}">
                <a16:creationId xmlns:a16="http://schemas.microsoft.com/office/drawing/2014/main" id="{2F116978-FF90-458D-B74E-2A019B5447CC}"/>
              </a:ext>
            </a:extLst>
          </p:cNvPr>
          <p:cNvCxnSpPr/>
          <p:nvPr/>
        </p:nvCxnSpPr>
        <p:spPr>
          <a:xfrm>
            <a:off x="4552790" y="6980350"/>
            <a:ext cx="18198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oval" w="sm" len="sm"/>
            <a:tailEnd type="triangle" w="sm" len="sm"/>
          </a:ln>
        </p:spPr>
      </p:cxnSp>
      <p:cxnSp>
        <p:nvCxnSpPr>
          <p:cNvPr id="15" name="Google Shape;175;p24">
            <a:extLst>
              <a:ext uri="{FF2B5EF4-FFF2-40B4-BE49-F238E27FC236}">
                <a16:creationId xmlns:a16="http://schemas.microsoft.com/office/drawing/2014/main" id="{513E1371-DF3B-4F7B-BD76-5A47B314141F}"/>
              </a:ext>
            </a:extLst>
          </p:cNvPr>
          <p:cNvCxnSpPr/>
          <p:nvPr/>
        </p:nvCxnSpPr>
        <p:spPr>
          <a:xfrm>
            <a:off x="8191940" y="6980350"/>
            <a:ext cx="18198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oval" w="sm" len="sm"/>
            <a:tailEnd type="triangle" w="sm" len="sm"/>
          </a:ln>
        </p:spPr>
      </p:cxnSp>
    </p:spTree>
    <p:extLst>
      <p:ext uri="{BB962C8B-B14F-4D97-AF65-F5344CB8AC3E}">
        <p14:creationId xmlns:p14="http://schemas.microsoft.com/office/powerpoint/2010/main" val="2475874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3213757" flipH="1">
            <a:off x="10991940" y="987080"/>
            <a:ext cx="12716270" cy="6635581"/>
          </a:xfrm>
          <a:custGeom>
            <a:avLst/>
            <a:gdLst/>
            <a:ahLst/>
            <a:cxnLst/>
            <a:rect l="l" t="t" r="r" b="b"/>
            <a:pathLst>
              <a:path w="12716270" h="6635581">
                <a:moveTo>
                  <a:pt x="12716270" y="0"/>
                </a:moveTo>
                <a:lnTo>
                  <a:pt x="0" y="0"/>
                </a:lnTo>
                <a:lnTo>
                  <a:pt x="0" y="6635581"/>
                </a:lnTo>
                <a:lnTo>
                  <a:pt x="12716270" y="6635581"/>
                </a:lnTo>
                <a:lnTo>
                  <a:pt x="12716270" y="0"/>
                </a:lnTo>
                <a:close/>
              </a:path>
            </a:pathLst>
          </a:custGeom>
          <a:blipFill>
            <a:blip r:embed="rId2">
              <a:alphaModFix amt="8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>
            <a:off x="13143159" y="8402538"/>
            <a:ext cx="4515500" cy="2263833"/>
          </a:xfrm>
          <a:custGeom>
            <a:avLst/>
            <a:gdLst/>
            <a:ahLst/>
            <a:cxnLst/>
            <a:rect l="l" t="t" r="r" b="b"/>
            <a:pathLst>
              <a:path w="4515500" h="2263833">
                <a:moveTo>
                  <a:pt x="0" y="0"/>
                </a:moveTo>
                <a:lnTo>
                  <a:pt x="4515500" y="0"/>
                </a:lnTo>
                <a:lnTo>
                  <a:pt x="4515500" y="2263834"/>
                </a:lnTo>
                <a:lnTo>
                  <a:pt x="0" y="22638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15375" b="-284485"/>
            </a:stretch>
          </a:blipFill>
        </p:spPr>
      </p:sp>
      <p:sp>
        <p:nvSpPr>
          <p:cNvPr id="5" name="Prostokąt 1">
            <a:extLst>
              <a:ext uri="{FF2B5EF4-FFF2-40B4-BE49-F238E27FC236}">
                <a16:creationId xmlns:a16="http://schemas.microsoft.com/office/drawing/2014/main" id="{1B014C56-B701-44A2-8511-C169AC0B8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327965"/>
            <a:ext cx="123753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l-PL" altLang="pl-PL" sz="3600" b="1" dirty="0"/>
              <a:t>Okres programowania 2024 -2029 –wsparcie finansowe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7150A0D3-4E79-4A6B-B4E4-6D244C61AE04}"/>
              </a:ext>
            </a:extLst>
          </p:cNvPr>
          <p:cNvSpPr/>
          <p:nvPr/>
        </p:nvSpPr>
        <p:spPr>
          <a:xfrm>
            <a:off x="1523999" y="1935185"/>
            <a:ext cx="13718082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6" indent="-428626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3200" dirty="0"/>
              <a:t>Dotacje na utworzenie  miejsc  pracy w PS -35 229 zł </a:t>
            </a:r>
          </a:p>
          <a:p>
            <a:pPr marL="428626" indent="-428626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3200" dirty="0"/>
              <a:t>Wsparcie na utrzymanie miejsc pracy, 12 miesięcy w kwocie 38 400 i uzależnione jest od wysokości etatu (18,5 tys. przy ½ etatu) </a:t>
            </a:r>
          </a:p>
          <a:p>
            <a:pPr marL="428626" indent="-428626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3200" dirty="0"/>
              <a:t>Wsparcie reintegracyjne w wysokości do 3 krotności minimalnej krajowej dla osób preferowanych do wsparcia </a:t>
            </a:r>
          </a:p>
          <a:p>
            <a:pPr marL="428626" indent="-428626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3200" dirty="0"/>
              <a:t>Pakiety rozwojowe dla partnerstw i dla ekonomizujących się PS (np. na wizyty studyjne, ekspertów) - 4000 zł na start</a:t>
            </a:r>
          </a:p>
          <a:p>
            <a:pPr marL="428626" indent="-428626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3200" dirty="0"/>
              <a:t>Doradztwo biznesowe, marketingowe  i prawne </a:t>
            </a:r>
          </a:p>
          <a:p>
            <a:pPr>
              <a:defRPr/>
            </a:pPr>
            <a:endParaRPr lang="pl-PL" sz="2100" dirty="0">
              <a:latin typeface="DejaVuSans"/>
            </a:endParaRPr>
          </a:p>
        </p:txBody>
      </p:sp>
    </p:spTree>
    <p:extLst>
      <p:ext uri="{BB962C8B-B14F-4D97-AF65-F5344CB8AC3E}">
        <p14:creationId xmlns:p14="http://schemas.microsoft.com/office/powerpoint/2010/main" val="1062557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3213757" flipH="1">
            <a:off x="10991940" y="987080"/>
            <a:ext cx="12716270" cy="6635581"/>
          </a:xfrm>
          <a:custGeom>
            <a:avLst/>
            <a:gdLst/>
            <a:ahLst/>
            <a:cxnLst/>
            <a:rect l="l" t="t" r="r" b="b"/>
            <a:pathLst>
              <a:path w="12716270" h="6635581">
                <a:moveTo>
                  <a:pt x="12716270" y="0"/>
                </a:moveTo>
                <a:lnTo>
                  <a:pt x="0" y="0"/>
                </a:lnTo>
                <a:lnTo>
                  <a:pt x="0" y="6635581"/>
                </a:lnTo>
                <a:lnTo>
                  <a:pt x="12716270" y="6635581"/>
                </a:lnTo>
                <a:lnTo>
                  <a:pt x="12716270" y="0"/>
                </a:lnTo>
                <a:close/>
              </a:path>
            </a:pathLst>
          </a:custGeom>
          <a:blipFill>
            <a:blip r:embed="rId2">
              <a:alphaModFix amt="8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>
            <a:off x="13143159" y="8402538"/>
            <a:ext cx="4515500" cy="2263833"/>
          </a:xfrm>
          <a:custGeom>
            <a:avLst/>
            <a:gdLst/>
            <a:ahLst/>
            <a:cxnLst/>
            <a:rect l="l" t="t" r="r" b="b"/>
            <a:pathLst>
              <a:path w="4515500" h="2263833">
                <a:moveTo>
                  <a:pt x="0" y="0"/>
                </a:moveTo>
                <a:lnTo>
                  <a:pt x="4515500" y="0"/>
                </a:lnTo>
                <a:lnTo>
                  <a:pt x="4515500" y="2263834"/>
                </a:lnTo>
                <a:lnTo>
                  <a:pt x="0" y="22638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15375" b="-284485"/>
            </a:stretch>
          </a:blipFill>
        </p:spPr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E092326F-4516-40C8-AD61-3168C5942AB9}"/>
              </a:ext>
            </a:extLst>
          </p:cNvPr>
          <p:cNvSpPr txBox="1">
            <a:spLocks/>
          </p:cNvSpPr>
          <p:nvPr/>
        </p:nvSpPr>
        <p:spPr>
          <a:xfrm>
            <a:off x="457200" y="571500"/>
            <a:ext cx="13182600" cy="783103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600" dirty="0"/>
              <a:t>Jednemu odbiorcy wsparcia możemy przekazać maksymalnie 10 stawek jednostkowych na 10 miejsc pracy w okresie do końca 2028 </a:t>
            </a:r>
          </a:p>
          <a:p>
            <a:r>
              <a:rPr lang="pl-PL" sz="3600" dirty="0"/>
              <a:t> Jednorazowo 5 stanowisk finansujemy, przy dodatkowym zabezpieczeniu (zastaw/hipoteka) do 10 </a:t>
            </a:r>
          </a:p>
          <a:p>
            <a:r>
              <a:rPr lang="pl-PL" sz="3600" dirty="0"/>
              <a:t>Wsparcie na </a:t>
            </a:r>
            <a:r>
              <a:rPr lang="pl-PL" sz="3600" b="1" dirty="0"/>
              <a:t>utworzeni</a:t>
            </a:r>
            <a:r>
              <a:rPr lang="pl-PL" sz="3600" dirty="0"/>
              <a:t>e miejsca pracy jest jednorazowe, bezzwrotne i przeznaczone na sfinansowanie wydatków niezbędnych do rozpoczęcia lub prowadzenia działalności w ramach przedsiębiorstwa społecznego np. zakup sprzętu, wyposażenie stanowiska pracy, remont i adaptację pomieszczeń itp.</a:t>
            </a:r>
          </a:p>
          <a:p>
            <a:r>
              <a:rPr lang="pl-PL" sz="3600" dirty="0"/>
              <a:t>VAT nie jest kwalifikowalny</a:t>
            </a:r>
          </a:p>
        </p:txBody>
      </p:sp>
    </p:spTree>
    <p:extLst>
      <p:ext uri="{BB962C8B-B14F-4D97-AF65-F5344CB8AC3E}">
        <p14:creationId xmlns:p14="http://schemas.microsoft.com/office/powerpoint/2010/main" val="145962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1400489" y="1320102"/>
            <a:ext cx="27505786" cy="6212866"/>
          </a:xfrm>
          <a:custGeom>
            <a:avLst/>
            <a:gdLst/>
            <a:ahLst/>
            <a:cxnLst/>
            <a:rect l="l" t="t" r="r" b="b"/>
            <a:pathLst>
              <a:path w="27505786" h="6212866">
                <a:moveTo>
                  <a:pt x="27505786" y="0"/>
                </a:moveTo>
                <a:lnTo>
                  <a:pt x="0" y="0"/>
                </a:lnTo>
                <a:lnTo>
                  <a:pt x="0" y="6212865"/>
                </a:lnTo>
                <a:lnTo>
                  <a:pt x="27505786" y="6212865"/>
                </a:lnTo>
                <a:lnTo>
                  <a:pt x="27505786" y="0"/>
                </a:lnTo>
                <a:close/>
              </a:path>
            </a:pathLst>
          </a:custGeom>
          <a:blipFill>
            <a:blip r:embed="rId2">
              <a:alphaModFix amt="8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3" name="Group 3"/>
          <p:cNvGrpSpPr/>
          <p:nvPr/>
        </p:nvGrpSpPr>
        <p:grpSpPr>
          <a:xfrm>
            <a:off x="1199021" y="1310125"/>
            <a:ext cx="4113080" cy="4113080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FE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2222" tIns="42222" rIns="42222" bIns="42222" rtlCol="0" anchor="ctr"/>
            <a:lstStyle/>
            <a:p>
              <a:pPr algn="ctr">
                <a:lnSpc>
                  <a:spcPts val="1993"/>
                </a:lnSpc>
              </a:pPr>
              <a:endParaRPr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321993" y="1439374"/>
            <a:ext cx="3854598" cy="3854582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45196" r="-4897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7116438" y="1310125"/>
            <a:ext cx="4113080" cy="411308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FE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2222" tIns="42222" rIns="42222" bIns="42222" rtlCol="0" anchor="ctr"/>
            <a:lstStyle/>
            <a:p>
              <a:pPr algn="ctr">
                <a:lnSpc>
                  <a:spcPts val="1993"/>
                </a:lnSpc>
              </a:pPr>
              <a:endParaRPr/>
            </a:p>
          </p:txBody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7239411" y="1439374"/>
            <a:ext cx="3854598" cy="3854582"/>
            <a:chOff x="0" y="0"/>
            <a:chExt cx="6350000" cy="634997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-16725" r="-16607"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13029743" y="1268599"/>
            <a:ext cx="4113080" cy="4113080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FEF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42222" tIns="42222" rIns="42222" bIns="42222" rtlCol="0" anchor="ctr"/>
            <a:lstStyle/>
            <a:p>
              <a:pPr algn="ctr">
                <a:lnSpc>
                  <a:spcPts val="1993"/>
                </a:lnSpc>
              </a:pPr>
              <a:endParaRPr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3152715" y="1397848"/>
            <a:ext cx="3854598" cy="3854582"/>
            <a:chOff x="0" y="0"/>
            <a:chExt cx="6350000" cy="634997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t="-10645" b="-22688"/>
              </a:stretch>
            </a:blipFill>
          </p:spPr>
        </p:sp>
      </p:grpSp>
      <p:sp>
        <p:nvSpPr>
          <p:cNvPr id="18" name="TextBox 18"/>
          <p:cNvSpPr txBox="1"/>
          <p:nvPr/>
        </p:nvSpPr>
        <p:spPr>
          <a:xfrm>
            <a:off x="529695" y="349250"/>
            <a:ext cx="17232722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1">
                <a:solidFill>
                  <a:srgbClr val="56AAF0"/>
                </a:solidFill>
                <a:latin typeface="Dynamo Medium"/>
                <a:ea typeface="Dynamo Medium"/>
                <a:cs typeface="Dynamo Medium"/>
                <a:sym typeface="Dynamo Medium"/>
              </a:rPr>
              <a:t>PODMIOTY SPOŁECZNE Z PROGRAMEM ROWES 2.0: OSIĄGNIĘCIA I INSPIRACJE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116438" y="5432730"/>
            <a:ext cx="4873668" cy="409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9"/>
              </a:lnSpc>
            </a:pPr>
            <a:r>
              <a:rPr lang="en-US" sz="2199" b="1" spc="8">
                <a:solidFill>
                  <a:srgbClr val="3275C5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Sweet Designer</a:t>
            </a:r>
          </a:p>
          <a:p>
            <a:pPr algn="ctr">
              <a:lnSpc>
                <a:spcPts val="2529"/>
              </a:lnSpc>
            </a:pPr>
            <a:r>
              <a:rPr lang="en-US" sz="2199" spc="8">
                <a:solidFill>
                  <a:srgbClr val="3275C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 przedsiębiorstwo społeczne, które dzięki wsparciu ROWES łączy świeże owoce z najlepszą czekoladą, tworząc zdrowe i pyszne przekąski.</a:t>
            </a:r>
          </a:p>
          <a:p>
            <a:pPr algn="ctr">
              <a:lnSpc>
                <a:spcPts val="2529"/>
              </a:lnSpc>
            </a:pPr>
            <a:r>
              <a:rPr lang="en-US" sz="2199" spc="8">
                <a:solidFill>
                  <a:srgbClr val="3275C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👩‍🍳 Zespół pełen pasji i uśmiechu, pracujący z zaangażowaniem i radością.</a:t>
            </a:r>
          </a:p>
          <a:p>
            <a:pPr algn="ctr">
              <a:lnSpc>
                <a:spcPts val="2529"/>
              </a:lnSpc>
            </a:pPr>
            <a:r>
              <a:rPr lang="en-US" sz="2199" spc="8">
                <a:solidFill>
                  <a:srgbClr val="3275C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🚀 Firma stale się rozwija, wprowadza nowe produkty i aktywnie wspiera lokalne społeczności.</a:t>
            </a:r>
          </a:p>
          <a:p>
            <a:pPr algn="ctr">
              <a:lnSpc>
                <a:spcPts val="2529"/>
              </a:lnSpc>
            </a:pPr>
            <a:r>
              <a:rPr lang="en-US" sz="2199" spc="8">
                <a:solidFill>
                  <a:srgbClr val="3275C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💬 Motto: "Słodycz z sercem"</a:t>
            </a:r>
          </a:p>
          <a:p>
            <a:pPr algn="ctr">
              <a:lnSpc>
                <a:spcPts val="2529"/>
              </a:lnSpc>
            </a:pPr>
            <a:r>
              <a:rPr lang="en-US" sz="2199" spc="8">
                <a:solidFill>
                  <a:srgbClr val="3275C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 w każdym kęsie czuć smak i wartości</a:t>
            </a:r>
          </a:p>
          <a:p>
            <a:pPr algn="ctr">
              <a:lnSpc>
                <a:spcPts val="2529"/>
              </a:lnSpc>
            </a:pPr>
            <a:endParaRPr lang="en-US" sz="2199" spc="8">
              <a:solidFill>
                <a:srgbClr val="3275C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333573" y="5747055"/>
            <a:ext cx="5831438" cy="3776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9"/>
              </a:lnSpc>
            </a:pPr>
            <a:r>
              <a:rPr lang="en-US" sz="2199" b="1" spc="8">
                <a:solidFill>
                  <a:srgbClr val="3275C5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Ecopless Kosmetykę Samochodową – profesjonalne</a:t>
            </a:r>
            <a:r>
              <a:rPr lang="en-US" sz="2199" spc="8">
                <a:solidFill>
                  <a:srgbClr val="3275C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studio auto detailingu, które łączy najwyższy standard usług z misją społeczną.</a:t>
            </a:r>
          </a:p>
          <a:p>
            <a:pPr algn="l">
              <a:lnSpc>
                <a:spcPts val="2529"/>
              </a:lnSpc>
            </a:pPr>
            <a:r>
              <a:rPr lang="en-US" sz="2199" spc="8">
                <a:solidFill>
                  <a:srgbClr val="3275C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🔧 Co robią?</a:t>
            </a:r>
          </a:p>
          <a:p>
            <a:pPr marL="474979" lvl="1" indent="-237490" algn="l">
              <a:lnSpc>
                <a:spcPts val="2529"/>
              </a:lnSpc>
              <a:buFont typeface="Arial"/>
              <a:buChar char="•"/>
            </a:pPr>
            <a:r>
              <a:rPr lang="en-US" sz="2199" spc="8">
                <a:solidFill>
                  <a:srgbClr val="3275C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Kompleksowa pielęgnacja pojazdów</a:t>
            </a:r>
          </a:p>
          <a:p>
            <a:pPr marL="474979" lvl="1" indent="-237490" algn="l">
              <a:lnSpc>
                <a:spcPts val="2529"/>
              </a:lnSpc>
              <a:buFont typeface="Arial"/>
              <a:buChar char="•"/>
            </a:pPr>
            <a:r>
              <a:rPr lang="en-US" sz="2199" spc="8">
                <a:solidFill>
                  <a:srgbClr val="3275C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Zabezpieczanie i korekta lakieru</a:t>
            </a:r>
          </a:p>
          <a:p>
            <a:pPr marL="474979" lvl="1" indent="-237490" algn="l">
              <a:lnSpc>
                <a:spcPts val="2529"/>
              </a:lnSpc>
              <a:buFont typeface="Arial"/>
              <a:buChar char="•"/>
            </a:pPr>
            <a:r>
              <a:rPr lang="en-US" sz="2199" spc="8">
                <a:solidFill>
                  <a:srgbClr val="3275C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Doświadczenie od 2008 roku</a:t>
            </a:r>
          </a:p>
          <a:p>
            <a:pPr algn="l">
              <a:lnSpc>
                <a:spcPts val="2529"/>
              </a:lnSpc>
            </a:pPr>
            <a:r>
              <a:rPr lang="en-US" sz="2199" spc="8">
                <a:solidFill>
                  <a:srgbClr val="3275C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👥 Rozwijają się, inwestują w ludzi i lokalną społeczność.</a:t>
            </a:r>
          </a:p>
          <a:p>
            <a:pPr algn="l">
              <a:lnSpc>
                <a:spcPts val="2529"/>
              </a:lnSpc>
            </a:pPr>
            <a:r>
              <a:rPr lang="en-US" sz="2199" spc="8">
                <a:solidFill>
                  <a:srgbClr val="3275C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💼 Dzięki wsparciu ROWES rozwijają swoją działalność jako podmiot ekonomii społecznej.</a:t>
            </a:r>
          </a:p>
          <a:p>
            <a:pPr algn="l">
              <a:lnSpc>
                <a:spcPts val="2529"/>
              </a:lnSpc>
            </a:pPr>
            <a:endParaRPr lang="en-US" sz="2199" spc="8">
              <a:solidFill>
                <a:srgbClr val="3275C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3165740" y="5432730"/>
            <a:ext cx="4596678" cy="409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9"/>
              </a:lnSpc>
            </a:pPr>
            <a:r>
              <a:rPr lang="en-US" sz="2199" b="1" spc="8">
                <a:solidFill>
                  <a:srgbClr val="3275C5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🎓 Fundacja Edukacja + Terapia </a:t>
            </a:r>
            <a:r>
              <a:rPr lang="en-US" sz="2199" spc="8">
                <a:solidFill>
                  <a:srgbClr val="3275C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wspiera dzieci, młodzież i rodziny</a:t>
            </a:r>
          </a:p>
          <a:p>
            <a:pPr algn="r">
              <a:lnSpc>
                <a:spcPts val="2529"/>
              </a:lnSpc>
            </a:pPr>
            <a:r>
              <a:rPr lang="en-US" sz="2199" spc="8">
                <a:solidFill>
                  <a:srgbClr val="3275C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 edukacji – od przedszkola po liceum. Działa na rzecz osób w trudnej sytuacji życiowej, promuje integrację społeczną i zawodową, wspiera osoby z niepełnosprawnościami oraz prowadzi działania edukacyjne</a:t>
            </a:r>
          </a:p>
          <a:p>
            <a:pPr algn="r">
              <a:lnSpc>
                <a:spcPts val="2529"/>
              </a:lnSpc>
            </a:pPr>
            <a:r>
              <a:rPr lang="en-US" sz="2199" spc="8">
                <a:solidFill>
                  <a:srgbClr val="3275C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 prozdrowotne.</a:t>
            </a:r>
          </a:p>
          <a:p>
            <a:pPr algn="r">
              <a:lnSpc>
                <a:spcPts val="2529"/>
              </a:lnSpc>
            </a:pPr>
            <a:r>
              <a:rPr lang="en-US" sz="2199" spc="8">
                <a:solidFill>
                  <a:srgbClr val="3275C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Dzięki wsparciu z ROWES Fundacja rozwija się i podnosi standardy edukacyjne.</a:t>
            </a:r>
          </a:p>
          <a:p>
            <a:pPr algn="r">
              <a:lnSpc>
                <a:spcPts val="2529"/>
              </a:lnSpc>
            </a:pPr>
            <a:endParaRPr lang="en-US" sz="2199" spc="8">
              <a:solidFill>
                <a:srgbClr val="3275C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3029</Words>
  <Application>Microsoft Office PowerPoint</Application>
  <PresentationFormat>Niestandardowy</PresentationFormat>
  <Paragraphs>227</Paragraphs>
  <Slides>25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11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37" baseType="lpstr">
      <vt:lpstr>DejaVuSans</vt:lpstr>
      <vt:lpstr>Nunito Sans</vt:lpstr>
      <vt:lpstr>Arial</vt:lpstr>
      <vt:lpstr>Assistant Bold</vt:lpstr>
      <vt:lpstr>Open Sans</vt:lpstr>
      <vt:lpstr>Assistant</vt:lpstr>
      <vt:lpstr>Calibri</vt:lpstr>
      <vt:lpstr>Dynamo Medium</vt:lpstr>
      <vt:lpstr>Source Sans Pro</vt:lpstr>
      <vt:lpstr>Source Sans Pro Bold</vt:lpstr>
      <vt:lpstr>Open Sans Bold</vt:lpstr>
      <vt:lpstr>Office Theme</vt:lpstr>
      <vt:lpstr>ŚLĄSKI KONWENT PODMIOTÓW REINTEGRACYJNYCH  „Współpraca podmiotów reintegracyjnych  z Ośrodkami Wsparcia Ekonomii Społecznej”     Mateusz Eichner  Regionalny Ośrodek Wspierania Ekonomii Społecznej 2.0       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Blue Modern Minimalist Business Proposal Presentation</dc:title>
  <cp:lastModifiedBy>Iwona IL. Piatkowska-Lipka</cp:lastModifiedBy>
  <cp:revision>11</cp:revision>
  <dcterms:created xsi:type="dcterms:W3CDTF">2006-08-16T00:00:00Z</dcterms:created>
  <dcterms:modified xsi:type="dcterms:W3CDTF">2025-05-21T11:33:44Z</dcterms:modified>
  <dc:identifier>DAGm8KITJUI</dc:identifier>
</cp:coreProperties>
</file>