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7" r:id="rId2"/>
    <p:sldId id="294" r:id="rId3"/>
    <p:sldId id="296" r:id="rId4"/>
    <p:sldId id="332" r:id="rId5"/>
    <p:sldId id="313" r:id="rId6"/>
    <p:sldId id="360" r:id="rId7"/>
    <p:sldId id="335" r:id="rId8"/>
    <p:sldId id="302" r:id="rId9"/>
    <p:sldId id="336" r:id="rId10"/>
    <p:sldId id="337" r:id="rId11"/>
    <p:sldId id="338" r:id="rId12"/>
    <p:sldId id="339" r:id="rId13"/>
    <p:sldId id="340" r:id="rId14"/>
    <p:sldId id="341" r:id="rId15"/>
    <p:sldId id="314" r:id="rId16"/>
    <p:sldId id="342" r:id="rId17"/>
    <p:sldId id="359" r:id="rId18"/>
    <p:sldId id="348" r:id="rId19"/>
    <p:sldId id="300" r:id="rId20"/>
    <p:sldId id="343" r:id="rId21"/>
    <p:sldId id="344" r:id="rId22"/>
    <p:sldId id="345" r:id="rId23"/>
    <p:sldId id="346" r:id="rId24"/>
    <p:sldId id="347" r:id="rId25"/>
    <p:sldId id="331" r:id="rId26"/>
    <p:sldId id="350" r:id="rId27"/>
    <p:sldId id="351" r:id="rId28"/>
    <p:sldId id="324" r:id="rId29"/>
    <p:sldId id="327" r:id="rId30"/>
    <p:sldId id="354" r:id="rId31"/>
    <p:sldId id="356" r:id="rId32"/>
    <p:sldId id="329" r:id="rId33"/>
    <p:sldId id="358" r:id="rId34"/>
  </p:sldIdLst>
  <p:sldSz cx="12192000" cy="6858000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Żurawska" initials="KŻ" lastIdx="1" clrIdx="0">
    <p:extLst>
      <p:ext uri="{19B8F6BF-5375-455C-9EA6-DF929625EA0E}">
        <p15:presenceInfo xmlns:p15="http://schemas.microsoft.com/office/powerpoint/2012/main" userId="S-1-5-21-1224385738-3104897973-1152974822-6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612"/>
    <a:srgbClr val="368632"/>
    <a:srgbClr val="74AF09"/>
    <a:srgbClr val="CC0000"/>
    <a:srgbClr val="FFCCCC"/>
    <a:srgbClr val="FFFFFF"/>
    <a:srgbClr val="FAF5D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urawskak\Desktop\wyk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urawskak\Desktop\wyk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19340338287707E-2"/>
          <c:y val="0.17078100100557245"/>
          <c:w val="0.93888888888888888"/>
          <c:h val="0.6340580344123650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Arkusz1!$F$9</c:f>
              <c:strCache>
                <c:ptCount val="1"/>
                <c:pt idx="0">
                  <c:v>dzieci</c:v>
                </c:pt>
              </c:strCache>
            </c:strRef>
          </c:tx>
          <c:spPr>
            <a:solidFill>
              <a:srgbClr val="36863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Arkusz1!$A$10:$A$15</c:f>
              <c:strCache>
                <c:ptCount val="6"/>
                <c:pt idx="0">
                  <c:v>2019-2020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(planowana liczba)</c:v>
                </c:pt>
              </c:strCache>
            </c:strRef>
          </c:cat>
          <c:val>
            <c:numRef>
              <c:f>Arkusz1!$F$10:$F$15</c:f>
              <c:numCache>
                <c:formatCode>General</c:formatCode>
                <c:ptCount val="6"/>
                <c:pt idx="1">
                  <c:v>128</c:v>
                </c:pt>
                <c:pt idx="2">
                  <c:v>263</c:v>
                </c:pt>
                <c:pt idx="3">
                  <c:v>265</c:v>
                </c:pt>
                <c:pt idx="4">
                  <c:v>324</c:v>
                </c:pt>
                <c:pt idx="5">
                  <c:v>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8-45CA-9B8F-B3EDEBE70D14}"/>
            </c:ext>
          </c:extLst>
        </c:ser>
        <c:ser>
          <c:idx val="2"/>
          <c:order val="2"/>
          <c:tx>
            <c:strRef>
              <c:f>Arkusz1!$G$9</c:f>
              <c:strCache>
                <c:ptCount val="1"/>
                <c:pt idx="0">
                  <c:v>dorośli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Arkusz1!$A$10:$A$15</c:f>
              <c:strCache>
                <c:ptCount val="6"/>
                <c:pt idx="0">
                  <c:v>2019-2020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(planowana liczba)</c:v>
                </c:pt>
              </c:strCache>
            </c:strRef>
          </c:cat>
          <c:val>
            <c:numRef>
              <c:f>Arkusz1!$G$10:$G$15</c:f>
              <c:numCache>
                <c:formatCode>General</c:formatCode>
                <c:ptCount val="6"/>
                <c:pt idx="0">
                  <c:v>1289</c:v>
                </c:pt>
                <c:pt idx="1">
                  <c:v>1470</c:v>
                </c:pt>
                <c:pt idx="2">
                  <c:v>3090</c:v>
                </c:pt>
                <c:pt idx="3">
                  <c:v>3206</c:v>
                </c:pt>
                <c:pt idx="4">
                  <c:v>3998</c:v>
                </c:pt>
                <c:pt idx="5">
                  <c:v>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8-45CA-9B8F-B3EDEBE70D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314542208"/>
        <c:axId val="1310938496"/>
      </c:barChart>
      <c:lineChart>
        <c:grouping val="stacked"/>
        <c:varyColors val="0"/>
        <c:ser>
          <c:idx val="0"/>
          <c:order val="0"/>
          <c:tx>
            <c:strRef>
              <c:f>Arkusz1!$E$9</c:f>
              <c:strCache>
                <c:ptCount val="1"/>
                <c:pt idx="0">
                  <c:v>ogólna</c:v>
                </c:pt>
              </c:strCache>
            </c:strRef>
          </c:tx>
          <c:spPr>
            <a:ln w="34925" cap="rnd">
              <a:solidFill>
                <a:schemeClr val="accent6">
                  <a:shade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Arkusz1!$A$10:$A$15</c:f>
              <c:strCache>
                <c:ptCount val="6"/>
                <c:pt idx="0">
                  <c:v>2019-2020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(planowana liczba)</c:v>
                </c:pt>
              </c:strCache>
            </c:strRef>
          </c:cat>
          <c:val>
            <c:numRef>
              <c:f>Arkusz1!$E$10:$E$15</c:f>
              <c:numCache>
                <c:formatCode>General</c:formatCode>
                <c:ptCount val="6"/>
                <c:pt idx="0">
                  <c:v>1289</c:v>
                </c:pt>
                <c:pt idx="1">
                  <c:v>1598</c:v>
                </c:pt>
                <c:pt idx="2">
                  <c:v>3353</c:v>
                </c:pt>
                <c:pt idx="3">
                  <c:v>3471</c:v>
                </c:pt>
                <c:pt idx="4">
                  <c:v>4322</c:v>
                </c:pt>
                <c:pt idx="5">
                  <c:v>4888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8-45CA-9B8F-B3EDEBE70D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4542208"/>
        <c:axId val="1310938496"/>
      </c:lineChart>
      <c:catAx>
        <c:axId val="13145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10938496"/>
        <c:crosses val="autoZero"/>
        <c:auto val="1"/>
        <c:lblAlgn val="ctr"/>
        <c:lblOffset val="100"/>
        <c:noMultiLvlLbl val="0"/>
      </c:catAx>
      <c:valAx>
        <c:axId val="131093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1454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25383361449398E-2"/>
          <c:y val="4.9981969212974257E-2"/>
          <c:w val="0.32180626247012301"/>
          <c:h val="7.7184064629101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03357874355633E-2"/>
          <c:y val="5.4155968283009837E-2"/>
          <c:w val="0.95974268721792344"/>
          <c:h val="0.78935015102173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Arkusz1!$D$1</c:f>
              <c:strCache>
                <c:ptCount val="1"/>
                <c:pt idx="0">
                  <c:v>liczba JST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2019-2020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59</c:v>
                </c:pt>
                <c:pt idx="1">
                  <c:v>77</c:v>
                </c:pt>
                <c:pt idx="2">
                  <c:v>98</c:v>
                </c:pt>
                <c:pt idx="3">
                  <c:v>116</c:v>
                </c:pt>
                <c:pt idx="4">
                  <c:v>132</c:v>
                </c:pt>
                <c:pt idx="5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B-49E7-B664-9607431385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07258560"/>
        <c:axId val="1508104832"/>
      </c:barChart>
      <c:catAx>
        <c:axId val="15072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08104832"/>
        <c:crosses val="autoZero"/>
        <c:auto val="1"/>
        <c:lblAlgn val="ctr"/>
        <c:lblOffset val="100"/>
        <c:noMultiLvlLbl val="0"/>
      </c:catAx>
      <c:valAx>
        <c:axId val="150810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0725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38891682279631E-2"/>
          <c:y val="8.7133667898904296E-2"/>
          <c:w val="0.97332221663544072"/>
          <c:h val="0.70781257204418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2019-2020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Arkusz1!$G$2:$G$6</c:f>
              <c:numCache>
                <c:formatCode>0</c:formatCode>
                <c:ptCount val="5"/>
                <c:pt idx="0">
                  <c:v>53.973677291675365</c:v>
                </c:pt>
                <c:pt idx="1">
                  <c:v>71.945964640643254</c:v>
                </c:pt>
                <c:pt idx="2">
                  <c:v>79.343804266830531</c:v>
                </c:pt>
                <c:pt idx="3">
                  <c:v>92.763284709074185</c:v>
                </c:pt>
                <c:pt idx="4">
                  <c:v>96.568530419747361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6-47E1-A668-4FBC259B1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498447"/>
        <c:axId val="52238527"/>
      </c:barChart>
      <c:catAx>
        <c:axId val="5449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2238527"/>
        <c:crosses val="autoZero"/>
        <c:auto val="1"/>
        <c:lblAlgn val="ctr"/>
        <c:lblOffset val="100"/>
        <c:noMultiLvlLbl val="0"/>
      </c:catAx>
      <c:valAx>
        <c:axId val="5223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44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64676481595154E-2"/>
          <c:y val="0.13420467652921794"/>
          <c:w val="0.97274209101136788"/>
          <c:h val="0.651919293492727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Arkusz1!$F$9</c:f>
              <c:strCache>
                <c:ptCount val="1"/>
                <c:pt idx="0">
                  <c:v>dzieci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9A6-4036-A355-AFCF0E2AE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Arkusz1!$A$10:$A$16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(planowana liczba)</c:v>
                </c:pt>
              </c:strCache>
            </c:strRef>
          </c:cat>
          <c:val>
            <c:numRef>
              <c:f>Arkusz1!$F$10:$F$16</c:f>
              <c:numCache>
                <c:formatCode>General</c:formatCode>
                <c:ptCount val="7"/>
                <c:pt idx="0">
                  <c:v>96</c:v>
                </c:pt>
                <c:pt idx="1">
                  <c:v>123</c:v>
                </c:pt>
                <c:pt idx="2">
                  <c:v>230</c:v>
                </c:pt>
                <c:pt idx="3">
                  <c:v>392</c:v>
                </c:pt>
                <c:pt idx="4">
                  <c:v>425</c:v>
                </c:pt>
                <c:pt idx="5">
                  <c:v>433</c:v>
                </c:pt>
                <c:pt idx="6">
                  <c:v>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2-417E-8B6A-CE461BEF1EA9}"/>
            </c:ext>
          </c:extLst>
        </c:ser>
        <c:ser>
          <c:idx val="2"/>
          <c:order val="2"/>
          <c:tx>
            <c:strRef>
              <c:f>Arkusz1!$G$9</c:f>
              <c:strCache>
                <c:ptCount val="1"/>
                <c:pt idx="0">
                  <c:v>dorośli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Arkusz1!$A$10:$A$16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(planowana liczba)</c:v>
                </c:pt>
              </c:strCache>
            </c:strRef>
          </c:cat>
          <c:val>
            <c:numRef>
              <c:f>Arkusz1!$G$10:$G$16</c:f>
              <c:numCache>
                <c:formatCode>General</c:formatCode>
                <c:ptCount val="7"/>
                <c:pt idx="0">
                  <c:v>236</c:v>
                </c:pt>
                <c:pt idx="1">
                  <c:v>270</c:v>
                </c:pt>
                <c:pt idx="2">
                  <c:v>812</c:v>
                </c:pt>
                <c:pt idx="3">
                  <c:v>1373</c:v>
                </c:pt>
                <c:pt idx="4">
                  <c:v>1575</c:v>
                </c:pt>
                <c:pt idx="5">
                  <c:v>1869</c:v>
                </c:pt>
                <c:pt idx="6">
                  <c:v>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2-417E-8B6A-CE461BEF1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14542208"/>
        <c:axId val="1310938496"/>
      </c:barChart>
      <c:lineChart>
        <c:grouping val="stacked"/>
        <c:varyColors val="0"/>
        <c:ser>
          <c:idx val="0"/>
          <c:order val="0"/>
          <c:tx>
            <c:strRef>
              <c:f>Arkusz1!$E$9</c:f>
              <c:strCache>
                <c:ptCount val="1"/>
                <c:pt idx="0">
                  <c:v>ogólna</c:v>
                </c:pt>
              </c:strCache>
            </c:strRef>
          </c:tx>
          <c:spPr>
            <a:ln w="34925" cap="rnd">
              <a:solidFill>
                <a:schemeClr val="accent6">
                  <a:shade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Arkusz1!$A$10:$A$16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(planowana liczba)</c:v>
                </c:pt>
              </c:strCache>
            </c:strRef>
          </c:cat>
          <c:val>
            <c:numRef>
              <c:f>Arkusz1!$E$10:$E$16</c:f>
              <c:numCache>
                <c:formatCode>General</c:formatCode>
                <c:ptCount val="7"/>
                <c:pt idx="0">
                  <c:v>332</c:v>
                </c:pt>
                <c:pt idx="1">
                  <c:v>393</c:v>
                </c:pt>
                <c:pt idx="2">
                  <c:v>1042</c:v>
                </c:pt>
                <c:pt idx="3">
                  <c:v>1765</c:v>
                </c:pt>
                <c:pt idx="4">
                  <c:v>2000</c:v>
                </c:pt>
                <c:pt idx="5">
                  <c:v>2302</c:v>
                </c:pt>
                <c:pt idx="6">
                  <c:v>2819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82-417E-8B6A-CE461BEF1E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4542208"/>
        <c:axId val="1310938496"/>
      </c:lineChart>
      <c:catAx>
        <c:axId val="13145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10938496"/>
        <c:crosses val="autoZero"/>
        <c:auto val="1"/>
        <c:lblAlgn val="ctr"/>
        <c:lblOffset val="100"/>
        <c:noMultiLvlLbl val="0"/>
      </c:catAx>
      <c:valAx>
        <c:axId val="131093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1454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519811251175094E-2"/>
          <c:y val="9.0092475941492319E-4"/>
          <c:w val="0.33467014808244411"/>
          <c:h val="7.78537416374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14792173746722E-3"/>
          <c:y val="6.4999174389229142E-2"/>
          <c:w val="0.97380372860887865"/>
          <c:h val="0.787619185845359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Arkusz1!$A$10:$A$16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Arkusz1!$D$10:$D$16</c:f>
              <c:numCache>
                <c:formatCode>General</c:formatCode>
                <c:ptCount val="7"/>
                <c:pt idx="0">
                  <c:v>35</c:v>
                </c:pt>
                <c:pt idx="1">
                  <c:v>33</c:v>
                </c:pt>
                <c:pt idx="2">
                  <c:v>71</c:v>
                </c:pt>
                <c:pt idx="3">
                  <c:v>97</c:v>
                </c:pt>
                <c:pt idx="4">
                  <c:v>113</c:v>
                </c:pt>
                <c:pt idx="5">
                  <c:v>123</c:v>
                </c:pt>
                <c:pt idx="6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0-4724-A054-8763586A4A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517247"/>
        <c:axId val="1789590607"/>
      </c:barChart>
      <c:catAx>
        <c:axId val="5451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789590607"/>
        <c:crosses val="autoZero"/>
        <c:auto val="1"/>
        <c:lblAlgn val="ctr"/>
        <c:lblOffset val="100"/>
        <c:noMultiLvlLbl val="0"/>
      </c:catAx>
      <c:valAx>
        <c:axId val="178959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451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Arkusz1!$A$10:$A$15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Arkusz1!$G$10:$G$15</c:f>
              <c:numCache>
                <c:formatCode>0</c:formatCode>
                <c:ptCount val="6"/>
                <c:pt idx="0">
                  <c:v>38.65812711392072</c:v>
                </c:pt>
                <c:pt idx="1">
                  <c:v>64.196532214024813</c:v>
                </c:pt>
                <c:pt idx="2">
                  <c:v>70.782289509746676</c:v>
                </c:pt>
                <c:pt idx="3">
                  <c:v>80.062753795873121</c:v>
                </c:pt>
                <c:pt idx="4">
                  <c:v>91.125288330314859</c:v>
                </c:pt>
                <c:pt idx="5">
                  <c:v>95.799100864731216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0-43CF-B431-8CF2FF308D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7486399"/>
        <c:axId val="1609358175"/>
      </c:barChart>
      <c:catAx>
        <c:axId val="5748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609358175"/>
        <c:crosses val="autoZero"/>
        <c:auto val="1"/>
        <c:lblAlgn val="ctr"/>
        <c:lblOffset val="100"/>
        <c:noMultiLvlLbl val="0"/>
      </c:catAx>
      <c:valAx>
        <c:axId val="160935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748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19" custLinFactNeighborY="11200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1300" custLinFactNeighborY="9625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III - Opieka wytchnieniowa </a:t>
          </a:r>
          <a:b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formie specjalistycznego poradnictwa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704" custLinFactNeighborY="9506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1300" custLinFactNeighborY="9625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III - Opieka wytchnieniowa </a:t>
          </a:r>
          <a:b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formie specjalistycznego poradnictwa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704" custLinFactNeighborY="9506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1300" custLinFactNeighborY="9625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III - Opieka wytchnieniowa </a:t>
          </a:r>
          <a:b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formie specjalistycznego poradnictwa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704" custLinFactNeighborY="9506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1300" custLinFactNeighborY="9625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1300" custLinFactNeighborY="9625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AF4BC8-ADD7-4BBC-B16B-63DA7F6AE3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5B30DE-B753-4280-934B-0E2C6365C5F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D8B91-022B-4568-9F87-201CB7EDCE10}" type="parTrans" cxnId="{697C7FBA-F713-4749-8AF7-E41E9EC27E99}">
      <dgm:prSet/>
      <dgm:spPr/>
      <dgm:t>
        <a:bodyPr/>
        <a:lstStyle/>
        <a:p>
          <a:endParaRPr lang="pl-PL"/>
        </a:p>
      </dgm:t>
    </dgm:pt>
    <dgm:pt modelId="{2F5BF44A-D827-4FBB-8FE0-22D24DBC3013}" type="sibTrans" cxnId="{697C7FBA-F713-4749-8AF7-E41E9EC27E99}">
      <dgm:prSet/>
      <dgm:spPr/>
      <dgm:t>
        <a:bodyPr/>
        <a:lstStyle/>
        <a:p>
          <a:endParaRPr lang="pl-PL"/>
        </a:p>
      </dgm:t>
    </dgm:pt>
    <dgm:pt modelId="{6D2CFFAA-2199-43F3-B345-D575F1941441}" type="pres">
      <dgm:prSet presAssocID="{1DAF4BC8-ADD7-4BBC-B16B-63DA7F6AE3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A46569-A29B-4B32-BCEA-B9C55DD1B13F}" type="pres">
      <dgm:prSet presAssocID="{DF5B30DE-B753-4280-934B-0E2C6365C5F1}" presName="horFlow" presStyleCnt="0"/>
      <dgm:spPr/>
    </dgm:pt>
    <dgm:pt modelId="{CD1D0F9E-99E8-45E5-BCBF-D6AA943EBAF2}" type="pres">
      <dgm:prSet presAssocID="{DF5B30DE-B753-4280-934B-0E2C6365C5F1}" presName="bigChev" presStyleLbl="node1" presStyleIdx="0" presStyleCnt="1" custScaleX="240055" custLinFactNeighborX="-1300" custLinFactNeighborY="9625"/>
      <dgm:spPr/>
    </dgm:pt>
  </dgm:ptLst>
  <dgm:cxnLst>
    <dgm:cxn modelId="{5748DF99-88E2-4A2A-B924-A73F2C69F44D}" type="presOf" srcId="{DF5B30DE-B753-4280-934B-0E2C6365C5F1}" destId="{CD1D0F9E-99E8-45E5-BCBF-D6AA943EBAF2}" srcOrd="0" destOrd="0" presId="urn:microsoft.com/office/officeart/2005/8/layout/lProcess3"/>
    <dgm:cxn modelId="{697C7FBA-F713-4749-8AF7-E41E9EC27E99}" srcId="{1DAF4BC8-ADD7-4BBC-B16B-63DA7F6AE316}" destId="{DF5B30DE-B753-4280-934B-0E2C6365C5F1}" srcOrd="0" destOrd="0" parTransId="{0C8D8B91-022B-4568-9F87-201CB7EDCE10}" sibTransId="{2F5BF44A-D827-4FBB-8FE0-22D24DBC3013}"/>
    <dgm:cxn modelId="{F5E3DEF4-BBBF-48ED-A400-15547E3FC287}" type="presOf" srcId="{1DAF4BC8-ADD7-4BBC-B16B-63DA7F6AE316}" destId="{6D2CFFAA-2199-43F3-B345-D575F1941441}" srcOrd="0" destOrd="0" presId="urn:microsoft.com/office/officeart/2005/8/layout/lProcess3"/>
    <dgm:cxn modelId="{1C5017F8-69E1-45C6-A4DB-502CF73A9D7E}" type="presParOf" srcId="{6D2CFFAA-2199-43F3-B345-D575F1941441}" destId="{9CA46569-A29B-4B32-BCEA-B9C55DD1B13F}" srcOrd="0" destOrd="0" presId="urn:microsoft.com/office/officeart/2005/8/layout/lProcess3"/>
    <dgm:cxn modelId="{0BA583DF-E91F-4775-BEFD-1CA949CCE51D}" type="presParOf" srcId="{9CA46569-A29B-4B32-BCEA-B9C55DD1B13F}" destId="{CD1D0F9E-99E8-45E5-BCBF-D6AA943EBA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6" y="17821"/>
          <a:ext cx="3823469" cy="637098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55" y="17821"/>
        <a:ext cx="3186371" cy="637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1"/>
          <a:ext cx="3823469" cy="637098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49" y="17821"/>
        <a:ext cx="3186371" cy="637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0"/>
          <a:ext cx="3823470" cy="6370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III - Opieka wytchnieniowa </a:t>
          </a:r>
          <a:b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formie specjalistycznego poradnictwa</a:t>
          </a:r>
          <a:endParaRPr lang="pl-PL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50" y="17820"/>
        <a:ext cx="3186371" cy="637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1"/>
          <a:ext cx="3823469" cy="637098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49" y="17821"/>
        <a:ext cx="3186371" cy="637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0"/>
          <a:ext cx="3823470" cy="6370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III - Opieka wytchnieniowa </a:t>
          </a:r>
          <a:b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formie specjalistycznego poradnictwa</a:t>
          </a:r>
          <a:endParaRPr lang="pl-PL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50" y="17820"/>
        <a:ext cx="3186371" cy="637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1"/>
          <a:ext cx="3823469" cy="637098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49" y="17821"/>
        <a:ext cx="3186371" cy="637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0"/>
          <a:ext cx="3823470" cy="637099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III - Opieka wytchnieniowa </a:t>
          </a:r>
          <a:b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formie specjalistycznego poradnictwa</a:t>
          </a:r>
          <a:endParaRPr lang="pl-PL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50" y="17820"/>
        <a:ext cx="3186371" cy="6370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1"/>
          <a:ext cx="3823469" cy="637098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49" y="17821"/>
        <a:ext cx="3186371" cy="637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1"/>
          <a:ext cx="3823469" cy="637098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49" y="17821"/>
        <a:ext cx="3186371" cy="6370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0F9E-99E8-45E5-BCBF-D6AA943EBAF2}">
      <dsp:nvSpPr>
        <dsp:cNvPr id="0" name=""/>
        <dsp:cNvSpPr/>
      </dsp:nvSpPr>
      <dsp:spPr>
        <a:xfrm>
          <a:off x="0" y="17821"/>
          <a:ext cx="3823469" cy="637098"/>
        </a:xfrm>
        <a:prstGeom prst="chevron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Moduł I - Opieka wytchnieniowa         w formie pobytu dziennego </a:t>
          </a:r>
          <a:endParaRPr lang="pl-PL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549" y="17821"/>
        <a:ext cx="3186371" cy="63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8056"/>
          </a:xfrm>
          <a:prstGeom prst="rect">
            <a:avLst/>
          </a:prstGeom>
        </p:spPr>
        <p:txBody>
          <a:bodyPr vert="horz" lIns="91738" tIns="45868" rIns="91738" bIns="4586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738" tIns="45868" rIns="91738" bIns="45868" rtlCol="0"/>
          <a:lstStyle>
            <a:lvl1pPr algn="r">
              <a:defRPr sz="1200"/>
            </a:lvl1pPr>
          </a:lstStyle>
          <a:p>
            <a:fld id="{F6BD3A50-D394-46A3-82CF-03B750377BE4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71800" cy="498055"/>
          </a:xfrm>
          <a:prstGeom prst="rect">
            <a:avLst/>
          </a:prstGeom>
        </p:spPr>
        <p:txBody>
          <a:bodyPr vert="horz" lIns="91738" tIns="45868" rIns="91738" bIns="4586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8587"/>
            <a:ext cx="2971800" cy="498055"/>
          </a:xfrm>
          <a:prstGeom prst="rect">
            <a:avLst/>
          </a:prstGeom>
        </p:spPr>
        <p:txBody>
          <a:bodyPr vert="horz" lIns="91738" tIns="45868" rIns="91738" bIns="45868" rtlCol="0" anchor="b"/>
          <a:lstStyle>
            <a:lvl1pPr algn="r">
              <a:defRPr sz="1200"/>
            </a:lvl1pPr>
          </a:lstStyle>
          <a:p>
            <a:fld id="{53F8EE12-1A10-4865-AD91-2D9EF5AF5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75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8056"/>
          </a:xfrm>
          <a:prstGeom prst="rect">
            <a:avLst/>
          </a:prstGeom>
        </p:spPr>
        <p:txBody>
          <a:bodyPr vert="horz" lIns="91738" tIns="45868" rIns="91738" bIns="4586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738" tIns="45868" rIns="91738" bIns="45868" rtlCol="0"/>
          <a:lstStyle>
            <a:lvl1pPr algn="r">
              <a:defRPr sz="1200"/>
            </a:lvl1pPr>
          </a:lstStyle>
          <a:p>
            <a:fld id="{4B65E183-6F00-4FCF-9F29-98403D8D09D7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8" tIns="45868" rIns="91738" bIns="4586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77197"/>
            <a:ext cx="5486400" cy="3908614"/>
          </a:xfrm>
          <a:prstGeom prst="rect">
            <a:avLst/>
          </a:prstGeom>
        </p:spPr>
        <p:txBody>
          <a:bodyPr vert="horz" lIns="91738" tIns="45868" rIns="91738" bIns="4586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71800" cy="498055"/>
          </a:xfrm>
          <a:prstGeom prst="rect">
            <a:avLst/>
          </a:prstGeom>
        </p:spPr>
        <p:txBody>
          <a:bodyPr vert="horz" lIns="91738" tIns="45868" rIns="91738" bIns="4586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587"/>
            <a:ext cx="2971800" cy="498055"/>
          </a:xfrm>
          <a:prstGeom prst="rect">
            <a:avLst/>
          </a:prstGeom>
        </p:spPr>
        <p:txBody>
          <a:bodyPr vert="horz" lIns="91738" tIns="45868" rIns="91738" bIns="45868" rtlCol="0" anchor="b"/>
          <a:lstStyle>
            <a:lvl1pPr algn="r">
              <a:defRPr sz="1200"/>
            </a:lvl1pPr>
          </a:lstStyle>
          <a:p>
            <a:fld id="{3BECE9EE-40DF-49F2-B1B8-2093543DD3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50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592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90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274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921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3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78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08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1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38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13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30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38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95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E9EE-40DF-49F2-B1B8-2093543DD34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49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842054"/>
            <a:ext cx="9144000" cy="128266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00151"/>
            <a:ext cx="9144000" cy="9853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411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06378"/>
            <a:ext cx="10515600" cy="457058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45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3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680519"/>
            <a:ext cx="5181600" cy="44964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680519"/>
            <a:ext cx="5181600" cy="4496444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357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14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16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1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460958"/>
            <a:ext cx="2743200" cy="260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8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296562"/>
            <a:ext cx="8180644" cy="7043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680519"/>
            <a:ext cx="6172200" cy="43495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680519"/>
            <a:ext cx="3932237" cy="43495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1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259492"/>
            <a:ext cx="8168288" cy="7414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1765862"/>
            <a:ext cx="6172200" cy="42395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773800"/>
            <a:ext cx="3932237" cy="42315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6799" y="6448927"/>
            <a:ext cx="4114800" cy="27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9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rgbClr val="F3F9F0"/>
            </a:gs>
            <a:gs pos="100000">
              <a:srgbClr val="C8E2B7"/>
            </a:gs>
            <a:gs pos="79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199" y="148281"/>
            <a:ext cx="8173453" cy="838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556951"/>
            <a:ext cx="10515600" cy="462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736920" y="6484864"/>
            <a:ext cx="726510" cy="204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83612" y="6436127"/>
            <a:ext cx="573074" cy="231668"/>
          </a:xfrm>
          <a:prstGeom prst="rect">
            <a:avLst/>
          </a:prstGeom>
        </p:spPr>
      </p:pic>
      <p:sp>
        <p:nvSpPr>
          <p:cNvPr id="9" name="bk object 16"/>
          <p:cNvSpPr/>
          <p:nvPr userDrawn="1"/>
        </p:nvSpPr>
        <p:spPr>
          <a:xfrm>
            <a:off x="9624482" y="0"/>
            <a:ext cx="2551476" cy="910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7"/>
          <p:cNvSpPr/>
          <p:nvPr userDrawn="1"/>
        </p:nvSpPr>
        <p:spPr>
          <a:xfrm>
            <a:off x="10919461" y="0"/>
            <a:ext cx="1272539" cy="1347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87014" y="339511"/>
            <a:ext cx="1335628" cy="64767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56686" y="6414789"/>
            <a:ext cx="871804" cy="274344"/>
          </a:xfrm>
          <a:prstGeom prst="rect">
            <a:avLst/>
          </a:prstGeom>
        </p:spPr>
      </p:pic>
      <p:sp>
        <p:nvSpPr>
          <p:cNvPr id="14" name="Prostokąt 13"/>
          <p:cNvSpPr/>
          <p:nvPr userDrawn="1"/>
        </p:nvSpPr>
        <p:spPr>
          <a:xfrm flipV="1">
            <a:off x="838199" y="987181"/>
            <a:ext cx="8173453" cy="5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8965963" y="1041344"/>
            <a:ext cx="1926625" cy="3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838199" y="6452351"/>
            <a:ext cx="1614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WWW.KATOWICE</a:t>
            </a:r>
            <a:r>
              <a:rPr lang="pl-PL" sz="800" b="1" baseline="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.</a:t>
            </a:r>
            <a:r>
              <a:rPr lang="pl-PL" sz="8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UW.GOV.PL</a:t>
            </a:r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9883612" y="6652971"/>
            <a:ext cx="22923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wzór: Bartłomiej</a:t>
            </a:r>
            <a:r>
              <a:rPr lang="pl-PL" sz="600" b="1" baseline="0" dirty="0">
                <a:solidFill>
                  <a:schemeClr val="bg1"/>
                </a:solidFill>
                <a:latin typeface="Segoe UI Semibold" panose="020B0702040204020203" pitchFamily="34" charset="0"/>
              </a:rPr>
              <a:t> Szwedowski 2017</a:t>
            </a:r>
            <a:endParaRPr lang="pl-PL" sz="6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2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cap="small" baseline="0">
          <a:solidFill>
            <a:schemeClr val="accent5">
              <a:lumMod val="50000"/>
            </a:schemeClr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bold" panose="020B07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bold" panose="020B07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bold" panose="020B07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bold" panose="020B07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bold" panose="020B07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D6685111-3B24-467B-BC31-3EA8BC6EEF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131"/>
            <a:ext cx="6483469" cy="5148637"/>
          </a:xfrm>
          <a:prstGeom prst="rect">
            <a:avLst/>
          </a:prstGeom>
          <a:solidFill>
            <a:srgbClr val="00B050">
              <a:alpha val="97000"/>
            </a:srgbClr>
          </a:solidFill>
          <a:effectLst>
            <a:outerShdw blurRad="63500" dist="38100" sx="33000" sy="33000" algn="ctr" rotWithShape="0">
              <a:schemeClr val="tx1">
                <a:alpha val="57000"/>
              </a:scheme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2155" y="1315649"/>
            <a:ext cx="6745044" cy="2707711"/>
          </a:xfrm>
        </p:spPr>
        <p:txBody>
          <a:bodyPr>
            <a:normAutofit fontScale="90000"/>
          </a:bodyPr>
          <a:lstStyle/>
          <a:p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Fundusz </a:t>
            </a:r>
            <a:b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Solidarnościowy </a:t>
            </a:r>
            <a:br>
              <a:rPr lang="pl-PL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wsparcie dla osób </a:t>
            </a:r>
            <a:br>
              <a:rPr lang="pl-PL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 niepełnosprawnościami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29432" y="5478379"/>
            <a:ext cx="6357768" cy="491497"/>
          </a:xfrm>
          <a:noFill/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rgbClr val="74AF0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Wisła, 22 maja 2025 roku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962767" y="1086022"/>
            <a:ext cx="2965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WYDZIAŁ RODZINY I POLITYKI SPOŁECZNEJ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BACC956-1FEB-4BC7-ACDA-A7E76712C25D}"/>
              </a:ext>
            </a:extLst>
          </p:cNvPr>
          <p:cNvSpPr txBox="1"/>
          <p:nvPr/>
        </p:nvSpPr>
        <p:spPr>
          <a:xfrm>
            <a:off x="11697811" y="643628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024E0D6-CCC8-467A-A640-EAE77C85601D}" type="slidenum">
              <a:rPr lang="pl-PL" sz="11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411" y="48719"/>
            <a:ext cx="11246716" cy="874389"/>
          </a:xfrm>
        </p:spPr>
        <p:txBody>
          <a:bodyPr>
            <a:noAutofit/>
          </a:bodyPr>
          <a:lstStyle/>
          <a:p>
            <a:pPr lvl="0"/>
            <a:r>
              <a:rPr lang="pl-PL" sz="2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„Asystent osobisty osoby niepełnosprawnej” 2022</a:t>
            </a:r>
            <a:endParaRPr lang="pl-PL" sz="2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745190" y="6125591"/>
            <a:ext cx="297873" cy="3994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47411" y="1363472"/>
            <a:ext cx="1091092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783771" y="3086100"/>
            <a:ext cx="10398035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51 397 073 zł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1219201" y="4696859"/>
            <a:ext cx="5119748" cy="15515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2022 roku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gmin i powiatów 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aplikujących o środki w ramach Programu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wykorzystało:</a:t>
            </a:r>
          </a:p>
        </p:txBody>
      </p:sp>
      <p:sp>
        <p:nvSpPr>
          <p:cNvPr id="20" name="Owal 19"/>
          <p:cNvSpPr/>
          <p:nvPr/>
        </p:nvSpPr>
        <p:spPr>
          <a:xfrm>
            <a:off x="6210170" y="4752546"/>
            <a:ext cx="4737229" cy="14401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pl-PL" sz="40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40 780 393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10" name="Strzałka w dół 6">
            <a:extLst>
              <a:ext uri="{FF2B5EF4-FFF2-40B4-BE49-F238E27FC236}">
                <a16:creationId xmlns:a16="http://schemas.microsoft.com/office/drawing/2014/main" id="{FEE8839E-232C-42A5-8BFB-C8B0FA95C0BC}"/>
              </a:ext>
            </a:extLst>
          </p:cNvPr>
          <p:cNvSpPr/>
          <p:nvPr/>
        </p:nvSpPr>
        <p:spPr>
          <a:xfrm>
            <a:off x="5307874" y="2296127"/>
            <a:ext cx="1349828" cy="7084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1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411" y="48719"/>
            <a:ext cx="11246716" cy="874389"/>
          </a:xfrm>
        </p:spPr>
        <p:txBody>
          <a:bodyPr>
            <a:noAutofit/>
          </a:bodyPr>
          <a:lstStyle/>
          <a:p>
            <a:pPr lvl="0"/>
            <a:r>
              <a:rPr lang="pl-PL" sz="2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„Asystent osobisty osoby niepełnosprawnej” 2023</a:t>
            </a:r>
            <a:endParaRPr lang="pl-PL" sz="2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745190" y="6125591"/>
            <a:ext cx="297873" cy="3994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47411" y="1363472"/>
            <a:ext cx="1091092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783771" y="3086100"/>
            <a:ext cx="10398035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48 143 527 zł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1066800" y="4696858"/>
            <a:ext cx="5297549" cy="15515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2023 roku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gmin i powiatów 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aplikujących o środki w ramach Programu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wykorzystało:</a:t>
            </a:r>
          </a:p>
        </p:txBody>
      </p:sp>
      <p:sp>
        <p:nvSpPr>
          <p:cNvPr id="20" name="Owal 19"/>
          <p:cNvSpPr/>
          <p:nvPr/>
        </p:nvSpPr>
        <p:spPr>
          <a:xfrm>
            <a:off x="6210170" y="4752546"/>
            <a:ext cx="4737229" cy="14401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pl-PL" sz="40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44 659 517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10" name="Strzałka w dół 6">
            <a:extLst>
              <a:ext uri="{FF2B5EF4-FFF2-40B4-BE49-F238E27FC236}">
                <a16:creationId xmlns:a16="http://schemas.microsoft.com/office/drawing/2014/main" id="{FEE8839E-232C-42A5-8BFB-C8B0FA95C0BC}"/>
              </a:ext>
            </a:extLst>
          </p:cNvPr>
          <p:cNvSpPr/>
          <p:nvPr/>
        </p:nvSpPr>
        <p:spPr>
          <a:xfrm>
            <a:off x="5307874" y="2296127"/>
            <a:ext cx="1349828" cy="7084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7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411" y="48719"/>
            <a:ext cx="11246716" cy="874389"/>
          </a:xfrm>
        </p:spPr>
        <p:txBody>
          <a:bodyPr>
            <a:noAutofit/>
          </a:bodyPr>
          <a:lstStyle/>
          <a:p>
            <a:pPr lvl="0"/>
            <a:r>
              <a:rPr lang="pl-PL" sz="2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„Asystent osobisty osoby z niepełnosprawnością” 2024</a:t>
            </a:r>
            <a:endParaRPr lang="pl-PL" sz="2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624240" y="6125591"/>
            <a:ext cx="418824" cy="3994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47411" y="1363472"/>
            <a:ext cx="1091092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783771" y="3086100"/>
            <a:ext cx="10398035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69 899 011 zł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1066800" y="4696859"/>
            <a:ext cx="5272149" cy="15515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2024 roku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gmin i powiatów 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aplikujących o środki w ramach Programu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wykorzystało:</a:t>
            </a:r>
          </a:p>
        </p:txBody>
      </p:sp>
      <p:sp>
        <p:nvSpPr>
          <p:cNvPr id="20" name="Owal 19"/>
          <p:cNvSpPr/>
          <p:nvPr/>
        </p:nvSpPr>
        <p:spPr>
          <a:xfrm>
            <a:off x="6210170" y="4752546"/>
            <a:ext cx="4737229" cy="14401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pl-PL" sz="40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67 500 448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10" name="Strzałka w dół 6">
            <a:extLst>
              <a:ext uri="{FF2B5EF4-FFF2-40B4-BE49-F238E27FC236}">
                <a16:creationId xmlns:a16="http://schemas.microsoft.com/office/drawing/2014/main" id="{FEE8839E-232C-42A5-8BFB-C8B0FA95C0BC}"/>
              </a:ext>
            </a:extLst>
          </p:cNvPr>
          <p:cNvSpPr/>
          <p:nvPr/>
        </p:nvSpPr>
        <p:spPr>
          <a:xfrm>
            <a:off x="5307874" y="2296127"/>
            <a:ext cx="1349828" cy="7084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411" y="48719"/>
            <a:ext cx="11246716" cy="874389"/>
          </a:xfrm>
        </p:spPr>
        <p:txBody>
          <a:bodyPr>
            <a:noAutofit/>
          </a:bodyPr>
          <a:lstStyle/>
          <a:p>
            <a:pPr lvl="0"/>
            <a:r>
              <a:rPr lang="pl-PL" sz="2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„Asystent osobisty osoby z niepełnosprawnością” 2025</a:t>
            </a:r>
            <a:endParaRPr lang="pl-PL" sz="2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745190" y="6125591"/>
            <a:ext cx="297873" cy="3994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47411" y="1363472"/>
            <a:ext cx="1091092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5668592" y="3916383"/>
            <a:ext cx="5801513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91 361 456 zł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647411" y="3864513"/>
            <a:ext cx="5178627" cy="15515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2025 roku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gmin i powiatów 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aplikujących o środki w ramach Programu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otrzymało: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10" name="Strzałka w dół 6">
            <a:extLst>
              <a:ext uri="{FF2B5EF4-FFF2-40B4-BE49-F238E27FC236}">
                <a16:creationId xmlns:a16="http://schemas.microsoft.com/office/drawing/2014/main" id="{FEE8839E-232C-42A5-8BFB-C8B0FA95C0BC}"/>
              </a:ext>
            </a:extLst>
          </p:cNvPr>
          <p:cNvSpPr/>
          <p:nvPr/>
        </p:nvSpPr>
        <p:spPr>
          <a:xfrm>
            <a:off x="5307874" y="2296127"/>
            <a:ext cx="1349828" cy="151651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5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698500" y="48719"/>
            <a:ext cx="1133930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asystent osobisty osoby z niepełnosprawnością</a:t>
            </a:r>
            <a:endParaRPr lang="pl-PL" sz="27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65A1-A347-4326-BA70-EB80E0E58BB1}"/>
              </a:ext>
            </a:extLst>
          </p:cNvPr>
          <p:cNvSpPr txBox="1"/>
          <p:nvPr/>
        </p:nvSpPr>
        <p:spPr>
          <a:xfrm>
            <a:off x="11779405" y="6276513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6C116B-6D0D-481A-8A65-4BA4ECB29B2C}" type="slidenum">
              <a:rPr lang="pl-PL" sz="1100" b="1" smtClean="0">
                <a:latin typeface="Segoe UI Semibold" panose="020B0702040204020203" pitchFamily="34" charset="0"/>
              </a:rPr>
              <a:t>14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607B5D8-3E8F-4221-A0D5-3C68CBE9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8" y="1296705"/>
            <a:ext cx="10866167" cy="101499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PROCENT WYKORZYSTANIA OTRZYMANYCH ŚRODKÓW NA REALIZACJĘ PROGRAMU W POSZCZEGÓLNYCH EDYCJACH: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6A40AEF-522D-4EFD-A95F-1B8AC00A9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881513"/>
              </p:ext>
            </p:extLst>
          </p:nvPr>
        </p:nvGraphicFramePr>
        <p:xfrm>
          <a:off x="724255" y="2439075"/>
          <a:ext cx="10473134" cy="409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7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826169" y="138572"/>
            <a:ext cx="8958420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Opieka wytchnieniowa</a:t>
            </a:r>
            <a:endParaRPr lang="pl-PL" sz="32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8AEFE33-F571-4E5D-B8AD-A80E175E22E9}"/>
              </a:ext>
            </a:extLst>
          </p:cNvPr>
          <p:cNvSpPr txBox="1">
            <a:spLocks/>
          </p:cNvSpPr>
          <p:nvPr/>
        </p:nvSpPr>
        <p:spPr>
          <a:xfrm>
            <a:off x="368968" y="1334228"/>
            <a:ext cx="11255271" cy="15595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głównym celem programu opieka wytchnieniowa jest </a:t>
            </a:r>
            <a:b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wsparcie członków rodzin lub opiekunów </a:t>
            </a:r>
            <a:b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sprawujących bezpośrednią opiekę nad:</a:t>
            </a:r>
            <a:br>
              <a:rPr lang="pl-PL" sz="25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4B6E22A-D523-4ADD-A1F9-245236CC6B23}"/>
              </a:ext>
            </a:extLst>
          </p:cNvPr>
          <p:cNvSpPr txBox="1">
            <a:spLocks/>
          </p:cNvSpPr>
          <p:nvPr/>
        </p:nvSpPr>
        <p:spPr>
          <a:xfrm>
            <a:off x="647700" y="3858204"/>
            <a:ext cx="11128939" cy="5081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osobami posiadającymi orzeczenie o znacznym stopniu niepełnosprawności,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D112988-9856-4E47-9F5A-CF2C4A8DD352}"/>
              </a:ext>
            </a:extLst>
          </p:cNvPr>
          <p:cNvSpPr txBox="1">
            <a:spLocks/>
          </p:cNvSpPr>
          <p:nvPr/>
        </p:nvSpPr>
        <p:spPr>
          <a:xfrm>
            <a:off x="647700" y="4484179"/>
            <a:ext cx="10573230" cy="8083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osobami posiadającymi orzeczenie traktowane na równi z orzeczeniem 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znacznym stopniu niepełnosprawności,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5F7764DD-5613-43CC-9ECE-FDB9FD0C746E}"/>
              </a:ext>
            </a:extLst>
          </p:cNvPr>
          <p:cNvSpPr txBox="1">
            <a:spLocks/>
          </p:cNvSpPr>
          <p:nvPr/>
        </p:nvSpPr>
        <p:spPr>
          <a:xfrm>
            <a:off x="354863" y="5295514"/>
            <a:ext cx="10976538" cy="8772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poprzez możliwość uzyskania doraźnej, czasowej pomocy </a:t>
            </a:r>
            <a:b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formie usługi opieki wytchnieniowej</a:t>
            </a:r>
            <a:endParaRPr lang="en-US" sz="2500" b="1" dirty="0">
              <a:solidFill>
                <a:srgbClr val="74A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D977407C-EB15-436B-AEF6-EB59E6A70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90" y="2719137"/>
            <a:ext cx="10585852" cy="1064021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dziećmi do ukończenia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życia z orzeczeniem o niepełnosprawności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edycji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wprowadzono dolną granicę wieku dziecka – 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ukończenia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życia),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51E58F-17FF-43F8-BD86-AF938FF6F4AA}"/>
              </a:ext>
            </a:extLst>
          </p:cNvPr>
          <p:cNvSpPr txBox="1"/>
          <p:nvPr/>
        </p:nvSpPr>
        <p:spPr>
          <a:xfrm>
            <a:off x="11637323" y="621872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689B888-38C3-4293-8CD9-D8BAD6DF7A48}" type="slidenum">
              <a:rPr lang="pl-PL" sz="1100" b="1" smtClean="0">
                <a:latin typeface="Segoe UI Semibold" panose="020B0702040204020203" pitchFamily="34" charset="0"/>
              </a:rPr>
              <a:t>15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818147" y="147705"/>
            <a:ext cx="8733830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Opieka wytchnieniowa</a:t>
            </a:r>
            <a:endParaRPr lang="pl-PL" sz="32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8AEFE33-F571-4E5D-B8AD-A80E175E22E9}"/>
              </a:ext>
            </a:extLst>
          </p:cNvPr>
          <p:cNvSpPr txBox="1">
            <a:spLocks/>
          </p:cNvSpPr>
          <p:nvPr/>
        </p:nvSpPr>
        <p:spPr>
          <a:xfrm>
            <a:off x="368968" y="1424083"/>
            <a:ext cx="11255271" cy="8743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pl-PL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MA TAKŻE ZAPEWNIĆ:</a:t>
            </a:r>
            <a:br>
              <a:rPr lang="pl-PL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4B6E22A-D523-4ADD-A1F9-245236CC6B23}"/>
              </a:ext>
            </a:extLst>
          </p:cNvPr>
          <p:cNvSpPr txBox="1">
            <a:spLocks/>
          </p:cNvSpPr>
          <p:nvPr/>
        </p:nvSpPr>
        <p:spPr>
          <a:xfrm>
            <a:off x="957513" y="2491598"/>
            <a:ext cx="10276974" cy="15980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wzmocnienie dotychczasowego systemu wsparcia poprzez świadczenie usług opieki </a:t>
            </a:r>
            <a:r>
              <a:rPr lang="pl-PL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wytchnieniowej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dla członków rodzin lub opiekunów sprawujących bezpośrednią opiekę nad dziećmi z orzeczoną niepełnosprawnością lub osobami ze znacznym stopniem niepełnosprawności/osobami z orzeczeniem traktowanym na równi z orzeczeniem o znacznym stopniu niepełnosprawności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D112988-9856-4E47-9F5A-CF2C4A8DD352}"/>
              </a:ext>
            </a:extLst>
          </p:cNvPr>
          <p:cNvSpPr txBox="1">
            <a:spLocks/>
          </p:cNvSpPr>
          <p:nvPr/>
        </p:nvSpPr>
        <p:spPr>
          <a:xfrm>
            <a:off x="957513" y="4261562"/>
            <a:ext cx="10194758" cy="5851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finansowe gmin i powiatów w zakresie realizacji usług opieki</a:t>
            </a:r>
            <a:b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wytchnieniowej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5F7764DD-5613-43CC-9ECE-FDB9FD0C746E}"/>
              </a:ext>
            </a:extLst>
          </p:cNvPr>
          <p:cNvSpPr txBox="1">
            <a:spLocks/>
          </p:cNvSpPr>
          <p:nvPr/>
        </p:nvSpPr>
        <p:spPr>
          <a:xfrm>
            <a:off x="957513" y="5295514"/>
            <a:ext cx="10373888" cy="8772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czasowe odciążenie od codziennych obowiązków łączących się ze sprawowaniem opieki, zapewnienie czasu na odpoczynek i regenerację.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D977407C-EB15-436B-AEF6-EB59E6A70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8" y="2143378"/>
            <a:ext cx="10645941" cy="413109"/>
          </a:xfrm>
        </p:spPr>
        <p:txBody>
          <a:bodyPr>
            <a:normAutofit fontScale="90000"/>
          </a:bodyPr>
          <a:lstStyle/>
          <a:p>
            <a:pPr algn="l"/>
            <a:r>
              <a:rPr lang="pl-PL" sz="25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odniesieniu do rozwiązań systemowych:</a:t>
            </a:r>
            <a:endParaRPr lang="en-US" sz="2500" b="1" dirty="0">
              <a:solidFill>
                <a:srgbClr val="74A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51E58F-17FF-43F8-BD86-AF938FF6F4AA}"/>
              </a:ext>
            </a:extLst>
          </p:cNvPr>
          <p:cNvSpPr txBox="1"/>
          <p:nvPr/>
        </p:nvSpPr>
        <p:spPr>
          <a:xfrm>
            <a:off x="11637323" y="621872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689B888-38C3-4293-8CD9-D8BAD6DF7A48}" type="slidenum">
              <a:rPr lang="pl-PL" sz="1100" b="1" smtClean="0">
                <a:latin typeface="Segoe UI Semibold" panose="020B0702040204020203" pitchFamily="34" charset="0"/>
              </a:rPr>
              <a:t>16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14" name="Tytuł 12">
            <a:extLst>
              <a:ext uri="{FF2B5EF4-FFF2-40B4-BE49-F238E27FC236}">
                <a16:creationId xmlns:a16="http://schemas.microsoft.com/office/drawing/2014/main" id="{D13CFA2E-F247-433B-8899-3AA7271D3B4B}"/>
              </a:ext>
            </a:extLst>
          </p:cNvPr>
          <p:cNvSpPr txBox="1">
            <a:spLocks/>
          </p:cNvSpPr>
          <p:nvPr/>
        </p:nvSpPr>
        <p:spPr>
          <a:xfrm>
            <a:off x="647699" y="5020808"/>
            <a:ext cx="10645941" cy="4131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21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odniesieniu do członków rodzin lub opiekunów osób z niepełnosprawnościami:</a:t>
            </a:r>
            <a:endParaRPr lang="en-US" sz="2100" b="1" dirty="0">
              <a:solidFill>
                <a:srgbClr val="74A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698500" y="48719"/>
            <a:ext cx="1133930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OPIEKA WYTCHNIENIOWA</a:t>
            </a:r>
            <a:endParaRPr lang="pl-PL" sz="27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65A1-A347-4326-BA70-EB80E0E58BB1}"/>
              </a:ext>
            </a:extLst>
          </p:cNvPr>
          <p:cNvSpPr txBox="1"/>
          <p:nvPr/>
        </p:nvSpPr>
        <p:spPr>
          <a:xfrm>
            <a:off x="11779405" y="6276513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6C116B-6D0D-481A-8A65-4BA4ECB29B2C}" type="slidenum">
              <a:rPr lang="pl-PL" sz="1100" b="1" smtClean="0">
                <a:latin typeface="Segoe UI Semibold" panose="020B0702040204020203" pitchFamily="34" charset="0"/>
              </a:rPr>
              <a:t>17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607B5D8-3E8F-4221-A0D5-3C68CBE9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591" y="1173594"/>
            <a:ext cx="10160314" cy="101499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LICZBA OSÓB Z NIEPENOSPRAWNOŚCIAMI OBJĘTA WSPARCIEM W POSZCZEGÓLNYCH EDYCJACH: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6AE9B817-0E1E-41E5-AC4C-E620DD6EE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980143"/>
              </p:ext>
            </p:extLst>
          </p:nvPr>
        </p:nvGraphicFramePr>
        <p:xfrm>
          <a:off x="970882" y="2311698"/>
          <a:ext cx="10250236" cy="422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0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698500" y="48719"/>
            <a:ext cx="1133930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OPIEKA WYTCHNIENIOWA</a:t>
            </a:r>
            <a:endParaRPr lang="pl-PL" sz="27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65A1-A347-4326-BA70-EB80E0E58BB1}"/>
              </a:ext>
            </a:extLst>
          </p:cNvPr>
          <p:cNvSpPr txBox="1"/>
          <p:nvPr/>
        </p:nvSpPr>
        <p:spPr>
          <a:xfrm>
            <a:off x="11779405" y="6276513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6C116B-6D0D-481A-8A65-4BA4ECB29B2C}" type="slidenum">
              <a:rPr lang="pl-PL" sz="1100" b="1" smtClean="0">
                <a:latin typeface="Segoe UI Semibold" panose="020B0702040204020203" pitchFamily="34" charset="0"/>
              </a:rPr>
              <a:t>18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607B5D8-3E8F-4221-A0D5-3C68CBE9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78" y="1173594"/>
            <a:ext cx="10866167" cy="101499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LICZBA JEDNOSTEK SAMORZĄDU TERYTORIALNEGO REALIZUJĄCA PROGRAM W POSZCZEGÓLNYCH EDYCJACH: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C152E4C2-D928-4371-93B4-E4A8E0761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337551"/>
              </p:ext>
            </p:extLst>
          </p:nvPr>
        </p:nvGraphicFramePr>
        <p:xfrm>
          <a:off x="834501" y="2421766"/>
          <a:ext cx="10314762" cy="400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3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117" y="48719"/>
            <a:ext cx="11053009" cy="874389"/>
          </a:xfrm>
        </p:spPr>
        <p:txBody>
          <a:bodyPr>
            <a:noAutofit/>
          </a:bodyPr>
          <a:lstStyle/>
          <a:p>
            <a:pPr lvl="0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„Opieka wytchnieniowa” 2019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73436" y="6198627"/>
            <a:ext cx="412376" cy="4592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425116" y="1269387"/>
            <a:ext cx="11053009" cy="76368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600510" y="2274973"/>
            <a:ext cx="5495489" cy="1734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1 625 534 zł </a:t>
            </a:r>
          </a:p>
          <a:p>
            <a:pPr algn="ctr"/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dofinansowania dla </a:t>
            </a:r>
          </a:p>
          <a:p>
            <a:pPr algn="ctr"/>
            <a:r>
              <a:rPr lang="pl-PL" sz="3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gmin i powiatów</a:t>
            </a:r>
            <a:endParaRPr lang="pl-PL" sz="3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0D37AA-D1D4-48AC-A8F2-9E571328B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683532"/>
              </p:ext>
            </p:extLst>
          </p:nvPr>
        </p:nvGraphicFramePr>
        <p:xfrm>
          <a:off x="4164881" y="4100647"/>
          <a:ext cx="3824087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wal 16"/>
          <p:cNvSpPr/>
          <p:nvPr/>
        </p:nvSpPr>
        <p:spPr>
          <a:xfrm>
            <a:off x="621770" y="4122483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1 156 822 zł</a:t>
            </a:r>
            <a:endParaRPr lang="pl-PL" sz="2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wal 17"/>
          <p:cNvSpPr/>
          <p:nvPr/>
        </p:nvSpPr>
        <p:spPr>
          <a:xfrm>
            <a:off x="600511" y="5010334"/>
            <a:ext cx="3500595" cy="624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201 458 zł</a:t>
            </a:r>
          </a:p>
        </p:txBody>
      </p:sp>
      <p:sp>
        <p:nvSpPr>
          <p:cNvPr id="20" name="Owal 19"/>
          <p:cNvSpPr/>
          <p:nvPr/>
        </p:nvSpPr>
        <p:spPr>
          <a:xfrm>
            <a:off x="600511" y="5810606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267 254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F0B2396-1DA5-43CD-BF58-AFC4D22BF3ED}"/>
              </a:ext>
            </a:extLst>
          </p:cNvPr>
          <p:cNvSpPr/>
          <p:nvPr/>
        </p:nvSpPr>
        <p:spPr>
          <a:xfrm>
            <a:off x="8090893" y="4109150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442 970 zł</a:t>
            </a:r>
            <a:endParaRPr lang="pl-PL" sz="2600" b="1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C25B5D4-D55A-4BAE-AF68-AD8082C3D5A9}"/>
              </a:ext>
            </a:extLst>
          </p:cNvPr>
          <p:cNvSpPr/>
          <p:nvPr/>
        </p:nvSpPr>
        <p:spPr>
          <a:xfrm>
            <a:off x="8090893" y="4984105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68 379 zł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5E853D29-C59E-4E7B-9EC0-DA781B9D35D3}"/>
              </a:ext>
            </a:extLst>
          </p:cNvPr>
          <p:cNvSpPr/>
          <p:nvPr/>
        </p:nvSpPr>
        <p:spPr>
          <a:xfrm>
            <a:off x="8090893" y="5807516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117 052 zł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A3E4300-DD95-4A5B-BDC6-99894E756F53}"/>
              </a:ext>
            </a:extLst>
          </p:cNvPr>
          <p:cNvSpPr/>
          <p:nvPr/>
        </p:nvSpPr>
        <p:spPr>
          <a:xfrm>
            <a:off x="6096000" y="2269073"/>
            <a:ext cx="5683624" cy="1698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628 401 zł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wykorzystanych przez 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gminy i powiaty</a:t>
            </a:r>
            <a:endParaRPr lang="pl-PL" sz="32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dół 6">
            <a:extLst>
              <a:ext uri="{FF2B5EF4-FFF2-40B4-BE49-F238E27FC236}">
                <a16:creationId xmlns:a16="http://schemas.microsoft.com/office/drawing/2014/main" id="{B9A67326-8C76-45F5-B10D-00EFF87B472B}"/>
              </a:ext>
            </a:extLst>
          </p:cNvPr>
          <p:cNvSpPr/>
          <p:nvPr/>
        </p:nvSpPr>
        <p:spPr>
          <a:xfrm>
            <a:off x="5431715" y="2108744"/>
            <a:ext cx="1349828" cy="73070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D618870-B5E7-4871-A464-FD364FB2EE29}"/>
              </a:ext>
            </a:extLst>
          </p:cNvPr>
          <p:cNvGrpSpPr/>
          <p:nvPr/>
        </p:nvGrpSpPr>
        <p:grpSpPr>
          <a:xfrm>
            <a:off x="4172740" y="4958802"/>
            <a:ext cx="3846519" cy="660555"/>
            <a:chOff x="211993" y="154836"/>
            <a:chExt cx="3926013" cy="660555"/>
          </a:xfrm>
        </p:grpSpPr>
        <p:sp>
          <p:nvSpPr>
            <p:cNvPr id="29" name="Strzałka: pagon 28">
              <a:extLst>
                <a:ext uri="{FF2B5EF4-FFF2-40B4-BE49-F238E27FC236}">
                  <a16:creationId xmlns:a16="http://schemas.microsoft.com/office/drawing/2014/main" id="{AAA6B980-647D-45E1-A15B-4A86358B3BE2}"/>
                </a:ext>
              </a:extLst>
            </p:cNvPr>
            <p:cNvSpPr/>
            <p:nvPr/>
          </p:nvSpPr>
          <p:spPr>
            <a:xfrm>
              <a:off x="211993" y="154836"/>
              <a:ext cx="3926013" cy="654185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trzałka: pagon 4">
              <a:extLst>
                <a:ext uri="{FF2B5EF4-FFF2-40B4-BE49-F238E27FC236}">
                  <a16:creationId xmlns:a16="http://schemas.microsoft.com/office/drawing/2014/main" id="{EB30F52F-E2CB-4C2D-B412-DBB2ED29E917}"/>
                </a:ext>
              </a:extLst>
            </p:cNvPr>
            <p:cNvSpPr txBox="1"/>
            <p:nvPr/>
          </p:nvSpPr>
          <p:spPr>
            <a:xfrm>
              <a:off x="549935" y="161206"/>
              <a:ext cx="3271828" cy="6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Moduł II - Opieka wytchnieniowa         w formie pobytu całodobowego </a:t>
              </a:r>
            </a:p>
          </p:txBody>
        </p:sp>
      </p:grp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4377733A-E994-41EC-B2F5-D224D4C88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355858"/>
              </p:ext>
            </p:extLst>
          </p:nvPr>
        </p:nvGraphicFramePr>
        <p:xfrm>
          <a:off x="4164880" y="5810606"/>
          <a:ext cx="3824088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29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8791" y="1548063"/>
            <a:ext cx="11350072" cy="4636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funduszu solidarnościowego jest wsparcie osób z niepełnosprawnościami w ich dążeniu </a:t>
            </a:r>
            <a:b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prowadzenia bardziej samodzielnego </a:t>
            </a:r>
            <a:b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aktywnego życia, a także członków ich rodzin </a:t>
            </a:r>
            <a:b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opiekunów, którzy wymagają pomocy </a:t>
            </a:r>
            <a:b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doraźnej, czasowej przerwie w sprawowaniu bezpośredniej opieki nad osobami </a:t>
            </a:r>
            <a:b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 niepełnosprawnościami.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796066" y="48719"/>
            <a:ext cx="1109805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b="1" cap="none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FUNDUSZ SOLIDARNOŚCIOWY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2D86AF7-1B5D-4861-95DB-76062E567761}"/>
              </a:ext>
            </a:extLst>
          </p:cNvPr>
          <p:cNvSpPr txBox="1"/>
          <p:nvPr/>
        </p:nvSpPr>
        <p:spPr>
          <a:xfrm>
            <a:off x="11690240" y="624100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16D1EE4-A3DE-46D0-A7AA-1FE4B91F4215}" type="slidenum">
              <a:rPr lang="pl-PL" sz="1100" b="1" smtClean="0">
                <a:latin typeface="Segoe UI Semibold" panose="020B0702040204020203" pitchFamily="34" charset="0"/>
              </a:rPr>
              <a:t>2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0232" y="48719"/>
            <a:ext cx="11043894" cy="874389"/>
          </a:xfrm>
        </p:spPr>
        <p:txBody>
          <a:bodyPr>
            <a:noAutofit/>
          </a:bodyPr>
          <a:lstStyle/>
          <a:p>
            <a:pPr lvl="0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„Opieka wytchnieniowa” 2020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73436" y="6198627"/>
            <a:ext cx="412376" cy="4592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393032" y="1269387"/>
            <a:ext cx="11180403" cy="76368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600510" y="2274973"/>
            <a:ext cx="5495489" cy="1734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2 492 253 zł </a:t>
            </a:r>
          </a:p>
          <a:p>
            <a:pPr algn="ctr"/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dofinansowania dla </a:t>
            </a:r>
          </a:p>
          <a:p>
            <a:pPr algn="ctr"/>
            <a:r>
              <a:rPr lang="pl-PL" sz="3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gmin i powiatów</a:t>
            </a:r>
            <a:endParaRPr lang="pl-PL" sz="3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0D37AA-D1D4-48AC-A8F2-9E571328B464}"/>
              </a:ext>
            </a:extLst>
          </p:cNvPr>
          <p:cNvGraphicFramePr/>
          <p:nvPr/>
        </p:nvGraphicFramePr>
        <p:xfrm>
          <a:off x="4164881" y="4100647"/>
          <a:ext cx="3824087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wal 16"/>
          <p:cNvSpPr/>
          <p:nvPr/>
        </p:nvSpPr>
        <p:spPr>
          <a:xfrm>
            <a:off x="621770" y="4122483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2 171 760 zł</a:t>
            </a:r>
          </a:p>
        </p:txBody>
      </p:sp>
      <p:sp>
        <p:nvSpPr>
          <p:cNvPr id="18" name="Owal 17"/>
          <p:cNvSpPr/>
          <p:nvPr/>
        </p:nvSpPr>
        <p:spPr>
          <a:xfrm>
            <a:off x="600511" y="5010334"/>
            <a:ext cx="3500595" cy="624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156 954 zł</a:t>
            </a:r>
          </a:p>
        </p:txBody>
      </p:sp>
      <p:sp>
        <p:nvSpPr>
          <p:cNvPr id="20" name="Owal 19"/>
          <p:cNvSpPr/>
          <p:nvPr/>
        </p:nvSpPr>
        <p:spPr>
          <a:xfrm>
            <a:off x="600511" y="5810606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163 539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F0B2396-1DA5-43CD-BF58-AFC4D22BF3ED}"/>
              </a:ext>
            </a:extLst>
          </p:cNvPr>
          <p:cNvSpPr/>
          <p:nvPr/>
        </p:nvSpPr>
        <p:spPr>
          <a:xfrm>
            <a:off x="8090893" y="4109150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1 494 279 zł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C25B5D4-D55A-4BAE-AF68-AD8082C3D5A9}"/>
              </a:ext>
            </a:extLst>
          </p:cNvPr>
          <p:cNvSpPr/>
          <p:nvPr/>
        </p:nvSpPr>
        <p:spPr>
          <a:xfrm>
            <a:off x="8090893" y="4984105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27 318 zł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5E853D29-C59E-4E7B-9EC0-DA781B9D35D3}"/>
              </a:ext>
            </a:extLst>
          </p:cNvPr>
          <p:cNvSpPr/>
          <p:nvPr/>
        </p:nvSpPr>
        <p:spPr>
          <a:xfrm>
            <a:off x="8090893" y="5807516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78 343 zł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A3E4300-DD95-4A5B-BDC6-99894E756F53}"/>
              </a:ext>
            </a:extLst>
          </p:cNvPr>
          <p:cNvSpPr/>
          <p:nvPr/>
        </p:nvSpPr>
        <p:spPr>
          <a:xfrm>
            <a:off x="6096000" y="2269073"/>
            <a:ext cx="5683624" cy="1698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1 599 940 zł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wykorzystanych przez 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gminy i powiaty</a:t>
            </a:r>
            <a:endParaRPr lang="pl-PL" sz="32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dół 6">
            <a:extLst>
              <a:ext uri="{FF2B5EF4-FFF2-40B4-BE49-F238E27FC236}">
                <a16:creationId xmlns:a16="http://schemas.microsoft.com/office/drawing/2014/main" id="{B9A67326-8C76-45F5-B10D-00EFF87B472B}"/>
              </a:ext>
            </a:extLst>
          </p:cNvPr>
          <p:cNvSpPr/>
          <p:nvPr/>
        </p:nvSpPr>
        <p:spPr>
          <a:xfrm>
            <a:off x="5431715" y="2108744"/>
            <a:ext cx="1349828" cy="73070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D618870-B5E7-4871-A464-FD364FB2EE29}"/>
              </a:ext>
            </a:extLst>
          </p:cNvPr>
          <p:cNvGrpSpPr/>
          <p:nvPr/>
        </p:nvGrpSpPr>
        <p:grpSpPr>
          <a:xfrm>
            <a:off x="4153664" y="4955993"/>
            <a:ext cx="3846519" cy="654186"/>
            <a:chOff x="192523" y="152027"/>
            <a:chExt cx="3926013" cy="654186"/>
          </a:xfrm>
        </p:grpSpPr>
        <p:sp>
          <p:nvSpPr>
            <p:cNvPr id="29" name="Strzałka: pagon 28">
              <a:extLst>
                <a:ext uri="{FF2B5EF4-FFF2-40B4-BE49-F238E27FC236}">
                  <a16:creationId xmlns:a16="http://schemas.microsoft.com/office/drawing/2014/main" id="{AAA6B980-647D-45E1-A15B-4A86358B3BE2}"/>
                </a:ext>
              </a:extLst>
            </p:cNvPr>
            <p:cNvSpPr/>
            <p:nvPr/>
          </p:nvSpPr>
          <p:spPr>
            <a:xfrm>
              <a:off x="192523" y="152028"/>
              <a:ext cx="3926013" cy="654185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trzałka: pagon 4">
              <a:extLst>
                <a:ext uri="{FF2B5EF4-FFF2-40B4-BE49-F238E27FC236}">
                  <a16:creationId xmlns:a16="http://schemas.microsoft.com/office/drawing/2014/main" id="{EB30F52F-E2CB-4C2D-B412-DBB2ED29E917}"/>
                </a:ext>
              </a:extLst>
            </p:cNvPr>
            <p:cNvSpPr txBox="1"/>
            <p:nvPr/>
          </p:nvSpPr>
          <p:spPr>
            <a:xfrm>
              <a:off x="519615" y="152027"/>
              <a:ext cx="3271828" cy="6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Moduł II - Opieka wytchnieniowa         w formie pobytu całodobowego </a:t>
              </a:r>
            </a:p>
          </p:txBody>
        </p:sp>
      </p:grp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4377733A-E994-41EC-B2F5-D224D4C88167}"/>
              </a:ext>
            </a:extLst>
          </p:cNvPr>
          <p:cNvGraphicFramePr/>
          <p:nvPr/>
        </p:nvGraphicFramePr>
        <p:xfrm>
          <a:off x="4164880" y="5810606"/>
          <a:ext cx="3824088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42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6168" y="48719"/>
            <a:ext cx="11067958" cy="874389"/>
          </a:xfrm>
        </p:spPr>
        <p:txBody>
          <a:bodyPr>
            <a:noAutofit/>
          </a:bodyPr>
          <a:lstStyle/>
          <a:p>
            <a:pPr lvl="0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„Opieka wytchnieniowa” 2021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73436" y="6198627"/>
            <a:ext cx="412376" cy="4592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567761" y="1269387"/>
            <a:ext cx="11005675" cy="76368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</a:p>
        </p:txBody>
      </p:sp>
      <p:sp>
        <p:nvSpPr>
          <p:cNvPr id="8" name="Owal 7"/>
          <p:cNvSpPr/>
          <p:nvPr/>
        </p:nvSpPr>
        <p:spPr>
          <a:xfrm>
            <a:off x="600510" y="2274973"/>
            <a:ext cx="5495489" cy="1734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6 663 147 zł </a:t>
            </a:r>
          </a:p>
          <a:p>
            <a:pPr algn="ctr"/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dofinansowania dla </a:t>
            </a:r>
          </a:p>
          <a:p>
            <a:pPr algn="ctr"/>
            <a:r>
              <a:rPr lang="pl-PL" sz="3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 gmin i powiatów</a:t>
            </a:r>
            <a:endParaRPr lang="pl-PL" sz="3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0D37AA-D1D4-48AC-A8F2-9E571328B464}"/>
              </a:ext>
            </a:extLst>
          </p:cNvPr>
          <p:cNvGraphicFramePr/>
          <p:nvPr/>
        </p:nvGraphicFramePr>
        <p:xfrm>
          <a:off x="4164881" y="4100647"/>
          <a:ext cx="3824087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wal 16"/>
          <p:cNvSpPr/>
          <p:nvPr/>
        </p:nvSpPr>
        <p:spPr>
          <a:xfrm>
            <a:off x="621770" y="4122483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5 319 444 zł</a:t>
            </a:r>
          </a:p>
        </p:txBody>
      </p:sp>
      <p:sp>
        <p:nvSpPr>
          <p:cNvPr id="18" name="Owal 17"/>
          <p:cNvSpPr/>
          <p:nvPr/>
        </p:nvSpPr>
        <p:spPr>
          <a:xfrm>
            <a:off x="600511" y="5010334"/>
            <a:ext cx="3500595" cy="624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967 350 zł</a:t>
            </a:r>
          </a:p>
        </p:txBody>
      </p:sp>
      <p:sp>
        <p:nvSpPr>
          <p:cNvPr id="20" name="Owal 19"/>
          <p:cNvSpPr/>
          <p:nvPr/>
        </p:nvSpPr>
        <p:spPr>
          <a:xfrm>
            <a:off x="600511" y="5810606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376 353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F0B2396-1DA5-43CD-BF58-AFC4D22BF3ED}"/>
              </a:ext>
            </a:extLst>
          </p:cNvPr>
          <p:cNvSpPr/>
          <p:nvPr/>
        </p:nvSpPr>
        <p:spPr>
          <a:xfrm>
            <a:off x="8090893" y="4109150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4 145 866 zł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C25B5D4-D55A-4BAE-AF68-AD8082C3D5A9}"/>
              </a:ext>
            </a:extLst>
          </p:cNvPr>
          <p:cNvSpPr/>
          <p:nvPr/>
        </p:nvSpPr>
        <p:spPr>
          <a:xfrm>
            <a:off x="8090893" y="4984105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327 406 zł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5E853D29-C59E-4E7B-9EC0-DA781B9D35D3}"/>
              </a:ext>
            </a:extLst>
          </p:cNvPr>
          <p:cNvSpPr/>
          <p:nvPr/>
        </p:nvSpPr>
        <p:spPr>
          <a:xfrm>
            <a:off x="8090893" y="5807516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243 056 zł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A3E4300-DD95-4A5B-BDC6-99894E756F53}"/>
              </a:ext>
            </a:extLst>
          </p:cNvPr>
          <p:cNvSpPr/>
          <p:nvPr/>
        </p:nvSpPr>
        <p:spPr>
          <a:xfrm>
            <a:off x="6096000" y="2269073"/>
            <a:ext cx="5683624" cy="1698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4 716 328 zł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wykorzystanych przez 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 gminy i powiaty</a:t>
            </a:r>
            <a:endParaRPr lang="pl-PL" sz="32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dół 6">
            <a:extLst>
              <a:ext uri="{FF2B5EF4-FFF2-40B4-BE49-F238E27FC236}">
                <a16:creationId xmlns:a16="http://schemas.microsoft.com/office/drawing/2014/main" id="{B9A67326-8C76-45F5-B10D-00EFF87B472B}"/>
              </a:ext>
            </a:extLst>
          </p:cNvPr>
          <p:cNvSpPr/>
          <p:nvPr/>
        </p:nvSpPr>
        <p:spPr>
          <a:xfrm>
            <a:off x="5431715" y="2108744"/>
            <a:ext cx="1349828" cy="73070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D618870-B5E7-4871-A464-FD364FB2EE29}"/>
              </a:ext>
            </a:extLst>
          </p:cNvPr>
          <p:cNvGrpSpPr/>
          <p:nvPr/>
        </p:nvGrpSpPr>
        <p:grpSpPr>
          <a:xfrm>
            <a:off x="4121909" y="4964095"/>
            <a:ext cx="3846519" cy="654185"/>
            <a:chOff x="160112" y="160129"/>
            <a:chExt cx="3926013" cy="654185"/>
          </a:xfrm>
        </p:grpSpPr>
        <p:sp>
          <p:nvSpPr>
            <p:cNvPr id="29" name="Strzałka: pagon 28">
              <a:extLst>
                <a:ext uri="{FF2B5EF4-FFF2-40B4-BE49-F238E27FC236}">
                  <a16:creationId xmlns:a16="http://schemas.microsoft.com/office/drawing/2014/main" id="{AAA6B980-647D-45E1-A15B-4A86358B3BE2}"/>
                </a:ext>
              </a:extLst>
            </p:cNvPr>
            <p:cNvSpPr/>
            <p:nvPr/>
          </p:nvSpPr>
          <p:spPr>
            <a:xfrm>
              <a:off x="160112" y="160129"/>
              <a:ext cx="3926013" cy="654185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trzałka: pagon 4">
              <a:extLst>
                <a:ext uri="{FF2B5EF4-FFF2-40B4-BE49-F238E27FC236}">
                  <a16:creationId xmlns:a16="http://schemas.microsoft.com/office/drawing/2014/main" id="{EB30F52F-E2CB-4C2D-B412-DBB2ED29E917}"/>
                </a:ext>
              </a:extLst>
            </p:cNvPr>
            <p:cNvSpPr txBox="1"/>
            <p:nvPr/>
          </p:nvSpPr>
          <p:spPr>
            <a:xfrm>
              <a:off x="487204" y="160129"/>
              <a:ext cx="3271828" cy="6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Moduł II - Opieka wytchnieniowa         w formie pobytu całodobowego </a:t>
              </a:r>
            </a:p>
          </p:txBody>
        </p:sp>
      </p:grp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4377733A-E994-41EC-B2F5-D224D4C88167}"/>
              </a:ext>
            </a:extLst>
          </p:cNvPr>
          <p:cNvGraphicFramePr/>
          <p:nvPr/>
        </p:nvGraphicFramePr>
        <p:xfrm>
          <a:off x="4164880" y="5810606"/>
          <a:ext cx="3824088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69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274" y="48719"/>
            <a:ext cx="11027852" cy="874389"/>
          </a:xfrm>
        </p:spPr>
        <p:txBody>
          <a:bodyPr>
            <a:noAutofit/>
          </a:bodyPr>
          <a:lstStyle/>
          <a:p>
            <a:pPr lvl="0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„Opieka wytchnieniowa” 2022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73436" y="6198627"/>
            <a:ext cx="412376" cy="4592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489284" y="1269387"/>
            <a:ext cx="11084151" cy="76368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</a:p>
        </p:txBody>
      </p:sp>
      <p:sp>
        <p:nvSpPr>
          <p:cNvPr id="8" name="Owal 7"/>
          <p:cNvSpPr/>
          <p:nvPr/>
        </p:nvSpPr>
        <p:spPr>
          <a:xfrm>
            <a:off x="600510" y="2274973"/>
            <a:ext cx="5495489" cy="1734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15 747 892 zł</a:t>
            </a:r>
          </a:p>
          <a:p>
            <a:pPr algn="ctr"/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dofinansowania dla </a:t>
            </a:r>
          </a:p>
          <a:p>
            <a:pPr algn="ctr"/>
            <a:r>
              <a:rPr lang="pl-PL" sz="3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 gmin i powiatów</a:t>
            </a:r>
            <a:endParaRPr lang="pl-PL" sz="3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0D37AA-D1D4-48AC-A8F2-9E571328B464}"/>
              </a:ext>
            </a:extLst>
          </p:cNvPr>
          <p:cNvGraphicFramePr/>
          <p:nvPr/>
        </p:nvGraphicFramePr>
        <p:xfrm>
          <a:off x="4164881" y="4100647"/>
          <a:ext cx="3824087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wal 16"/>
          <p:cNvSpPr/>
          <p:nvPr/>
        </p:nvSpPr>
        <p:spPr>
          <a:xfrm>
            <a:off x="621770" y="4122483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13 988 851 zł</a:t>
            </a:r>
          </a:p>
        </p:txBody>
      </p:sp>
      <p:sp>
        <p:nvSpPr>
          <p:cNvPr id="18" name="Owal 17"/>
          <p:cNvSpPr/>
          <p:nvPr/>
        </p:nvSpPr>
        <p:spPr>
          <a:xfrm>
            <a:off x="600511" y="5010334"/>
            <a:ext cx="3500595" cy="624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1 759 041 zł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F0B2396-1DA5-43CD-BF58-AFC4D22BF3ED}"/>
              </a:ext>
            </a:extLst>
          </p:cNvPr>
          <p:cNvSpPr/>
          <p:nvPr/>
        </p:nvSpPr>
        <p:spPr>
          <a:xfrm>
            <a:off x="8090893" y="4109150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11 319 229 zł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C25B5D4-D55A-4BAE-AF68-AD8082C3D5A9}"/>
              </a:ext>
            </a:extLst>
          </p:cNvPr>
          <p:cNvSpPr/>
          <p:nvPr/>
        </p:nvSpPr>
        <p:spPr>
          <a:xfrm>
            <a:off x="8090893" y="4984105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1 288 967 zł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A3E4300-DD95-4A5B-BDC6-99894E756F53}"/>
              </a:ext>
            </a:extLst>
          </p:cNvPr>
          <p:cNvSpPr/>
          <p:nvPr/>
        </p:nvSpPr>
        <p:spPr>
          <a:xfrm>
            <a:off x="6096000" y="2269073"/>
            <a:ext cx="5683624" cy="1698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12 608 196 zł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wykorzystanych przez 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 gminy i powiaty</a:t>
            </a:r>
            <a:endParaRPr lang="pl-PL" sz="32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dół 6">
            <a:extLst>
              <a:ext uri="{FF2B5EF4-FFF2-40B4-BE49-F238E27FC236}">
                <a16:creationId xmlns:a16="http://schemas.microsoft.com/office/drawing/2014/main" id="{B9A67326-8C76-45F5-B10D-00EFF87B472B}"/>
              </a:ext>
            </a:extLst>
          </p:cNvPr>
          <p:cNvSpPr/>
          <p:nvPr/>
        </p:nvSpPr>
        <p:spPr>
          <a:xfrm>
            <a:off x="5431715" y="2108744"/>
            <a:ext cx="1349828" cy="73070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D618870-B5E7-4871-A464-FD364FB2EE29}"/>
              </a:ext>
            </a:extLst>
          </p:cNvPr>
          <p:cNvGrpSpPr/>
          <p:nvPr/>
        </p:nvGrpSpPr>
        <p:grpSpPr>
          <a:xfrm>
            <a:off x="4142449" y="5010334"/>
            <a:ext cx="3846519" cy="654185"/>
            <a:chOff x="181076" y="206368"/>
            <a:chExt cx="3926013" cy="654185"/>
          </a:xfrm>
        </p:grpSpPr>
        <p:sp>
          <p:nvSpPr>
            <p:cNvPr id="29" name="Strzałka: pagon 28">
              <a:extLst>
                <a:ext uri="{FF2B5EF4-FFF2-40B4-BE49-F238E27FC236}">
                  <a16:creationId xmlns:a16="http://schemas.microsoft.com/office/drawing/2014/main" id="{AAA6B980-647D-45E1-A15B-4A86358B3BE2}"/>
                </a:ext>
              </a:extLst>
            </p:cNvPr>
            <p:cNvSpPr/>
            <p:nvPr/>
          </p:nvSpPr>
          <p:spPr>
            <a:xfrm>
              <a:off x="181076" y="206368"/>
              <a:ext cx="3926013" cy="654185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trzałka: pagon 4">
              <a:extLst>
                <a:ext uri="{FF2B5EF4-FFF2-40B4-BE49-F238E27FC236}">
                  <a16:creationId xmlns:a16="http://schemas.microsoft.com/office/drawing/2014/main" id="{EB30F52F-E2CB-4C2D-B412-DBB2ED29E917}"/>
                </a:ext>
              </a:extLst>
            </p:cNvPr>
            <p:cNvSpPr txBox="1"/>
            <p:nvPr/>
          </p:nvSpPr>
          <p:spPr>
            <a:xfrm>
              <a:off x="508168" y="206368"/>
              <a:ext cx="3271828" cy="6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Moduł II - Opieka wytchnieniowa         w formie pobytu całodobowego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7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0232" y="48719"/>
            <a:ext cx="11043894" cy="874389"/>
          </a:xfrm>
        </p:spPr>
        <p:txBody>
          <a:bodyPr>
            <a:noAutofit/>
          </a:bodyPr>
          <a:lstStyle/>
          <a:p>
            <a:pPr lvl="0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„Opieka wytchnieniowa” 2023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73436" y="6198627"/>
            <a:ext cx="412376" cy="4592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489285" y="1269387"/>
            <a:ext cx="10964778" cy="76368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Owal 7"/>
          <p:cNvSpPr/>
          <p:nvPr/>
        </p:nvSpPr>
        <p:spPr>
          <a:xfrm>
            <a:off x="600510" y="2274973"/>
            <a:ext cx="5495489" cy="1734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14 226 305 zł</a:t>
            </a:r>
          </a:p>
          <a:p>
            <a:pPr algn="ctr"/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dofinansowania dla </a:t>
            </a:r>
          </a:p>
          <a:p>
            <a:pPr algn="ctr"/>
            <a:r>
              <a:rPr lang="pl-PL" sz="3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113 gmin i powiatów</a:t>
            </a:r>
            <a:endParaRPr lang="pl-PL" sz="3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0D37AA-D1D4-48AC-A8F2-9E571328B464}"/>
              </a:ext>
            </a:extLst>
          </p:cNvPr>
          <p:cNvGraphicFramePr/>
          <p:nvPr/>
        </p:nvGraphicFramePr>
        <p:xfrm>
          <a:off x="4164881" y="4100647"/>
          <a:ext cx="3824087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wal 16"/>
          <p:cNvSpPr/>
          <p:nvPr/>
        </p:nvSpPr>
        <p:spPr>
          <a:xfrm>
            <a:off x="621770" y="4122483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11 570 177 zł</a:t>
            </a:r>
          </a:p>
        </p:txBody>
      </p:sp>
      <p:sp>
        <p:nvSpPr>
          <p:cNvPr id="18" name="Owal 17"/>
          <p:cNvSpPr/>
          <p:nvPr/>
        </p:nvSpPr>
        <p:spPr>
          <a:xfrm>
            <a:off x="600511" y="5010334"/>
            <a:ext cx="3500595" cy="624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2 656 128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F0B2396-1DA5-43CD-BF58-AFC4D22BF3ED}"/>
              </a:ext>
            </a:extLst>
          </p:cNvPr>
          <p:cNvSpPr/>
          <p:nvPr/>
        </p:nvSpPr>
        <p:spPr>
          <a:xfrm>
            <a:off x="8090893" y="4109150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10 602 063 zł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C25B5D4-D55A-4BAE-AF68-AD8082C3D5A9}"/>
              </a:ext>
            </a:extLst>
          </p:cNvPr>
          <p:cNvSpPr/>
          <p:nvPr/>
        </p:nvSpPr>
        <p:spPr>
          <a:xfrm>
            <a:off x="8090893" y="4984105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2 361 698 zł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A3E4300-DD95-4A5B-BDC6-99894E756F53}"/>
              </a:ext>
            </a:extLst>
          </p:cNvPr>
          <p:cNvSpPr/>
          <p:nvPr/>
        </p:nvSpPr>
        <p:spPr>
          <a:xfrm>
            <a:off x="6096000" y="2269073"/>
            <a:ext cx="5683624" cy="1698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12 963 761 zł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wykorzystanych przez 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0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113 gminy i powiaty</a:t>
            </a:r>
            <a:endParaRPr lang="pl-PL" sz="30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dół 6">
            <a:extLst>
              <a:ext uri="{FF2B5EF4-FFF2-40B4-BE49-F238E27FC236}">
                <a16:creationId xmlns:a16="http://schemas.microsoft.com/office/drawing/2014/main" id="{B9A67326-8C76-45F5-B10D-00EFF87B472B}"/>
              </a:ext>
            </a:extLst>
          </p:cNvPr>
          <p:cNvSpPr/>
          <p:nvPr/>
        </p:nvSpPr>
        <p:spPr>
          <a:xfrm>
            <a:off x="5431715" y="2108744"/>
            <a:ext cx="1349828" cy="73070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D618870-B5E7-4871-A464-FD364FB2EE29}"/>
              </a:ext>
            </a:extLst>
          </p:cNvPr>
          <p:cNvGrpSpPr/>
          <p:nvPr/>
        </p:nvGrpSpPr>
        <p:grpSpPr>
          <a:xfrm>
            <a:off x="4142449" y="5010334"/>
            <a:ext cx="3846519" cy="654185"/>
            <a:chOff x="181076" y="206368"/>
            <a:chExt cx="3926013" cy="654185"/>
          </a:xfrm>
        </p:grpSpPr>
        <p:sp>
          <p:nvSpPr>
            <p:cNvPr id="29" name="Strzałka: pagon 28">
              <a:extLst>
                <a:ext uri="{FF2B5EF4-FFF2-40B4-BE49-F238E27FC236}">
                  <a16:creationId xmlns:a16="http://schemas.microsoft.com/office/drawing/2014/main" id="{AAA6B980-647D-45E1-A15B-4A86358B3BE2}"/>
                </a:ext>
              </a:extLst>
            </p:cNvPr>
            <p:cNvSpPr/>
            <p:nvPr/>
          </p:nvSpPr>
          <p:spPr>
            <a:xfrm>
              <a:off x="181076" y="206368"/>
              <a:ext cx="3926013" cy="654185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trzałka: pagon 4">
              <a:extLst>
                <a:ext uri="{FF2B5EF4-FFF2-40B4-BE49-F238E27FC236}">
                  <a16:creationId xmlns:a16="http://schemas.microsoft.com/office/drawing/2014/main" id="{EB30F52F-E2CB-4C2D-B412-DBB2ED29E917}"/>
                </a:ext>
              </a:extLst>
            </p:cNvPr>
            <p:cNvSpPr txBox="1"/>
            <p:nvPr/>
          </p:nvSpPr>
          <p:spPr>
            <a:xfrm>
              <a:off x="508168" y="206368"/>
              <a:ext cx="3271828" cy="6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Moduł II - Opieka wytchnieniowa         w formie pobytu całodobowego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1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0232" y="48719"/>
            <a:ext cx="11043894" cy="874389"/>
          </a:xfrm>
        </p:spPr>
        <p:txBody>
          <a:bodyPr>
            <a:noAutofit/>
          </a:bodyPr>
          <a:lstStyle/>
          <a:p>
            <a:pPr lvl="0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„Opieka wytchnieniowa” 2024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73436" y="6198627"/>
            <a:ext cx="412376" cy="4592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00510" y="1269387"/>
            <a:ext cx="10972925" cy="76368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</a:p>
        </p:txBody>
      </p:sp>
      <p:sp>
        <p:nvSpPr>
          <p:cNvPr id="8" name="Owal 7"/>
          <p:cNvSpPr/>
          <p:nvPr/>
        </p:nvSpPr>
        <p:spPr>
          <a:xfrm>
            <a:off x="600510" y="2274973"/>
            <a:ext cx="5495489" cy="1734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17 246 525 zł</a:t>
            </a:r>
          </a:p>
          <a:p>
            <a:pPr algn="ctr"/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dofinansowania dla </a:t>
            </a:r>
          </a:p>
          <a:p>
            <a:pPr algn="ctr"/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 gmin i powiatów</a:t>
            </a:r>
            <a:endParaRPr lang="pl-PL" sz="28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0D37AA-D1D4-48AC-A8F2-9E571328B464}"/>
              </a:ext>
            </a:extLst>
          </p:cNvPr>
          <p:cNvGraphicFramePr/>
          <p:nvPr/>
        </p:nvGraphicFramePr>
        <p:xfrm>
          <a:off x="4164881" y="4100647"/>
          <a:ext cx="3824087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wal 16"/>
          <p:cNvSpPr/>
          <p:nvPr/>
        </p:nvSpPr>
        <p:spPr>
          <a:xfrm>
            <a:off x="621770" y="4122483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14 762 050 zł</a:t>
            </a:r>
          </a:p>
        </p:txBody>
      </p:sp>
      <p:sp>
        <p:nvSpPr>
          <p:cNvPr id="18" name="Owal 17"/>
          <p:cNvSpPr/>
          <p:nvPr/>
        </p:nvSpPr>
        <p:spPr>
          <a:xfrm>
            <a:off x="600511" y="5010334"/>
            <a:ext cx="3500595" cy="624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2 484 475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F0B2396-1DA5-43CD-BF58-AFC4D22BF3ED}"/>
              </a:ext>
            </a:extLst>
          </p:cNvPr>
          <p:cNvSpPr/>
          <p:nvPr/>
        </p:nvSpPr>
        <p:spPr>
          <a:xfrm>
            <a:off x="8090893" y="4109150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14 234 678 zł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C25B5D4-D55A-4BAE-AF68-AD8082C3D5A9}"/>
              </a:ext>
            </a:extLst>
          </p:cNvPr>
          <p:cNvSpPr/>
          <p:nvPr/>
        </p:nvSpPr>
        <p:spPr>
          <a:xfrm>
            <a:off x="8090893" y="4984105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2 356 753 zł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A3E4300-DD95-4A5B-BDC6-99894E756F53}"/>
              </a:ext>
            </a:extLst>
          </p:cNvPr>
          <p:cNvSpPr/>
          <p:nvPr/>
        </p:nvSpPr>
        <p:spPr>
          <a:xfrm>
            <a:off x="6096000" y="2269073"/>
            <a:ext cx="5683624" cy="1698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16 591 431 zł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wykorzystanych przez 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 gminy i powiaty</a:t>
            </a:r>
            <a:endParaRPr lang="pl-PL" sz="28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dół 6">
            <a:extLst>
              <a:ext uri="{FF2B5EF4-FFF2-40B4-BE49-F238E27FC236}">
                <a16:creationId xmlns:a16="http://schemas.microsoft.com/office/drawing/2014/main" id="{B9A67326-8C76-45F5-B10D-00EFF87B472B}"/>
              </a:ext>
            </a:extLst>
          </p:cNvPr>
          <p:cNvSpPr/>
          <p:nvPr/>
        </p:nvSpPr>
        <p:spPr>
          <a:xfrm>
            <a:off x="5431715" y="2108744"/>
            <a:ext cx="1349828" cy="73070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8D618870-B5E7-4871-A464-FD364FB2EE29}"/>
              </a:ext>
            </a:extLst>
          </p:cNvPr>
          <p:cNvGrpSpPr/>
          <p:nvPr/>
        </p:nvGrpSpPr>
        <p:grpSpPr>
          <a:xfrm>
            <a:off x="4142449" y="5010334"/>
            <a:ext cx="3846519" cy="654185"/>
            <a:chOff x="181076" y="206368"/>
            <a:chExt cx="3926013" cy="654185"/>
          </a:xfrm>
        </p:grpSpPr>
        <p:sp>
          <p:nvSpPr>
            <p:cNvPr id="29" name="Strzałka: pagon 28">
              <a:extLst>
                <a:ext uri="{FF2B5EF4-FFF2-40B4-BE49-F238E27FC236}">
                  <a16:creationId xmlns:a16="http://schemas.microsoft.com/office/drawing/2014/main" id="{AAA6B980-647D-45E1-A15B-4A86358B3BE2}"/>
                </a:ext>
              </a:extLst>
            </p:cNvPr>
            <p:cNvSpPr/>
            <p:nvPr/>
          </p:nvSpPr>
          <p:spPr>
            <a:xfrm>
              <a:off x="181076" y="206368"/>
              <a:ext cx="3926013" cy="654185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trzałka: pagon 4">
              <a:extLst>
                <a:ext uri="{FF2B5EF4-FFF2-40B4-BE49-F238E27FC236}">
                  <a16:creationId xmlns:a16="http://schemas.microsoft.com/office/drawing/2014/main" id="{EB30F52F-E2CB-4C2D-B412-DBB2ED29E917}"/>
                </a:ext>
              </a:extLst>
            </p:cNvPr>
            <p:cNvSpPr txBox="1"/>
            <p:nvPr/>
          </p:nvSpPr>
          <p:spPr>
            <a:xfrm>
              <a:off x="508168" y="206368"/>
              <a:ext cx="3271828" cy="6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Moduł II - Opieka wytchnieniowa         w formie pobytu całodobowego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3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 pionowy 13">
            <a:extLst>
              <a:ext uri="{FF2B5EF4-FFF2-40B4-BE49-F238E27FC236}">
                <a16:creationId xmlns:a16="http://schemas.microsoft.com/office/drawing/2014/main" id="{9B46F33C-B140-4676-A9FE-101467EC61BD}"/>
              </a:ext>
            </a:extLst>
          </p:cNvPr>
          <p:cNvSpPr/>
          <p:nvPr/>
        </p:nvSpPr>
        <p:spPr>
          <a:xfrm>
            <a:off x="607187" y="1292104"/>
            <a:ext cx="11387570" cy="96169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7780145-AB42-4738-A01D-F6C661C7BBF7}"/>
              </a:ext>
            </a:extLst>
          </p:cNvPr>
          <p:cNvSpPr txBox="1">
            <a:spLocks/>
          </p:cNvSpPr>
          <p:nvPr/>
        </p:nvSpPr>
        <p:spPr>
          <a:xfrm>
            <a:off x="828036" y="422117"/>
            <a:ext cx="8061159" cy="689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cap="small" baseline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„Opieka wytchnieniowa” 2025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CB105F-6B7F-4977-85CC-A1F59E031FEF}"/>
              </a:ext>
            </a:extLst>
          </p:cNvPr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5" name="Strzałka w dół 6">
            <a:extLst>
              <a:ext uri="{FF2B5EF4-FFF2-40B4-BE49-F238E27FC236}">
                <a16:creationId xmlns:a16="http://schemas.microsoft.com/office/drawing/2014/main" id="{FFAFB6B2-E47E-4EA0-8150-4C56D69DBC4A}"/>
              </a:ext>
            </a:extLst>
          </p:cNvPr>
          <p:cNvSpPr/>
          <p:nvPr/>
        </p:nvSpPr>
        <p:spPr>
          <a:xfrm>
            <a:off x="5236600" y="2325915"/>
            <a:ext cx="1349828" cy="78967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B505101-BF8C-49A2-8AE9-9DFDD39FAB23}"/>
              </a:ext>
            </a:extLst>
          </p:cNvPr>
          <p:cNvSpPr/>
          <p:nvPr/>
        </p:nvSpPr>
        <p:spPr>
          <a:xfrm>
            <a:off x="2173702" y="3169006"/>
            <a:ext cx="7475621" cy="1546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22 311 943 zł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otrzymało</a:t>
            </a:r>
            <a:b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140 gmin i powiatów</a:t>
            </a:r>
            <a:endParaRPr lang="pl-PL" sz="28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B3BA787-2F90-4D99-976E-F0233D408CC9}"/>
              </a:ext>
            </a:extLst>
          </p:cNvPr>
          <p:cNvSpPr/>
          <p:nvPr/>
        </p:nvSpPr>
        <p:spPr>
          <a:xfrm>
            <a:off x="5911513" y="4734516"/>
            <a:ext cx="4475750" cy="7290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18 687 597 zł</a:t>
            </a:r>
            <a:endParaRPr lang="pl-PL" sz="2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955FA2A9-9E8F-44F9-AAF9-1B5E65EF670A}"/>
              </a:ext>
            </a:extLst>
          </p:cNvPr>
          <p:cNvSpPr/>
          <p:nvPr/>
        </p:nvSpPr>
        <p:spPr>
          <a:xfrm>
            <a:off x="5911513" y="5585809"/>
            <a:ext cx="4538773" cy="7290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 </a:t>
            </a:r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3 624 346 zł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7208EE-A920-4597-9311-BDAD328B27D2}"/>
              </a:ext>
            </a:extLst>
          </p:cNvPr>
          <p:cNvSpPr txBox="1"/>
          <p:nvPr/>
        </p:nvSpPr>
        <p:spPr>
          <a:xfrm>
            <a:off x="11688263" y="6314837"/>
            <a:ext cx="319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9E31206-8DD3-42E1-BB47-0F5D4DA97DBE}" type="slidenum">
              <a:rPr lang="pl-PL" sz="1100" b="1" smtClean="0">
                <a:latin typeface="Segoe UI Semibold" panose="020B0702040204020203" pitchFamily="34" charset="0"/>
              </a:rPr>
              <a:t>25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99DE870-5C39-4AD8-A6FB-624D26D0F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48333"/>
              </p:ext>
            </p:extLst>
          </p:nvPr>
        </p:nvGraphicFramePr>
        <p:xfrm>
          <a:off x="1927007" y="4771570"/>
          <a:ext cx="3824087" cy="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a 13">
            <a:extLst>
              <a:ext uri="{FF2B5EF4-FFF2-40B4-BE49-F238E27FC236}">
                <a16:creationId xmlns:a16="http://schemas.microsoft.com/office/drawing/2014/main" id="{FD90E854-B14C-4D49-B767-D135CBBD37AE}"/>
              </a:ext>
            </a:extLst>
          </p:cNvPr>
          <p:cNvGrpSpPr/>
          <p:nvPr/>
        </p:nvGrpSpPr>
        <p:grpSpPr>
          <a:xfrm>
            <a:off x="1927007" y="5631025"/>
            <a:ext cx="3846519" cy="654185"/>
            <a:chOff x="181076" y="206368"/>
            <a:chExt cx="3926013" cy="654185"/>
          </a:xfrm>
        </p:grpSpPr>
        <p:sp>
          <p:nvSpPr>
            <p:cNvPr id="15" name="Strzałka: pagon 14">
              <a:extLst>
                <a:ext uri="{FF2B5EF4-FFF2-40B4-BE49-F238E27FC236}">
                  <a16:creationId xmlns:a16="http://schemas.microsoft.com/office/drawing/2014/main" id="{047C0E40-F963-4250-B146-BEF7D5D62AC6}"/>
                </a:ext>
              </a:extLst>
            </p:cNvPr>
            <p:cNvSpPr/>
            <p:nvPr/>
          </p:nvSpPr>
          <p:spPr>
            <a:xfrm>
              <a:off x="181076" y="206368"/>
              <a:ext cx="3926013" cy="654185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trzałka: pagon 4">
              <a:extLst>
                <a:ext uri="{FF2B5EF4-FFF2-40B4-BE49-F238E27FC236}">
                  <a16:creationId xmlns:a16="http://schemas.microsoft.com/office/drawing/2014/main" id="{322C4333-B7D2-4BC5-A2A1-06B84E000FDE}"/>
                </a:ext>
              </a:extLst>
            </p:cNvPr>
            <p:cNvSpPr txBox="1"/>
            <p:nvPr/>
          </p:nvSpPr>
          <p:spPr>
            <a:xfrm>
              <a:off x="508168" y="206368"/>
              <a:ext cx="3271828" cy="654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Moduł II - Opieka wytchnieniowa         w formie pobytu całodobowego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8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698500" y="48719"/>
            <a:ext cx="1133930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OPIEKA WYTCHNIENIOWA</a:t>
            </a:r>
            <a:endParaRPr lang="pl-PL" sz="27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65A1-A347-4326-BA70-EB80E0E58BB1}"/>
              </a:ext>
            </a:extLst>
          </p:cNvPr>
          <p:cNvSpPr txBox="1"/>
          <p:nvPr/>
        </p:nvSpPr>
        <p:spPr>
          <a:xfrm>
            <a:off x="11779405" y="6276513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6C116B-6D0D-481A-8A65-4BA4ECB29B2C}" type="slidenum">
              <a:rPr lang="pl-PL" sz="1100" b="1" smtClean="0">
                <a:latin typeface="Segoe UI Semibold" panose="020B0702040204020203" pitchFamily="34" charset="0"/>
              </a:rPr>
              <a:t>26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607B5D8-3E8F-4221-A0D5-3C68CBE9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38" y="1237282"/>
            <a:ext cx="10866167" cy="101499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PROCENT WYKORZYSTANIA OTRZYMANYCH ŚRODKÓW NA REALIZACJĘ PROGRAMU W POSZCZEGÓLNYCH EDYCJACH: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EBAC4E4-B624-4EB6-9E73-EC99FEF07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842231"/>
              </p:ext>
            </p:extLst>
          </p:nvPr>
        </p:nvGraphicFramePr>
        <p:xfrm>
          <a:off x="724255" y="2566450"/>
          <a:ext cx="10625534" cy="388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64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836748" y="48719"/>
            <a:ext cx="11057377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 opiekuńczo-mieszkalne</a:t>
            </a:r>
            <a:endParaRPr lang="pl-PL" sz="32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8AEFE33-F571-4E5D-B8AD-A80E175E22E9}"/>
              </a:ext>
            </a:extLst>
          </p:cNvPr>
          <p:cNvSpPr txBox="1">
            <a:spLocks/>
          </p:cNvSpPr>
          <p:nvPr/>
        </p:nvSpPr>
        <p:spPr>
          <a:xfrm>
            <a:off x="417095" y="1424082"/>
            <a:ext cx="10857546" cy="742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głównym celem programu centra opiekuńczo-mieszkalne jest</a:t>
            </a:r>
            <a:r>
              <a:rPr lang="pl-PL" sz="24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D112988-9856-4E47-9F5A-CF2C4A8DD352}"/>
              </a:ext>
            </a:extLst>
          </p:cNvPr>
          <p:cNvSpPr txBox="1">
            <a:spLocks/>
          </p:cNvSpPr>
          <p:nvPr/>
        </p:nvSpPr>
        <p:spPr>
          <a:xfrm>
            <a:off x="836748" y="3567523"/>
            <a:ext cx="10110652" cy="9121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D977407C-EB15-436B-AEF6-EB59E6A70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961" y="2329754"/>
            <a:ext cx="11056477" cy="1993172"/>
          </a:xfrm>
        </p:spPr>
        <p:txBody>
          <a:bodyPr>
            <a:noAutofit/>
          </a:bodyPr>
          <a:lstStyle/>
          <a:p>
            <a:r>
              <a:rPr lang="pl-PL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dorosłym osobom z niepełnosprawnościami ze znacznym </a:t>
            </a:r>
            <a:br>
              <a:rPr lang="pl-PL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umiarkowanym stopniem niepełnosprawności lub orzeczeniem traktowanym na równi z orzeczeniem o znacznym lub umiarkowanym stopniu niepełnosprawności, poprzez zapewnienie wsparcia w formie </a:t>
            </a:r>
            <a:br>
              <a:rPr lang="pl-PL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pobytu całodobowego lub pobytu dziennego.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96938044-0D02-4BB0-BC12-71E00580D6D9}"/>
              </a:ext>
            </a:extLst>
          </p:cNvPr>
          <p:cNvSpPr txBox="1">
            <a:spLocks/>
          </p:cNvSpPr>
          <p:nvPr/>
        </p:nvSpPr>
        <p:spPr>
          <a:xfrm>
            <a:off x="643961" y="4479705"/>
            <a:ext cx="10507365" cy="5735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jest realizowany w dwóch modułach:</a:t>
            </a:r>
            <a:endParaRPr lang="en-US" sz="2400" b="1" dirty="0">
              <a:solidFill>
                <a:srgbClr val="74A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CBF80F5C-FF11-4689-B608-8CEACA79E4D3}"/>
              </a:ext>
            </a:extLst>
          </p:cNvPr>
          <p:cNvSpPr txBox="1">
            <a:spLocks/>
          </p:cNvSpPr>
          <p:nvPr/>
        </p:nvSpPr>
        <p:spPr>
          <a:xfrm>
            <a:off x="1040674" y="5214135"/>
            <a:ext cx="10263052" cy="3444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utworzenie centrum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7D39DD3F-7B0E-47E5-BEC8-486F6D0E20AA}"/>
              </a:ext>
            </a:extLst>
          </p:cNvPr>
          <p:cNvSpPr txBox="1">
            <a:spLocks/>
          </p:cNvSpPr>
          <p:nvPr/>
        </p:nvSpPr>
        <p:spPr>
          <a:xfrm>
            <a:off x="1040674" y="5713695"/>
            <a:ext cx="10263052" cy="4126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funkcjonowanie centrum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0C1F73A-D937-45A3-8CB6-B32DBFDCA552}"/>
              </a:ext>
            </a:extLst>
          </p:cNvPr>
          <p:cNvSpPr txBox="1"/>
          <p:nvPr/>
        </p:nvSpPr>
        <p:spPr>
          <a:xfrm>
            <a:off x="11624238" y="6241002"/>
            <a:ext cx="319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975FBE2-98B6-4304-85E8-80966EA6ADE3}" type="slidenum">
              <a:rPr lang="pl-PL" sz="1100" b="1" smtClean="0">
                <a:latin typeface="Segoe UI Semibold" panose="020B0702040204020203" pitchFamily="34" charset="0"/>
              </a:rPr>
              <a:t>27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836748" y="48719"/>
            <a:ext cx="11057377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 opiekuńczo-mieszkalne</a:t>
            </a:r>
            <a:endParaRPr lang="pl-PL" sz="32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8AEFE33-F571-4E5D-B8AD-A80E175E22E9}"/>
              </a:ext>
            </a:extLst>
          </p:cNvPr>
          <p:cNvSpPr txBox="1">
            <a:spLocks/>
          </p:cNvSpPr>
          <p:nvPr/>
        </p:nvSpPr>
        <p:spPr>
          <a:xfrm>
            <a:off x="321980" y="1078686"/>
            <a:ext cx="11700437" cy="742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ramach celu głównego wyznaczone zostały następujące cele szczegółowe: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D112988-9856-4E47-9F5A-CF2C4A8DD352}"/>
              </a:ext>
            </a:extLst>
          </p:cNvPr>
          <p:cNvSpPr txBox="1">
            <a:spLocks/>
          </p:cNvSpPr>
          <p:nvPr/>
        </p:nvSpPr>
        <p:spPr>
          <a:xfrm>
            <a:off x="836748" y="3567523"/>
            <a:ext cx="10110652" cy="9121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D977407C-EB15-436B-AEF6-EB59E6A70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498" y="1897930"/>
            <a:ext cx="11056477" cy="125230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wzmocnienie dotychczasowego systemu wsparcia poprzez rozszerzenie usług dla dorosłych osób z niepełnosprawnościami ze znacznym lub umiarkowanym stopniem niepełnosprawności lub orzeczeniem traktowanym na równi z orzeczeniem o znacznym lub umiarkowanym stopniu niepełnosprawności;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96938044-0D02-4BB0-BC12-71E00580D6D9}"/>
              </a:ext>
            </a:extLst>
          </p:cNvPr>
          <p:cNvSpPr txBox="1">
            <a:spLocks/>
          </p:cNvSpPr>
          <p:nvPr/>
        </p:nvSpPr>
        <p:spPr>
          <a:xfrm>
            <a:off x="467498" y="3227403"/>
            <a:ext cx="11156740" cy="5735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umożliwienie niezależnego, samodzielnego i godnego funkcjonowania na miarę    możliwości  i potrzeb osób z niepełnosprawnościami;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CBF80F5C-FF11-4689-B608-8CEACA79E4D3}"/>
              </a:ext>
            </a:extLst>
          </p:cNvPr>
          <p:cNvSpPr txBox="1">
            <a:spLocks/>
          </p:cNvSpPr>
          <p:nvPr/>
        </p:nvSpPr>
        <p:spPr>
          <a:xfrm>
            <a:off x="467497" y="3934371"/>
            <a:ext cx="11056477" cy="3444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jakości życia uczestników programu w ich środowisku lokalnym;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7D39DD3F-7B0E-47E5-BEC8-486F6D0E20AA}"/>
              </a:ext>
            </a:extLst>
          </p:cNvPr>
          <p:cNvSpPr txBox="1">
            <a:spLocks/>
          </p:cNvSpPr>
          <p:nvPr/>
        </p:nvSpPr>
        <p:spPr>
          <a:xfrm>
            <a:off x="467498" y="4373833"/>
            <a:ext cx="11056476" cy="591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uczestnikom programu pomocy adekwatnej do potrzeb i możliwości wynikających z wieku i stanu zdrowia;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0C1F73A-D937-45A3-8CB6-B32DBFDCA552}"/>
              </a:ext>
            </a:extLst>
          </p:cNvPr>
          <p:cNvSpPr txBox="1"/>
          <p:nvPr/>
        </p:nvSpPr>
        <p:spPr>
          <a:xfrm>
            <a:off x="11624238" y="6241002"/>
            <a:ext cx="319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975FBE2-98B6-4304-85E8-80966EA6ADE3}" type="slidenum">
              <a:rPr lang="pl-PL" sz="1100" b="1" smtClean="0">
                <a:latin typeface="Segoe UI Semibold" panose="020B0702040204020203" pitchFamily="34" charset="0"/>
              </a:rPr>
              <a:t>28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3708E6C5-63CD-463F-AA83-C0F94AC95FC4}"/>
              </a:ext>
            </a:extLst>
          </p:cNvPr>
          <p:cNvSpPr txBox="1">
            <a:spLocks/>
          </p:cNvSpPr>
          <p:nvPr/>
        </p:nvSpPr>
        <p:spPr>
          <a:xfrm>
            <a:off x="467498" y="4965033"/>
            <a:ext cx="10415452" cy="3689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włączenie uczestników programu do życia społeczności lokalnych;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B76C5920-DFD9-4354-8A52-ACB945CCB31D}"/>
              </a:ext>
            </a:extLst>
          </p:cNvPr>
          <p:cNvSpPr txBox="1">
            <a:spLocks/>
          </p:cNvSpPr>
          <p:nvPr/>
        </p:nvSpPr>
        <p:spPr>
          <a:xfrm>
            <a:off x="467498" y="5378172"/>
            <a:ext cx="11056476" cy="6215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finansowe jednostek samorządu terytorialnego w realizacji zadań na rzecz osób z niepełnosprawnościami;</a:t>
            </a:r>
          </a:p>
        </p:txBody>
      </p:sp>
    </p:spTree>
    <p:extLst>
      <p:ext uri="{BB962C8B-B14F-4D97-AF65-F5344CB8AC3E}">
        <p14:creationId xmlns:p14="http://schemas.microsoft.com/office/powerpoint/2010/main" val="9918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767" y="160935"/>
            <a:ext cx="11110360" cy="841158"/>
          </a:xfrm>
        </p:spPr>
        <p:txBody>
          <a:bodyPr>
            <a:noAutofit/>
          </a:bodyPr>
          <a:lstStyle/>
          <a:p>
            <a:pPr lvl="0"/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„Centra opiekuńczo-mieszkalne” 2019-2020</a:t>
            </a:r>
            <a:endParaRPr lang="pl-PL" sz="2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719600" y="1272379"/>
            <a:ext cx="1039803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Wnioskowana kwota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5338355" y="2257437"/>
            <a:ext cx="1349828" cy="529306"/>
          </a:xfrm>
          <a:prstGeom prst="downArrow">
            <a:avLst/>
          </a:prstGeom>
          <a:solidFill>
            <a:srgbClr val="74AF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719600" y="2883525"/>
            <a:ext cx="10545300" cy="1281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29 734 567 zł</a:t>
            </a:r>
            <a:endParaRPr lang="pl-PL" sz="6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9" name="Prostokąt zaokrąglony 18">
            <a:extLst>
              <a:ext uri="{FF2B5EF4-FFF2-40B4-BE49-F238E27FC236}">
                <a16:creationId xmlns:a16="http://schemas.microsoft.com/office/drawing/2014/main" id="{B65D8105-3C9A-449A-A219-5FDCE8FF5760}"/>
              </a:ext>
            </a:extLst>
          </p:cNvPr>
          <p:cNvSpPr/>
          <p:nvPr/>
        </p:nvSpPr>
        <p:spPr>
          <a:xfrm>
            <a:off x="783767" y="4261577"/>
            <a:ext cx="6130379" cy="21860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2019-2020 zarekomendowano </a:t>
            </a:r>
            <a:b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wniosków gmin i powiatów</a:t>
            </a:r>
            <a:b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których </a:t>
            </a:r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żaden nie został zatwierdzony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Ministerstwo Rodziny i Polityki Społecznej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313696AE-714F-466C-8858-A101849B8465}"/>
              </a:ext>
            </a:extLst>
          </p:cNvPr>
          <p:cNvSpPr/>
          <p:nvPr/>
        </p:nvSpPr>
        <p:spPr>
          <a:xfrm>
            <a:off x="6797484" y="4293870"/>
            <a:ext cx="4467416" cy="957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Moduł I – </a:t>
            </a:r>
            <a:b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Utworzenie Centrum </a:t>
            </a:r>
            <a:b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21 263 623 zł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E0B19FC5-DDA7-495D-B899-6C9D9E331BCC}"/>
              </a:ext>
            </a:extLst>
          </p:cNvPr>
          <p:cNvSpPr/>
          <p:nvPr/>
        </p:nvSpPr>
        <p:spPr>
          <a:xfrm>
            <a:off x="6797484" y="5490396"/>
            <a:ext cx="4467416" cy="957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Moduł II – Funkcjonowanie Centrum </a:t>
            </a:r>
            <a:r>
              <a:rPr lang="pl-PL" sz="24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8 470 944 zł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9C7C29D-8E6A-4285-AE30-636C76DA6DF0}"/>
              </a:ext>
            </a:extLst>
          </p:cNvPr>
          <p:cNvSpPr txBox="1"/>
          <p:nvPr/>
        </p:nvSpPr>
        <p:spPr>
          <a:xfrm>
            <a:off x="11649075" y="6221851"/>
            <a:ext cx="319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7D5A05-FAC8-4355-923E-B20B7DCB31B0}" type="slidenum">
              <a:rPr lang="pl-PL" sz="1100" b="1" smtClean="0">
                <a:latin typeface="Segoe UI Semibold" panose="020B0702040204020203" pitchFamily="34" charset="0"/>
              </a:rPr>
              <a:t>29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367" y="48719"/>
            <a:ext cx="11377759" cy="87438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200" b="1" cap="none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FUNDUSZ SOLIDARNOŚCIOWY W WOJEWÓDZTWIE ŚLĄSKIM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624239" y="6161103"/>
            <a:ext cx="446843" cy="34622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B341356-9597-4728-B9F0-81BE3D4CE302}"/>
              </a:ext>
            </a:extLst>
          </p:cNvPr>
          <p:cNvSpPr/>
          <p:nvPr/>
        </p:nvSpPr>
        <p:spPr>
          <a:xfrm>
            <a:off x="0" y="1358260"/>
            <a:ext cx="11473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PROGRAMY REALIZOWANE W RAMACH </a:t>
            </a:r>
            <a:b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FUNDUSZU SOLIDARNOŚCIOWEGO:</a:t>
            </a:r>
            <a:endParaRPr lang="en-US" sz="3200" b="1" dirty="0">
              <a:solidFill>
                <a:srgbClr val="74A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66FE27-B802-46A9-B124-CDE8657C70AD}"/>
              </a:ext>
            </a:extLst>
          </p:cNvPr>
          <p:cNvSpPr/>
          <p:nvPr/>
        </p:nvSpPr>
        <p:spPr>
          <a:xfrm>
            <a:off x="1347537" y="2363899"/>
            <a:ext cx="94247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R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Asystent osobisty osoby z niepełnosprawnością dla Jednostek Samorządu Terytorialnego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Opieka wytchnieniowa </a:t>
            </a:r>
            <a:r>
              <a:rPr lang="pl-P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Jednostek Samorządu Terytorialnego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Centra opiekuńczo-mieszkalne (COM)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1" y="128205"/>
            <a:ext cx="11035873" cy="874389"/>
          </a:xfrm>
        </p:spPr>
        <p:txBody>
          <a:bodyPr>
            <a:noAutofit/>
          </a:bodyPr>
          <a:lstStyle/>
          <a:p>
            <a:pPr lvl="0"/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„Centra opiekuńczo-mieszkalne” 2021 (nabór I)</a:t>
            </a:r>
            <a:endParaRPr lang="pl-PL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73436" y="6198627"/>
            <a:ext cx="412376" cy="4592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489284" y="1269387"/>
            <a:ext cx="10934181" cy="76368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</a:p>
        </p:txBody>
      </p:sp>
      <p:sp>
        <p:nvSpPr>
          <p:cNvPr id="8" name="Owal 7"/>
          <p:cNvSpPr/>
          <p:nvPr/>
        </p:nvSpPr>
        <p:spPr>
          <a:xfrm>
            <a:off x="600510" y="2274973"/>
            <a:ext cx="5495489" cy="1734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3 970 137 zł</a:t>
            </a:r>
          </a:p>
          <a:p>
            <a:pPr algn="ctr"/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dofinansowania dla gminy </a:t>
            </a:r>
            <a:b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Dąbrowa Zielona</a:t>
            </a:r>
            <a:endParaRPr lang="pl-PL" sz="28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wal 16"/>
          <p:cNvSpPr/>
          <p:nvPr/>
        </p:nvSpPr>
        <p:spPr>
          <a:xfrm>
            <a:off x="768536" y="4090628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2 690 169 zł</a:t>
            </a:r>
          </a:p>
        </p:txBody>
      </p:sp>
      <p:sp>
        <p:nvSpPr>
          <p:cNvPr id="18" name="Owal 17"/>
          <p:cNvSpPr/>
          <p:nvPr/>
        </p:nvSpPr>
        <p:spPr>
          <a:xfrm>
            <a:off x="762001" y="4925619"/>
            <a:ext cx="3547876" cy="624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517 776 zł</a:t>
            </a:r>
          </a:p>
        </p:txBody>
      </p:sp>
      <p:sp>
        <p:nvSpPr>
          <p:cNvPr id="20" name="Owal 19"/>
          <p:cNvSpPr/>
          <p:nvPr/>
        </p:nvSpPr>
        <p:spPr>
          <a:xfrm>
            <a:off x="768537" y="5723260"/>
            <a:ext cx="3547876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    </a:t>
            </a:r>
            <a:r>
              <a:rPr lang="pl-PL" sz="26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762 192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F0B2396-1DA5-43CD-BF58-AFC4D22BF3ED}"/>
              </a:ext>
            </a:extLst>
          </p:cNvPr>
          <p:cNvSpPr/>
          <p:nvPr/>
        </p:nvSpPr>
        <p:spPr>
          <a:xfrm>
            <a:off x="7922871" y="4057309"/>
            <a:ext cx="3500595" cy="69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2 669 019 zł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C25B5D4-D55A-4BAE-AF68-AD8082C3D5A9}"/>
              </a:ext>
            </a:extLst>
          </p:cNvPr>
          <p:cNvSpPr/>
          <p:nvPr/>
        </p:nvSpPr>
        <p:spPr>
          <a:xfrm>
            <a:off x="7922871" y="4901061"/>
            <a:ext cx="3500595" cy="651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l-PL" sz="26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444 351 zł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A3E4300-DD95-4A5B-BDC6-99894E756F53}"/>
              </a:ext>
            </a:extLst>
          </p:cNvPr>
          <p:cNvSpPr/>
          <p:nvPr/>
        </p:nvSpPr>
        <p:spPr>
          <a:xfrm>
            <a:off x="6096000" y="2269073"/>
            <a:ext cx="5683624" cy="1698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3 113 370 zł </a:t>
            </a:r>
            <a:r>
              <a:rPr lang="pl-PL" sz="2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wykorzystanych przez gminę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Dąbrowa Zielona</a:t>
            </a:r>
            <a:endParaRPr lang="pl-PL" sz="28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dół 6">
            <a:extLst>
              <a:ext uri="{FF2B5EF4-FFF2-40B4-BE49-F238E27FC236}">
                <a16:creationId xmlns:a16="http://schemas.microsoft.com/office/drawing/2014/main" id="{B9A67326-8C76-45F5-B10D-00EFF87B472B}"/>
              </a:ext>
            </a:extLst>
          </p:cNvPr>
          <p:cNvSpPr/>
          <p:nvPr/>
        </p:nvSpPr>
        <p:spPr>
          <a:xfrm>
            <a:off x="5431715" y="2108744"/>
            <a:ext cx="1349828" cy="730706"/>
          </a:xfrm>
          <a:prstGeom prst="downArrow">
            <a:avLst/>
          </a:prstGeom>
          <a:solidFill>
            <a:srgbClr val="74AF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zaokrąglony 18">
            <a:extLst>
              <a:ext uri="{FF2B5EF4-FFF2-40B4-BE49-F238E27FC236}">
                <a16:creationId xmlns:a16="http://schemas.microsoft.com/office/drawing/2014/main" id="{E0737789-B244-4A9D-A154-6D16C0CB8A3A}"/>
              </a:ext>
            </a:extLst>
          </p:cNvPr>
          <p:cNvSpPr/>
          <p:nvPr/>
        </p:nvSpPr>
        <p:spPr>
          <a:xfrm>
            <a:off x="4183955" y="4098691"/>
            <a:ext cx="3824087" cy="6926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I – utworzenie COM </a:t>
            </a:r>
            <a:b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2021-2023</a:t>
            </a:r>
          </a:p>
        </p:txBody>
      </p:sp>
      <p:sp>
        <p:nvSpPr>
          <p:cNvPr id="33" name="Prostokąt zaokrąglony 18">
            <a:extLst>
              <a:ext uri="{FF2B5EF4-FFF2-40B4-BE49-F238E27FC236}">
                <a16:creationId xmlns:a16="http://schemas.microsoft.com/office/drawing/2014/main" id="{CFB6B619-4C0B-4519-B3AC-D61238C6E01A}"/>
              </a:ext>
            </a:extLst>
          </p:cNvPr>
          <p:cNvSpPr/>
          <p:nvPr/>
        </p:nvSpPr>
        <p:spPr>
          <a:xfrm>
            <a:off x="4197156" y="5684885"/>
            <a:ext cx="3824087" cy="703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II – funkcjonowanie COM w 2025</a:t>
            </a:r>
          </a:p>
        </p:txBody>
      </p:sp>
      <p:sp>
        <p:nvSpPr>
          <p:cNvPr id="34" name="Prostokąt zaokrąglony 18">
            <a:extLst>
              <a:ext uri="{FF2B5EF4-FFF2-40B4-BE49-F238E27FC236}">
                <a16:creationId xmlns:a16="http://schemas.microsoft.com/office/drawing/2014/main" id="{7BB3FEB3-81C9-4F90-8E50-1ABA44216E8C}"/>
              </a:ext>
            </a:extLst>
          </p:cNvPr>
          <p:cNvSpPr/>
          <p:nvPr/>
        </p:nvSpPr>
        <p:spPr>
          <a:xfrm>
            <a:off x="4194585" y="4887116"/>
            <a:ext cx="3824087" cy="703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II – funkcjonowanie COM w 2024</a:t>
            </a:r>
          </a:p>
        </p:txBody>
      </p:sp>
    </p:spTree>
    <p:extLst>
      <p:ext uri="{BB962C8B-B14F-4D97-AF65-F5344CB8AC3E}">
        <p14:creationId xmlns:p14="http://schemas.microsoft.com/office/powerpoint/2010/main" val="3204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9387" y="109328"/>
            <a:ext cx="11061312" cy="874389"/>
          </a:xfrm>
        </p:spPr>
        <p:txBody>
          <a:bodyPr>
            <a:noAutofit/>
          </a:bodyPr>
          <a:lstStyle/>
          <a:p>
            <a:pPr lvl="0"/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„Centra opiekuńczo-mieszkalne” 2021 (nabór II)</a:t>
            </a:r>
            <a:endParaRPr lang="pl-PL" sz="2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558336" y="6133612"/>
            <a:ext cx="484727" cy="3994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47411" y="1363472"/>
            <a:ext cx="1091092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Wnioskowana kwota w ramach Programu, wyniosła:</a:t>
            </a:r>
            <a:endParaRPr lang="pl-PL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5982788" y="4046728"/>
            <a:ext cx="5376397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5 129 398 zł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832815" y="3304675"/>
            <a:ext cx="5263185" cy="29196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drugim naborze w roku 2021 zarekomendowano </a:t>
            </a:r>
            <a:b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wnioski: gminy i powiatu</a:t>
            </a:r>
            <a:b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których </a:t>
            </a:r>
            <a:r>
              <a:rPr lang="pl-PL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żaden nie został zatwierdzony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Ministerstwo Rodziny i Polityki Społecznej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10" name="Strzałka w dół 6">
            <a:extLst>
              <a:ext uri="{FF2B5EF4-FFF2-40B4-BE49-F238E27FC236}">
                <a16:creationId xmlns:a16="http://schemas.microsoft.com/office/drawing/2014/main" id="{FEE8839E-232C-42A5-8BFB-C8B0FA95C0BC}"/>
              </a:ext>
            </a:extLst>
          </p:cNvPr>
          <p:cNvSpPr/>
          <p:nvPr/>
        </p:nvSpPr>
        <p:spPr>
          <a:xfrm>
            <a:off x="5307874" y="2296128"/>
            <a:ext cx="1349828" cy="1132872"/>
          </a:xfrm>
          <a:prstGeom prst="downArrow">
            <a:avLst/>
          </a:prstGeom>
          <a:solidFill>
            <a:srgbClr val="74AF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8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BAFDE09-8BB9-490A-952C-FB84E9EE5046}"/>
              </a:ext>
            </a:extLst>
          </p:cNvPr>
          <p:cNvSpPr/>
          <p:nvPr/>
        </p:nvSpPr>
        <p:spPr>
          <a:xfrm>
            <a:off x="786063" y="469050"/>
            <a:ext cx="815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„Centra opiekuńczo-mieszkalne” </a:t>
            </a: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2022-2024</a:t>
            </a:r>
            <a:endParaRPr lang="pl-PL" sz="2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88D410-D44B-4EE6-9854-B7BF4ECF5CFC}"/>
              </a:ext>
            </a:extLst>
          </p:cNvPr>
          <p:cNvSpPr/>
          <p:nvPr/>
        </p:nvSpPr>
        <p:spPr>
          <a:xfrm>
            <a:off x="8971615" y="1094919"/>
            <a:ext cx="27350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735FDD-CFAF-49F6-B751-F54B28B73ABE}"/>
              </a:ext>
            </a:extLst>
          </p:cNvPr>
          <p:cNvSpPr txBox="1"/>
          <p:nvPr/>
        </p:nvSpPr>
        <p:spPr>
          <a:xfrm>
            <a:off x="11452194" y="6232358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15B1C7-90B5-44FB-A86A-D88DB19BC26F}" type="slidenum">
              <a:rPr lang="pl-PL" sz="1100" b="1" smtClean="0">
                <a:latin typeface="Segoe UI Semibold" panose="020B0702040204020203" pitchFamily="34" charset="0"/>
              </a:rPr>
              <a:t>32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239D664-2212-46FF-9BB5-58FA3D3F8E2C}"/>
              </a:ext>
            </a:extLst>
          </p:cNvPr>
          <p:cNvSpPr/>
          <p:nvPr/>
        </p:nvSpPr>
        <p:spPr>
          <a:xfrm>
            <a:off x="994611" y="1636295"/>
            <a:ext cx="97215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latach </a:t>
            </a: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2022-2024</a:t>
            </a:r>
            <a:r>
              <a:rPr lang="pl-PL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wnioski </a:t>
            </a:r>
            <a:br>
              <a:rPr lang="pl-P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Programu złożyło </a:t>
            </a:r>
            <a:br>
              <a:rPr lang="pl-P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jednostek samorządu terytorialnego, </a:t>
            </a:r>
            <a:br>
              <a:rPr lang="pl-PL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których żadna </a:t>
            </a:r>
            <a:b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uzyskała rekomendacji </a:t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Wojewody Śląskiego </a:t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wszystkie z powodu braków formalnych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962767" y="1086022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91BC23D-E0B6-447D-AA5C-EFFB26DB3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4" y="1941095"/>
            <a:ext cx="9757186" cy="4290391"/>
          </a:xfrm>
          <a:prstGeom prst="rect">
            <a:avLst/>
          </a:prstGeom>
          <a:effectLst>
            <a:glow>
              <a:schemeClr val="accent1">
                <a:alpha val="86000"/>
              </a:schemeClr>
            </a:glow>
            <a:softEdge rad="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DC29391-2AC0-4D2F-BBEE-E937FA9DD91E}"/>
              </a:ext>
            </a:extLst>
          </p:cNvPr>
          <p:cNvSpPr txBox="1"/>
          <p:nvPr/>
        </p:nvSpPr>
        <p:spPr>
          <a:xfrm>
            <a:off x="11450699" y="5969876"/>
            <a:ext cx="36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93E4C4-08F0-457B-9454-84A0CFE64BF4}" type="slidenum">
              <a:rPr lang="pl-PL" sz="1100" b="1" smtClean="0">
                <a:latin typeface="Segoe UI Semibold" panose="020B0702040204020203" pitchFamily="34" charset="0"/>
              </a:rPr>
              <a:t>33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6C0E49B-7A1A-42A3-A83B-797E9B7CC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677" y="1086022"/>
            <a:ext cx="6779340" cy="1518036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0A8AB926-F03B-4EFC-AAF8-E8F38BB12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782" y="5557892"/>
            <a:ext cx="4930509" cy="491497"/>
          </a:xfrm>
          <a:noFill/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rgbClr val="74AF0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Wisła, 22 maja 2025 roku</a:t>
            </a:r>
          </a:p>
        </p:txBody>
      </p:sp>
    </p:spTree>
    <p:extLst>
      <p:ext uri="{BB962C8B-B14F-4D97-AF65-F5344CB8AC3E}">
        <p14:creationId xmlns:p14="http://schemas.microsoft.com/office/powerpoint/2010/main" val="13422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367" y="48719"/>
            <a:ext cx="11377759" cy="87438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200" b="1" cap="none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FUNDUSZ SOLIDARNOŚCIOWY W WOJEWÓDZTWIE ŚLĄSKIM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624239" y="6161103"/>
            <a:ext cx="446843" cy="34622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B341356-9597-4728-B9F0-81BE3D4CE302}"/>
              </a:ext>
            </a:extLst>
          </p:cNvPr>
          <p:cNvSpPr/>
          <p:nvPr/>
        </p:nvSpPr>
        <p:spPr>
          <a:xfrm>
            <a:off x="697832" y="1358260"/>
            <a:ext cx="98257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 LATACH 2019-2025 W RAMACH REALIZOWANYCH PROGRAMÓW JEDNOSTKI SAMORZĄDU TERYTORIALNEGO OTRZYMAŁY WSPARCIE W WYSOKOŚCI</a:t>
            </a: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371 181 772 zł:</a:t>
            </a:r>
          </a:p>
          <a:p>
            <a:pPr algn="ctr"/>
            <a:endParaRPr lang="pl-PL" sz="3600" dirty="0">
              <a:solidFill>
                <a:srgbClr val="74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66FE27-B802-46A9-B124-CDE8657C70AD}"/>
              </a:ext>
            </a:extLst>
          </p:cNvPr>
          <p:cNvSpPr/>
          <p:nvPr/>
        </p:nvSpPr>
        <p:spPr>
          <a:xfrm>
            <a:off x="1668379" y="3763182"/>
            <a:ext cx="911993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Asystencja osobista - </a:t>
            </a: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286 898 036 zł</a:t>
            </a:r>
          </a:p>
          <a:p>
            <a:pPr marL="514350" indent="-514350">
              <a:buFont typeface="+mj-lt"/>
              <a:buAutoNum type="arabicPeriod"/>
            </a:pPr>
            <a:endParaRPr lang="pl-PL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Opieka wytchnieniowa - </a:t>
            </a: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80 313 599 zł</a:t>
            </a:r>
          </a:p>
          <a:p>
            <a:pPr marL="514350" indent="-514350">
              <a:buFont typeface="+mj-lt"/>
              <a:buAutoNum type="arabicPeriod"/>
            </a:pPr>
            <a:endParaRPr lang="pl-PL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Centra opiekuńczo-mieszkalne - </a:t>
            </a: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3 970 137 zł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6779" y="3429000"/>
            <a:ext cx="11482625" cy="277929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poprawy jakości życia osób z niepełnoprawnościami, w szczególności poprzez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umożliwienie im jak najbardziej niezależnego życia;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wsparcia osób z niepełnosprawnościami oraz zapewnienia pomocy adekwatnej do potrzeb;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uczestnictwa osób z niepełnosprawnościami w wydarzeniach społecznych, kulturalnych,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rozrywkowych lub sportowych itp.;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dofinansowania jednostek samorządu terytorialnego w ramach realizowanych zadań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mających na celu wsparcie społeczne osób z niepełnosprawnościami;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zwiększenia wsparcia asystenckiego dla uczniów z niepełnosprawnościami ze specjalnymi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potrzebami edukacyjnymi, także w innych wymiarach życia i funkcjonowania społecznego.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698500" y="48719"/>
            <a:ext cx="1133930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asystent osobisty osoby z niepełnosprawnością</a:t>
            </a:r>
            <a:endParaRPr lang="pl-PL" sz="27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1E2F388-6B57-482A-9648-0D7597BECC2D}"/>
              </a:ext>
            </a:extLst>
          </p:cNvPr>
          <p:cNvSpPr txBox="1">
            <a:spLocks/>
          </p:cNvSpPr>
          <p:nvPr/>
        </p:nvSpPr>
        <p:spPr>
          <a:xfrm>
            <a:off x="-57909" y="1296705"/>
            <a:ext cx="12191999" cy="20721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asystent osobisty osoby z niepełnosprawnością, </a:t>
            </a:r>
          </a:p>
          <a:p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na celu zapewnienie dostępności do usług asystencji osobistej, </a:t>
            </a:r>
          </a:p>
          <a:p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wsparcia w wykonywaniu codziennych czynności </a:t>
            </a:r>
          </a:p>
          <a:p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funkcjonowaniu w życiu społecznym osób z niepełnosprawnością.</a:t>
            </a:r>
          </a:p>
          <a:p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74A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jest elementem polityki społecznej państwa w zakresie:</a:t>
            </a:r>
            <a:endParaRPr lang="en-US" sz="2800" dirty="0">
              <a:solidFill>
                <a:srgbClr val="74A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65A1-A347-4326-BA70-EB80E0E58BB1}"/>
              </a:ext>
            </a:extLst>
          </p:cNvPr>
          <p:cNvSpPr txBox="1"/>
          <p:nvPr/>
        </p:nvSpPr>
        <p:spPr>
          <a:xfrm>
            <a:off x="11779405" y="6276513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6C116B-6D0D-481A-8A65-4BA4ECB29B2C}" type="slidenum">
              <a:rPr lang="pl-PL" sz="1100" b="1" smtClean="0">
                <a:latin typeface="Segoe UI Semibold" panose="020B0702040204020203" pitchFamily="34" charset="0"/>
              </a:rPr>
              <a:t>5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698500" y="48719"/>
            <a:ext cx="1133930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asystent osobisty osoby z niepełnosprawnością</a:t>
            </a:r>
            <a:endParaRPr lang="pl-PL" sz="27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65A1-A347-4326-BA70-EB80E0E58BB1}"/>
              </a:ext>
            </a:extLst>
          </p:cNvPr>
          <p:cNvSpPr txBox="1"/>
          <p:nvPr/>
        </p:nvSpPr>
        <p:spPr>
          <a:xfrm>
            <a:off x="11779405" y="6276513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6C116B-6D0D-481A-8A65-4BA4ECB29B2C}" type="slidenum">
              <a:rPr lang="pl-PL" sz="1100" b="1" smtClean="0">
                <a:latin typeface="Segoe UI Semibold" panose="020B0702040204020203" pitchFamily="34" charset="0"/>
              </a:rPr>
              <a:t>6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607B5D8-3E8F-4221-A0D5-3C68CBE9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260" y="1173594"/>
            <a:ext cx="10160314" cy="101499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LICZBA OSÓB Z NIEPENOSPRAWNOŚCIAMI OBJĘTA WSPARCIEM W POSZCZEGÓLNYCH EDYCJACH: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6AE9B817-0E1E-41E5-AC4C-E620DD6EE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959951"/>
              </p:ext>
            </p:extLst>
          </p:nvPr>
        </p:nvGraphicFramePr>
        <p:xfrm>
          <a:off x="964260" y="2406646"/>
          <a:ext cx="10659979" cy="426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78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D67BC9E-8C56-4601-B090-10243D200D1B}"/>
              </a:ext>
            </a:extLst>
          </p:cNvPr>
          <p:cNvSpPr txBox="1">
            <a:spLocks/>
          </p:cNvSpPr>
          <p:nvPr/>
        </p:nvSpPr>
        <p:spPr>
          <a:xfrm>
            <a:off x="698500" y="48719"/>
            <a:ext cx="11339309" cy="8743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asystent osobisty osoby z niepełnosprawnością</a:t>
            </a:r>
            <a:endParaRPr lang="pl-PL" sz="2700" b="1" cap="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265A1-A347-4326-BA70-EB80E0E58BB1}"/>
              </a:ext>
            </a:extLst>
          </p:cNvPr>
          <p:cNvSpPr txBox="1"/>
          <p:nvPr/>
        </p:nvSpPr>
        <p:spPr>
          <a:xfrm>
            <a:off x="11779405" y="6276513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6C116B-6D0D-481A-8A65-4BA4ECB29B2C}" type="slidenum">
              <a:rPr lang="pl-PL" sz="1100" b="1" smtClean="0">
                <a:latin typeface="Segoe UI Semibold" panose="020B0702040204020203" pitchFamily="34" charset="0"/>
              </a:rPr>
              <a:t>7</a:t>
            </a:fld>
            <a:endParaRPr lang="pl-PL" sz="1100" b="1" dirty="0">
              <a:latin typeface="Segoe UI Semibold" panose="020B0702040204020203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607B5D8-3E8F-4221-A0D5-3C68CBE9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61" y="1237282"/>
            <a:ext cx="10866167" cy="1014994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LICZBA JEDNOSTEK SAMORZĄDU TERYTORIALNEGO REALIZUJĄCA PROGRAM W POSZCZEGÓLNYCH EDYCJACH: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6BAB975-BDE6-4144-A3C8-CAAAC87AB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55670"/>
              </p:ext>
            </p:extLst>
          </p:nvPr>
        </p:nvGraphicFramePr>
        <p:xfrm>
          <a:off x="724255" y="2566451"/>
          <a:ext cx="10408966" cy="37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02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411" y="48719"/>
            <a:ext cx="11246716" cy="874389"/>
          </a:xfrm>
        </p:spPr>
        <p:txBody>
          <a:bodyPr>
            <a:noAutofit/>
          </a:bodyPr>
          <a:lstStyle/>
          <a:p>
            <a:pPr lvl="0"/>
            <a:r>
              <a:rPr lang="pl-PL" sz="2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„Asystent osobisty osoby niepełnosprawnej” 2019-2020</a:t>
            </a:r>
            <a:endParaRPr lang="pl-PL" sz="2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745190" y="6125591"/>
            <a:ext cx="297873" cy="3994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47411" y="1363472"/>
            <a:ext cx="1091092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783771" y="3086100"/>
            <a:ext cx="10398035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9 847 239 zł</a:t>
            </a:r>
            <a:endParaRPr lang="pl-PL" sz="6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1219201" y="4696859"/>
            <a:ext cx="5119748" cy="15515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2020 roku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gmin i powiatów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aplikujących o środki w ramach Programu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wykorzystało:</a:t>
            </a:r>
          </a:p>
        </p:txBody>
      </p:sp>
      <p:sp>
        <p:nvSpPr>
          <p:cNvPr id="20" name="Owal 19"/>
          <p:cNvSpPr/>
          <p:nvPr/>
        </p:nvSpPr>
        <p:spPr>
          <a:xfrm>
            <a:off x="6210170" y="4752546"/>
            <a:ext cx="4737229" cy="14401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pl-PL" sz="40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5 314 917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10" name="Strzałka w dół 6">
            <a:extLst>
              <a:ext uri="{FF2B5EF4-FFF2-40B4-BE49-F238E27FC236}">
                <a16:creationId xmlns:a16="http://schemas.microsoft.com/office/drawing/2014/main" id="{FEE8839E-232C-42A5-8BFB-C8B0FA95C0BC}"/>
              </a:ext>
            </a:extLst>
          </p:cNvPr>
          <p:cNvSpPr/>
          <p:nvPr/>
        </p:nvSpPr>
        <p:spPr>
          <a:xfrm>
            <a:off x="5307874" y="2296127"/>
            <a:ext cx="1349828" cy="7084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8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411" y="48719"/>
            <a:ext cx="11246716" cy="874389"/>
          </a:xfrm>
        </p:spPr>
        <p:txBody>
          <a:bodyPr>
            <a:noAutofit/>
          </a:bodyPr>
          <a:lstStyle/>
          <a:p>
            <a:pPr lvl="0"/>
            <a:r>
              <a:rPr lang="pl-PL" sz="2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„Asystent osobisty osoby niepełnosprawnej” 2021</a:t>
            </a:r>
            <a:endParaRPr lang="pl-PL" sz="2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745190" y="6125591"/>
            <a:ext cx="297873" cy="3994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B1E08-36C4-453A-9885-96442B519AB1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47411" y="1363472"/>
            <a:ext cx="10910925" cy="888276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Łączna kwota dofinansowania w ramach Programu, wyniosła: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783771" y="3086100"/>
            <a:ext cx="10398035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16 249 730 zł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1219201" y="4696859"/>
            <a:ext cx="5119748" cy="15515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2021 roku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gmin i powiatów 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aplikujących o środki w ramach Programu </a:t>
            </a:r>
            <a:r>
              <a:rPr lang="pl-PL" sz="2400" b="1" dirty="0">
                <a:solidFill>
                  <a:srgbClr val="74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wykorzystało:</a:t>
            </a:r>
          </a:p>
        </p:txBody>
      </p:sp>
      <p:sp>
        <p:nvSpPr>
          <p:cNvPr id="20" name="Owal 19"/>
          <p:cNvSpPr/>
          <p:nvPr/>
        </p:nvSpPr>
        <p:spPr>
          <a:xfrm>
            <a:off x="6210170" y="4752546"/>
            <a:ext cx="4737229" cy="14401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pl-PL" sz="4000" b="1" dirty="0">
                <a:solidFill>
                  <a:srgbClr val="74AF0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11 691 025 zł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89195" y="1050484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WYDZIAŁ RODZINY I POLITYKI SPOŁECZNEJ</a:t>
            </a:r>
          </a:p>
        </p:txBody>
      </p:sp>
      <p:sp>
        <p:nvSpPr>
          <p:cNvPr id="10" name="Strzałka w dół 6">
            <a:extLst>
              <a:ext uri="{FF2B5EF4-FFF2-40B4-BE49-F238E27FC236}">
                <a16:creationId xmlns:a16="http://schemas.microsoft.com/office/drawing/2014/main" id="{FEE8839E-232C-42A5-8BFB-C8B0FA95C0BC}"/>
              </a:ext>
            </a:extLst>
          </p:cNvPr>
          <p:cNvSpPr/>
          <p:nvPr/>
        </p:nvSpPr>
        <p:spPr>
          <a:xfrm>
            <a:off x="5307874" y="2296127"/>
            <a:ext cx="1349828" cy="7084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9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ŚUW.7.0.20170918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b="1" dirty="0" smtClean="0">
            <a:solidFill>
              <a:schemeClr val="bg1">
                <a:lumMod val="50000"/>
              </a:schemeClr>
            </a:solidFill>
            <a:latin typeface="Segoe UI Semibold" panose="020B07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10652</TotalTime>
  <Words>1959</Words>
  <Application>Microsoft Office PowerPoint</Application>
  <PresentationFormat>Panoramiczny</PresentationFormat>
  <Paragraphs>298</Paragraphs>
  <Slides>33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Arial</vt:lpstr>
      <vt:lpstr>Calibri</vt:lpstr>
      <vt:lpstr>Segoe UI Black</vt:lpstr>
      <vt:lpstr>Segoe UI Semibold</vt:lpstr>
      <vt:lpstr>Segoe UI Symbol</vt:lpstr>
      <vt:lpstr>Wingdings</vt:lpstr>
      <vt:lpstr>ŚUW.7.0.20170918</vt:lpstr>
      <vt:lpstr>Fundusz  Solidarnościowy  – wsparcie dla osób  z niepełnosprawnościami</vt:lpstr>
      <vt:lpstr>celem funduszu solidarnościowego jest wsparcie osób z niepełnosprawnościami w ich dążeniu  do prowadzenia bardziej samodzielnego  i aktywnego życia, a także członków ich rodzin  lub opiekunów, którzy wymagają pomocy  w doraźnej, czasowej przerwie w sprawowaniu bezpośredniej opieki nad osobami  z  niepełnosprawnościami.</vt:lpstr>
      <vt:lpstr>FUNDUSZ SOLIDARNOŚCIOWY W WOJEWÓDZTWIE ŚLĄSKIM</vt:lpstr>
      <vt:lpstr>FUNDUSZ SOLIDARNOŚCIOWY W WOJEWÓDZTWIE ŚLĄSKIM</vt:lpstr>
      <vt:lpstr>1. poprawy jakości życia osób z niepełnoprawnościami, w szczególności poprzez     umożliwienie im jak najbardziej niezależnego życia; 2. wsparcia osób z niepełnosprawnościami oraz zapewnienia pomocy adekwatnej do potrzeb; 3. uczestnictwa osób z niepełnosprawnościami w wydarzeniach społecznych, kulturalnych,     rozrywkowych lub sportowych itp.; 4. dofinansowania jednostek samorządu terytorialnego w ramach realizowanych zadań     mających na celu wsparcie społeczne osób z niepełnosprawnościami; 5. zwiększenia wsparcia asystenckiego dla uczniów z niepełnosprawnościami ze specjalnymi     potrzebami edukacyjnymi, także w innych wymiarach życia i funkcjonowania społecznego.</vt:lpstr>
      <vt:lpstr>LICZBA OSÓB Z NIEPENOSPRAWNOŚCIAMI OBJĘTA WSPARCIEM W POSZCZEGÓLNYCH EDYCJACH:</vt:lpstr>
      <vt:lpstr>LICZBA JEDNOSTEK SAMORZĄDU TERYTORIALNEGO REALIZUJĄCA PROGRAM W POSZCZEGÓLNYCH EDYCJACH:</vt:lpstr>
      <vt:lpstr>„Asystent osobisty osoby niepełnosprawnej” 2019-2020</vt:lpstr>
      <vt:lpstr>„Asystent osobisty osoby niepełnosprawnej” 2021</vt:lpstr>
      <vt:lpstr>„Asystent osobisty osoby niepełnosprawnej” 2022</vt:lpstr>
      <vt:lpstr>„Asystent osobisty osoby niepełnosprawnej” 2023</vt:lpstr>
      <vt:lpstr>„Asystent osobisty osoby z niepełnosprawnością” 2024</vt:lpstr>
      <vt:lpstr>„Asystent osobisty osoby z niepełnosprawnością” 2025</vt:lpstr>
      <vt:lpstr>PROCENT WYKORZYSTANIA OTRZYMANYCH ŚRODKÓW NA REALIZACJĘ PROGRAMU W POSZCZEGÓLNYCH EDYCJACH:</vt:lpstr>
      <vt:lpstr>dziećmi do ukończenia 16. roku życia z orzeczeniem o niepełnosprawności (od edycji 2025 wprowadzono dolną granicę wieku dziecka –  od ukończenia 2. roku życia),</vt:lpstr>
      <vt:lpstr>w odniesieniu do rozwiązań systemowych:</vt:lpstr>
      <vt:lpstr>LICZBA OSÓB Z NIEPENOSPRAWNOŚCIAMI OBJĘTA WSPARCIEM W POSZCZEGÓLNYCH EDYCJACH:</vt:lpstr>
      <vt:lpstr>LICZBA JEDNOSTEK SAMORZĄDU TERYTORIALNEGO REALIZUJĄCA PROGRAM W POSZCZEGÓLNYCH EDYCJACH:</vt:lpstr>
      <vt:lpstr>„Opieka wytchnieniowa” 2019</vt:lpstr>
      <vt:lpstr>„Opieka wytchnieniowa” 2020</vt:lpstr>
      <vt:lpstr>„Opieka wytchnieniowa” 2021</vt:lpstr>
      <vt:lpstr>„Opieka wytchnieniowa” 2022</vt:lpstr>
      <vt:lpstr>„Opieka wytchnieniowa” 2023</vt:lpstr>
      <vt:lpstr>„Opieka wytchnieniowa” 2024</vt:lpstr>
      <vt:lpstr>Prezentacja programu PowerPoint</vt:lpstr>
      <vt:lpstr>PROCENT WYKORZYSTANIA OTRZYMANYCH ŚRODKÓW NA REALIZACJĘ PROGRAMU W POSZCZEGÓLNYCH EDYCJACH:</vt:lpstr>
      <vt:lpstr>pomoc dorosłym osobom z niepełnosprawnościami ze znacznym  lub umiarkowanym stopniem niepełnosprawności lub orzeczeniem traktowanym na równi z orzeczeniem o znacznym lub umiarkowanym stopniu niepełnosprawności, poprzez zapewnienie wsparcia w formie  pobytu całodobowego lub pobytu dziennego.</vt:lpstr>
      <vt:lpstr>wzmocnienie dotychczasowego systemu wsparcia poprzez rozszerzenie usług dla dorosłych osób z niepełnosprawnościami ze znacznym lub umiarkowanym stopniem niepełnosprawności lub orzeczeniem traktowanym na równi z orzeczeniem o znacznym lub umiarkowanym stopniu niepełnosprawności;</vt:lpstr>
      <vt:lpstr>„Centra opiekuńczo-mieszkalne” 2019-2020</vt:lpstr>
      <vt:lpstr>„Centra opiekuńczo-mieszkalne” 2021 (nabór I)</vt:lpstr>
      <vt:lpstr>„Centra opiekuńczo-mieszkalne” 2021 (nabór II)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Bartłomiej Szwedowski</dc:creator>
  <cp:lastModifiedBy>Rak Grzegorz</cp:lastModifiedBy>
  <cp:revision>592</cp:revision>
  <cp:lastPrinted>2025-04-15T07:30:42Z</cp:lastPrinted>
  <dcterms:created xsi:type="dcterms:W3CDTF">2017-09-18T11:04:30Z</dcterms:created>
  <dcterms:modified xsi:type="dcterms:W3CDTF">2025-05-05T07:20:00Z</dcterms:modified>
</cp:coreProperties>
</file>