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71" r:id="rId5"/>
  </p:sldMasterIdLst>
  <p:notesMasterIdLst>
    <p:notesMasterId r:id="rId14"/>
  </p:notesMasterIdLst>
  <p:sldIdLst>
    <p:sldId id="256" r:id="rId6"/>
    <p:sldId id="414" r:id="rId7"/>
    <p:sldId id="417" r:id="rId8"/>
    <p:sldId id="415" r:id="rId9"/>
    <p:sldId id="423" r:id="rId10"/>
    <p:sldId id="416" r:id="rId11"/>
    <p:sldId id="422" r:id="rId12"/>
    <p:sldId id="267" r:id="rId13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0243B8D-4288-42D3-9B46-5D9F20287BD2}">
          <p14:sldIdLst>
            <p14:sldId id="256"/>
          </p14:sldIdLst>
        </p14:section>
        <p14:section name="Sekcja bez tytułu" id="{1D581349-4143-4378-A82E-F7645D6E3C78}">
          <p14:sldIdLst>
            <p14:sldId id="414"/>
            <p14:sldId id="417"/>
            <p14:sldId id="415"/>
            <p14:sldId id="423"/>
            <p14:sldId id="416"/>
            <p14:sldId id="422"/>
            <p14:sldId id="267"/>
          </p14:sldIdLst>
        </p14:section>
        <p14:section name="Sekcja bez tytułu" id="{A5B9C95E-0832-4ECE-B565-BC83CE1F16C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13A623-2D85-0F2F-DB2D-580B2F652B67}" name="Durda Małgorzata" initials="DM" userId="S::durdam@slaskie.pl::6f105aec-1c95-4b64-927f-870c27a38a9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el Alicja" initials="TA" lastIdx="1" clrIdx="0">
    <p:extLst>
      <p:ext uri="{19B8F6BF-5375-455C-9EA6-DF929625EA0E}">
        <p15:presenceInfo xmlns:p15="http://schemas.microsoft.com/office/powerpoint/2012/main" userId="S::thiela@slaskie.pl::84123832-330b-4c4e-b845-9b028ffc3f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1F"/>
    <a:srgbClr val="99FF66"/>
    <a:srgbClr val="CC66FF"/>
    <a:srgbClr val="FF66FF"/>
    <a:srgbClr val="FF9933"/>
    <a:srgbClr val="66FF66"/>
    <a:srgbClr val="10DA32"/>
    <a:srgbClr val="C94FC6"/>
    <a:srgbClr val="8956C2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242" autoAdjust="0"/>
  </p:normalViewPr>
  <p:slideViewPr>
    <p:cSldViewPr snapToGrid="0">
      <p:cViewPr varScale="1">
        <p:scale>
          <a:sx n="150" d="100"/>
          <a:sy n="150" d="100"/>
        </p:scale>
        <p:origin x="22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239C0-B267-4E22-9852-9AF07AAE6538}" type="datetimeFigureOut">
              <a:rPr lang="pl-PL" smtClean="0"/>
              <a:t>2026-06-03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C037E-4BE2-4896-83F2-65D49CB08A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31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50EF-1B71-4321-9FE3-7BFE46B45AB7}" type="datetimeFigureOut">
              <a:rPr lang="pl-PL" smtClean="0"/>
              <a:t>2026-06-03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A6ED-4204-4B2D-ACA8-495FB7EE7A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84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50EF-1B71-4321-9FE3-7BFE46B45AB7}" type="datetimeFigureOut">
              <a:rPr lang="pl-PL" smtClean="0"/>
              <a:t>2026-06-03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A6ED-4204-4B2D-ACA8-495FB7EE7A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668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50EF-1B71-4321-9FE3-7BFE46B45AB7}" type="datetimeFigureOut">
              <a:rPr lang="pl-PL" smtClean="0"/>
              <a:t>2026-06-03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A6ED-4204-4B2D-ACA8-495FB7EE7A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96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8328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0" y="1342959"/>
            <a:ext cx="3386063" cy="48993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5" y="367682"/>
            <a:ext cx="923653" cy="73481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2"/>
            <a:ext cx="923653" cy="73481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2"/>
            <a:ext cx="923653" cy="734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2026-06-03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278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64484" cy="18328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4" y="1349596"/>
            <a:ext cx="3386063" cy="489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2026-06-03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0" y="846650"/>
            <a:ext cx="325844" cy="259227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08" y="371400"/>
            <a:ext cx="325844" cy="259227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60" y="846650"/>
            <a:ext cx="325844" cy="259227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44" y="366244"/>
            <a:ext cx="325844" cy="25922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0" y="371400"/>
            <a:ext cx="325844" cy="259227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63" y="853769"/>
            <a:ext cx="325844" cy="259227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73" y="369836"/>
            <a:ext cx="325844" cy="259227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77" y="364190"/>
            <a:ext cx="325844" cy="259227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68" y="361350"/>
            <a:ext cx="325844" cy="259227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82" y="851835"/>
            <a:ext cx="325844" cy="259227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7" y="850857"/>
            <a:ext cx="325844" cy="259227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73" y="850857"/>
            <a:ext cx="325844" cy="2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36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802740" cy="3552493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6677" y="3062122"/>
            <a:ext cx="5850259" cy="1224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493" y="379625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2026-06-03</a:t>
            </a:fld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77" y="3062122"/>
            <a:ext cx="3386063" cy="4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43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8328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0" y="1342959"/>
            <a:ext cx="3386063" cy="48993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5" y="367682"/>
            <a:ext cx="923653" cy="73481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2"/>
            <a:ext cx="923653" cy="73481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2"/>
            <a:ext cx="923653" cy="734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2026-06-03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528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64484" cy="18328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4" y="1349596"/>
            <a:ext cx="3386063" cy="489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2026-06-03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0" y="846650"/>
            <a:ext cx="325844" cy="259227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08" y="371400"/>
            <a:ext cx="325844" cy="259227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60" y="846650"/>
            <a:ext cx="325844" cy="259227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44" y="366244"/>
            <a:ext cx="325844" cy="25922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0" y="371400"/>
            <a:ext cx="325844" cy="259227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63" y="853769"/>
            <a:ext cx="325844" cy="259227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73" y="369836"/>
            <a:ext cx="325844" cy="259227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77" y="364190"/>
            <a:ext cx="325844" cy="259227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68" y="361350"/>
            <a:ext cx="325844" cy="259227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82" y="851835"/>
            <a:ext cx="325844" cy="259227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7" y="850857"/>
            <a:ext cx="325844" cy="259227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73" y="850857"/>
            <a:ext cx="325844" cy="2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50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802740" cy="3552493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6677" y="3062122"/>
            <a:ext cx="5850259" cy="1224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493" y="379625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2026-06-03</a:t>
            </a:fld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77" y="3062122"/>
            <a:ext cx="3386063" cy="4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46186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2" y="3062122"/>
            <a:ext cx="3079226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1"/>
            <a:ext cx="923225" cy="244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53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1770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50EF-1B71-4321-9FE3-7BFE46B45AB7}" type="datetimeFigureOut">
              <a:rPr lang="pl-PL" smtClean="0"/>
              <a:t>2026-06-03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A6ED-4204-4B2D-ACA8-495FB7EE7A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726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44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729396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</p:spTree>
    <p:extLst>
      <p:ext uri="{BB962C8B-B14F-4D97-AF65-F5344CB8AC3E}">
        <p14:creationId xmlns:p14="http://schemas.microsoft.com/office/powerpoint/2010/main" val="933501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</p:spTree>
    <p:extLst>
      <p:ext uri="{BB962C8B-B14F-4D97-AF65-F5344CB8AC3E}">
        <p14:creationId xmlns:p14="http://schemas.microsoft.com/office/powerpoint/2010/main" val="3730051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62122"/>
            <a:ext cx="7035518" cy="1224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7064" y="0"/>
            <a:ext cx="7389873" cy="355249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41" y="3062122"/>
            <a:ext cx="3386063" cy="48993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77" y="3805829"/>
            <a:ext cx="6465290" cy="48006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26842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62122"/>
            <a:ext cx="7035518" cy="1224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7064" y="0"/>
            <a:ext cx="7389873" cy="355249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41" y="3062122"/>
            <a:ext cx="3386063" cy="48993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77" y="3805829"/>
            <a:ext cx="6465290" cy="48006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86604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7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50EF-1B71-4321-9FE3-7BFE46B45AB7}" type="datetimeFigureOut">
              <a:rPr lang="pl-PL" smtClean="0"/>
              <a:t>2026-06-03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A6ED-4204-4B2D-ACA8-495FB7EE7A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0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50EF-1B71-4321-9FE3-7BFE46B45AB7}" type="datetimeFigureOut">
              <a:rPr lang="pl-PL" smtClean="0"/>
              <a:t>2026-06-03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A6ED-4204-4B2D-ACA8-495FB7EE7A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30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50EF-1B71-4321-9FE3-7BFE46B45AB7}" type="datetimeFigureOut">
              <a:rPr lang="pl-PL" smtClean="0"/>
              <a:t>2026-06-03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A6ED-4204-4B2D-ACA8-495FB7EE7A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2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50EF-1B71-4321-9FE3-7BFE46B45AB7}" type="datetimeFigureOut">
              <a:rPr lang="pl-PL" smtClean="0"/>
              <a:t>2026-06-03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A6ED-4204-4B2D-ACA8-495FB7EE7A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242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50EF-1B71-4321-9FE3-7BFE46B45AB7}" type="datetimeFigureOut">
              <a:rPr lang="pl-PL" smtClean="0"/>
              <a:t>2026-06-03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A6ED-4204-4B2D-ACA8-495FB7EE7A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9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50EF-1B71-4321-9FE3-7BFE46B45AB7}" type="datetimeFigureOut">
              <a:rPr lang="pl-PL" smtClean="0"/>
              <a:t>2026-06-03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A6ED-4204-4B2D-ACA8-495FB7EE7A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47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50EF-1B71-4321-9FE3-7BFE46B45AB7}" type="datetimeFigureOut">
              <a:rPr lang="pl-PL" smtClean="0"/>
              <a:t>2026-06-03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A6ED-4204-4B2D-ACA8-495FB7EE7A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396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C50EF-1B71-4321-9FE3-7BFE46B45AB7}" type="datetimeFigureOut">
              <a:rPr lang="pl-PL" smtClean="0"/>
              <a:t>2026-06-03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0A6ED-4204-4B2D-ACA8-495FB7EE7A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653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</p:spTree>
    <p:extLst>
      <p:ext uri="{BB962C8B-B14F-4D97-AF65-F5344CB8AC3E}">
        <p14:creationId xmlns:p14="http://schemas.microsoft.com/office/powerpoint/2010/main" val="91170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7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8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9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164" y="1906681"/>
            <a:ext cx="6733672" cy="2060476"/>
          </a:xfrm>
        </p:spPr>
        <p:txBody>
          <a:bodyPr>
            <a:normAutofit/>
          </a:bodyPr>
          <a:lstStyle/>
          <a:p>
            <a:pPr algn="ctr"/>
            <a:br>
              <a:rPr lang="pl-PL" sz="2400" dirty="0">
                <a:latin typeface="Open Sans"/>
                <a:ea typeface="Open Sans"/>
                <a:cs typeface="Open Sans"/>
              </a:rPr>
            </a:br>
            <a:br>
              <a:rPr lang="pl-PL" sz="2400" dirty="0">
                <a:latin typeface="Open Sans"/>
                <a:ea typeface="Open Sans"/>
                <a:cs typeface="Open Sans"/>
              </a:rPr>
            </a:br>
            <a:r>
              <a:rPr lang="pl-PL" sz="2400" dirty="0"/>
              <a:t>Budowanie Odporności Społecznej z EFS+</a:t>
            </a:r>
            <a:endParaRPr lang="pl-PL" sz="2400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54" y="4285891"/>
            <a:ext cx="6478892" cy="68452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3BEF6D9-4AFC-4BE8-8607-D0D518D5BF8C}"/>
              </a:ext>
            </a:extLst>
          </p:cNvPr>
          <p:cNvSpPr txBox="1"/>
          <p:nvPr/>
        </p:nvSpPr>
        <p:spPr>
          <a:xfrm>
            <a:off x="2187189" y="373383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Szczyrk, 15 czerwca 2026 r.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F3F8EB6C-57A2-4C38-905A-C5EE6358078B}"/>
              </a:ext>
            </a:extLst>
          </p:cNvPr>
          <p:cNvSpPr/>
          <p:nvPr/>
        </p:nvSpPr>
        <p:spPr>
          <a:xfrm>
            <a:off x="904884" y="1224643"/>
            <a:ext cx="4731380" cy="1347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8F1A5B6-9943-406D-9339-F55F701A3E98}"/>
              </a:ext>
            </a:extLst>
          </p:cNvPr>
          <p:cNvSpPr/>
          <p:nvPr/>
        </p:nvSpPr>
        <p:spPr>
          <a:xfrm>
            <a:off x="827632" y="3670663"/>
            <a:ext cx="6611665" cy="248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5E614C-99F5-41F5-BAB9-C34A8195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32" y="256052"/>
            <a:ext cx="7438374" cy="45811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i="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DLACZEGO ROZMAWIAMY O ODPORNOŚCI W KONTEKŚCIE EFS+ </a:t>
            </a:r>
            <a:br>
              <a:rPr lang="pl-PL" sz="1200" b="1" i="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8BF15B-707E-4652-B218-A8FE9784B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348" y="937258"/>
            <a:ext cx="6749949" cy="34812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1100" b="1" dirty="0">
                <a:solidFill>
                  <a:schemeClr val="tx2"/>
                </a:solidFill>
              </a:rPr>
              <a:t>Zmiana ram prawnych – nowelizacja Rozporządzeń UE </a:t>
            </a:r>
          </a:p>
          <a:p>
            <a:pPr marL="0" indent="0">
              <a:buNone/>
            </a:pPr>
            <a:r>
              <a:rPr lang="pl-PL" sz="1100" dirty="0">
                <a:solidFill>
                  <a:schemeClr val="bg1"/>
                </a:solidFill>
              </a:rPr>
              <a:t>E     EFS+ został rozszerzony o możliwość wspierania działań z obszaru: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100" dirty="0">
                <a:solidFill>
                  <a:schemeClr val="bg1"/>
                </a:solidFill>
              </a:rPr>
              <a:t>- gotowości cywilnej,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100" dirty="0">
                <a:solidFill>
                  <a:schemeClr val="bg1"/>
                </a:solidFill>
              </a:rPr>
              <a:t>- odporności społecznej,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100" dirty="0">
                <a:solidFill>
                  <a:schemeClr val="bg1"/>
                </a:solidFill>
              </a:rPr>
              <a:t>- bezpieczeństwa informacyjnego i cyfrowego,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100" dirty="0">
                <a:solidFill>
                  <a:schemeClr val="bg1"/>
                </a:solidFill>
              </a:rPr>
              <a:t>- reagowania kryzysowego.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l-PL" sz="11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100" b="1" dirty="0">
                <a:solidFill>
                  <a:schemeClr val="tx2"/>
                </a:solidFill>
              </a:rPr>
              <a:t>Zmiany w Programie FE SL 2021–2027: Nowe priorytety bezpieczeństwa</a:t>
            </a:r>
            <a:r>
              <a:rPr lang="pl-PL" sz="1100" dirty="0"/>
              <a:t>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100" dirty="0"/>
              <a:t>Priorytet XV – Fundusze Europejskie na zwiększenie potencjału przemysłu obronnego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100" dirty="0"/>
              <a:t>Priorytet XVI – Fundusze Europejskie na rzecz bezpieczeństwa cywilnego </a:t>
            </a:r>
            <a:r>
              <a:rPr lang="pl-PL" sz="1100" b="1" dirty="0">
                <a:solidFill>
                  <a:schemeClr val="bg1"/>
                </a:solidFill>
              </a:rPr>
              <a:t>Pr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100" b="1" dirty="0">
                <a:solidFill>
                  <a:schemeClr val="bg1"/>
                </a:solidFill>
              </a:rPr>
              <a:t>Priorytet XVII – Fundusze Europejskie na rzecz odporności społecznej (finansowanie z EFS+)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14ADB8-DA50-4943-A9F5-BB3BE2685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A22B62E-4177-4DDE-87EA-06AF8FF87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66" y="4214146"/>
            <a:ext cx="6478892" cy="68452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6879174-5C28-4319-9540-BF94C11C1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205" y="1224642"/>
            <a:ext cx="1861974" cy="1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88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5E614C-99F5-41F5-BAB9-C34A8195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32" y="256052"/>
            <a:ext cx="7438374" cy="45811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i="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Priorytet XVII:  Fundusze Europejskie na rzecz odporności społecznej </a:t>
            </a:r>
            <a:endPara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8BF15B-707E-4652-B218-A8FE9784B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2920" y="1078414"/>
            <a:ext cx="6888750" cy="29866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b="1" dirty="0">
                <a:solidFill>
                  <a:schemeClr val="tx2"/>
                </a:solidFill>
              </a:rPr>
              <a:t>Cel interwencji: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200" dirty="0"/>
              <a:t>przygotowanie społeczności lokalnych do reagowania w sytuacjach kryzysowych,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200" dirty="0"/>
              <a:t>rozwój kompetencji w zakresie gotowości cywilnej i bezpieczeństwa,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200" dirty="0"/>
              <a:t>wzmocnienie lokalnych i regionalnych struktur bezpieczeństwa.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b="1" dirty="0">
                <a:solidFill>
                  <a:schemeClr val="tx2"/>
                </a:solidFill>
              </a:rPr>
              <a:t>Główna grupa docelowa: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200" dirty="0"/>
              <a:t>mieszkańcy województwa śląskiego, którzy z własnej inicjatywy chcą podnieść lub zmienić swoje kompetencje i kwalifikacje, w tym m.in. osoby reprezentujące JST, NGO i instytucje należące do lokalnych i regionalnych struktur bezpieczeństwa.</a:t>
            </a:r>
          </a:p>
          <a:p>
            <a:pPr marL="0" indent="0">
              <a:buNone/>
            </a:pPr>
            <a:r>
              <a:rPr lang="pl-PL" sz="1200" b="1" dirty="0">
                <a:solidFill>
                  <a:schemeClr val="tx2"/>
                </a:solidFill>
              </a:rPr>
              <a:t>Priorytet XVII koncentruje się na „miękkim rdzeniu” bezpieczeństwa: kompetencjach, gotowości i odporności społecznej.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14ADB8-DA50-4943-A9F5-BB3BE2685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A22B62E-4177-4DDE-87EA-06AF8FF87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66" y="4214146"/>
            <a:ext cx="6478892" cy="6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44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5E614C-99F5-41F5-BAB9-C34A8195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32" y="256052"/>
            <a:ext cx="7438374" cy="458114"/>
          </a:xfrm>
        </p:spPr>
        <p:txBody>
          <a:bodyPr>
            <a:normAutofit/>
          </a:bodyPr>
          <a:lstStyle/>
          <a:p>
            <a:pPr algn="ctr"/>
            <a:r>
              <a:rPr lang="pl-PL" sz="1800" b="1" i="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PLANUJEMY WDRAŻAĆ ODPORNOŚĆ W REGIONIE Z EFS+</a:t>
            </a:r>
            <a:endPara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8BF15B-707E-4652-B218-A8FE9784B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2920" y="1078414"/>
            <a:ext cx="6888750" cy="29866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b="1" dirty="0">
                <a:solidFill>
                  <a:schemeClr val="tx2"/>
                </a:solidFill>
              </a:rPr>
              <a:t>Departament EFS: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200" dirty="0"/>
              <a:t>konkurs na działania edukacyjne ukierunkowane na rozwój kompetencji i umiejętności w zakresie gotowości cywilnej oraz wzmocnienia odporności społecznej, a także wspierania współpracy lokalnych struktur bezpieczeństwa;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2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200" dirty="0"/>
              <a:t>projekty własne Samorządu Województwa Śląskiego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200" dirty="0"/>
              <a:t>Projekt szkoleniowo-koordynacyjny dla kadr jednostek wojewódzkich POL;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200" dirty="0"/>
              <a:t>Projekt grantowy dla POL;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200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b="1" dirty="0">
                <a:solidFill>
                  <a:schemeClr val="tx2"/>
                </a:solidFill>
              </a:rPr>
              <a:t>Wojewódzki Urząd Pracy: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200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dirty="0"/>
              <a:t>kształcenie osób dorosłych w obszarze odporności społecznej w zakresie umiejętności o podwójnym zastosowaniu (dual-</a:t>
            </a:r>
            <a:r>
              <a:rPr lang="pl-PL" sz="1200" dirty="0" err="1"/>
              <a:t>use</a:t>
            </a:r>
            <a:r>
              <a:rPr lang="pl-PL" sz="1200" dirty="0"/>
              <a:t>), w tym projekty z Subregionów.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14ADB8-DA50-4943-A9F5-BB3BE2685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A22B62E-4177-4DDE-87EA-06AF8FF87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66" y="4214146"/>
            <a:ext cx="6478892" cy="6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17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5E614C-99F5-41F5-BAB9-C34A8195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32" y="256052"/>
            <a:ext cx="7438374" cy="45811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 posiadanych zasobów Jednostek Samorządu Terytorialnego </a:t>
            </a:r>
            <a:b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Województwa Śląskiego w zakresie Ochrony Ludności i Obrony Cywilnej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8BF15B-707E-4652-B218-A8FE9784B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2920" y="1078414"/>
            <a:ext cx="6888750" cy="29866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200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14ADB8-DA50-4943-A9F5-BB3BE2685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A22B62E-4177-4DDE-87EA-06AF8FF87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66" y="4214146"/>
            <a:ext cx="6478892" cy="684525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0A1BD3F-AC6C-439D-BB86-625EE554CAEC}"/>
              </a:ext>
            </a:extLst>
          </p:cNvPr>
          <p:cNvSpPr txBox="1">
            <a:spLocks/>
          </p:cNvSpPr>
          <p:nvPr/>
        </p:nvSpPr>
        <p:spPr>
          <a:xfrm>
            <a:off x="926287" y="984738"/>
            <a:ext cx="7339719" cy="33059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pl-PL" sz="1150" b="1" dirty="0">
                <a:solidFill>
                  <a:schemeClr val="tx2"/>
                </a:solidFill>
              </a:rPr>
              <a:t>Realizator badania: Departament Europejskiego Funduszu Społecznego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50" dirty="0"/>
              <a:t>opracowanie ankiet skierowanych do 167 gmin i 17 powiatów ziemskich,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50" dirty="0"/>
              <a:t>zebranie odpowiedzi (100% </a:t>
            </a:r>
            <a:r>
              <a:rPr lang="pl-PL" sz="1150" dirty="0" err="1"/>
              <a:t>responsywności</a:t>
            </a:r>
            <a:r>
              <a:rPr lang="pl-PL" sz="1150" dirty="0"/>
              <a:t>) oraz opracowanie raportu diagnostycznego (grudzień 2025)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pl-PL" sz="1150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pl-PL" sz="1150" b="1" dirty="0">
                <a:solidFill>
                  <a:schemeClr val="tx2"/>
                </a:solidFill>
              </a:rPr>
              <a:t>Najważniejsze rekomendacje: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50" b="1" dirty="0">
                <a:solidFill>
                  <a:schemeClr val="tx2"/>
                </a:solidFill>
                <a:cs typeface="Arial" panose="020B0604020202020204" pitchFamily="34" charset="0"/>
              </a:rPr>
              <a:t>umożliwienie zakupów sprzętu i wyposażenia dla POL</a:t>
            </a:r>
            <a:r>
              <a:rPr lang="pl-PL" sz="1150" dirty="0">
                <a:cs typeface="Arial" panose="020B0604020202020204" pitchFamily="34" charset="0"/>
              </a:rPr>
              <a:t>, brak takiej możliwości może wpłynąć negatywnie na zainteresowanie udziałem w projektach,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50" dirty="0"/>
              <a:t>umożliwienie </a:t>
            </a:r>
            <a:r>
              <a:rPr lang="pl-PL" sz="1150" b="1" dirty="0">
                <a:solidFill>
                  <a:schemeClr val="tx2"/>
                </a:solidFill>
              </a:rPr>
              <a:t>dofinansowania organizacji szkoleń dla POL</a:t>
            </a:r>
            <a:r>
              <a:rPr lang="pl-PL" sz="1150" b="1" dirty="0"/>
              <a:t>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50" dirty="0"/>
              <a:t>umożliwienie </a:t>
            </a:r>
            <a:r>
              <a:rPr lang="pl-PL" sz="1150" b="1" dirty="0">
                <a:solidFill>
                  <a:schemeClr val="tx2"/>
                </a:solidFill>
              </a:rPr>
              <a:t>dofinansowania organizacji szkoleń dla mieszkańców</a:t>
            </a:r>
            <a:r>
              <a:rPr lang="pl-PL" sz="1150" b="1" dirty="0"/>
              <a:t> </a:t>
            </a:r>
            <a:r>
              <a:rPr lang="pl-PL" sz="1150" dirty="0"/>
              <a:t>z zakresu ochrony i reagowania w sytuacjach kryzysowych,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50" dirty="0"/>
              <a:t>umożliwienie </a:t>
            </a:r>
            <a:r>
              <a:rPr lang="pl-PL" sz="1150" b="1" dirty="0">
                <a:solidFill>
                  <a:schemeClr val="tx2"/>
                </a:solidFill>
              </a:rPr>
              <a:t>dofinansowania szkoleń </a:t>
            </a:r>
            <a:r>
              <a:rPr lang="pl-PL" sz="1150" dirty="0"/>
              <a:t>celem podniesienia lub nabycia kompetencji odpowiednich </a:t>
            </a:r>
            <a:r>
              <a:rPr lang="pl-PL" sz="1150" b="1" dirty="0">
                <a:solidFill>
                  <a:schemeClr val="tx2"/>
                </a:solidFill>
              </a:rPr>
              <a:t>do realizacji szkoleń dla mieszkańców</a:t>
            </a:r>
            <a:r>
              <a:rPr lang="pl-PL" sz="1150" dirty="0">
                <a:solidFill>
                  <a:schemeClr val="tx2"/>
                </a:solidFill>
              </a:rPr>
              <a:t>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50" dirty="0"/>
              <a:t>umożliwienie </a:t>
            </a:r>
            <a:r>
              <a:rPr lang="pl-PL" sz="1150" b="1" dirty="0">
                <a:solidFill>
                  <a:schemeClr val="tx2"/>
                </a:solidFill>
              </a:rPr>
              <a:t>współpracy oraz wypracowania procedur pomiędzy </a:t>
            </a:r>
            <a:r>
              <a:rPr lang="pl-PL" sz="1150" dirty="0"/>
              <a:t>JST, NGO i innym POL, </a:t>
            </a:r>
            <a:r>
              <a:rPr lang="pl-PL" sz="1150" b="1" dirty="0">
                <a:solidFill>
                  <a:schemeClr val="tx2"/>
                </a:solidFill>
              </a:rPr>
              <a:t>sieciowanie tych podmiotów oraz kreacja roli lokalnych liderów odporności</a:t>
            </a:r>
            <a:r>
              <a:rPr lang="pl-PL" sz="1150" b="1" dirty="0"/>
              <a:t>,</a:t>
            </a:r>
            <a:r>
              <a:rPr lang="pl-PL" sz="1150" dirty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50" dirty="0"/>
              <a:t>umożliwienie </a:t>
            </a:r>
            <a:r>
              <a:rPr lang="pl-PL" sz="1150" b="1" dirty="0">
                <a:solidFill>
                  <a:schemeClr val="tx2"/>
                </a:solidFill>
              </a:rPr>
              <a:t>dofinansowania szkoleń kadr NGO </a:t>
            </a:r>
            <a:r>
              <a:rPr lang="pl-PL" sz="1150" dirty="0"/>
              <a:t>celem realizacji działań z zakresu </a:t>
            </a:r>
            <a:r>
              <a:rPr lang="pl-PL" sz="1150" dirty="0" err="1"/>
              <a:t>OLiOC</a:t>
            </a:r>
            <a:r>
              <a:rPr lang="pl-PL" sz="115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50" b="1" dirty="0">
                <a:solidFill>
                  <a:schemeClr val="tx2"/>
                </a:solidFill>
              </a:rPr>
              <a:t>utworzenie bazy/baz danych</a:t>
            </a:r>
            <a:r>
              <a:rPr lang="pl-PL" sz="1150" dirty="0">
                <a:solidFill>
                  <a:schemeClr val="tx2"/>
                </a:solidFill>
              </a:rPr>
              <a:t> </a:t>
            </a:r>
            <a:r>
              <a:rPr lang="pl-PL" sz="1150" dirty="0"/>
              <a:t>z NGO/ wolontariuszami mogących realizować zadania z zakresu </a:t>
            </a:r>
            <a:r>
              <a:rPr lang="pl-PL" sz="1150" dirty="0" err="1"/>
              <a:t>OLiOC</a:t>
            </a:r>
            <a:r>
              <a:rPr lang="pl-PL" sz="1150" dirty="0"/>
              <a:t>.	</a:t>
            </a:r>
          </a:p>
          <a:p>
            <a:pPr marL="36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pl-PL" sz="12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67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6F58882-ED90-452C-B456-2492B82E3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364" y="667990"/>
            <a:ext cx="2554555" cy="170303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A5E614C-99F5-41F5-BAB9-C34A8195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32" y="256052"/>
            <a:ext cx="7438374" cy="458114"/>
          </a:xfrm>
        </p:spPr>
        <p:txBody>
          <a:bodyPr>
            <a:normAutofit/>
          </a:bodyPr>
          <a:lstStyle/>
          <a:p>
            <a:pPr algn="ctr"/>
            <a:r>
              <a:rPr lang="pl-PL" sz="1800" b="1" i="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21.04.2026 WORLD CAFÉ z ekspertami odporności społecznej </a:t>
            </a:r>
            <a:endPara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8BF15B-707E-4652-B218-A8FE9784B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5429" y="762000"/>
            <a:ext cx="6888750" cy="32051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b="1" dirty="0">
                <a:solidFill>
                  <a:schemeClr val="tx2"/>
                </a:solidFill>
              </a:rPr>
              <a:t>Celem spotkania było: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200" dirty="0"/>
              <a:t>skorzystanie z wiedzy i doświadczenia ekspertów,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200" dirty="0"/>
              <a:t>zaprogramowanie wsparcie EFS+ zgodnie z </a:t>
            </a:r>
            <a:br>
              <a:rPr lang="pl-PL" sz="1200" dirty="0"/>
            </a:br>
            <a:r>
              <a:rPr lang="pl-PL" sz="1200" dirty="0"/>
              <a:t>realnymi potrzebami regionu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b="1" dirty="0">
                <a:solidFill>
                  <a:schemeClr val="tx2"/>
                </a:solidFill>
              </a:rPr>
              <a:t>Efekty World Café: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200" dirty="0"/>
              <a:t>rekomendacje do zaprogramowania wsparcia EFS+,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200" dirty="0"/>
              <a:t>wnioski dot. zakresu interwencji,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200" dirty="0"/>
              <a:t>identyfikacja luk i priorytetów,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200" dirty="0"/>
              <a:t>podstawa do dalszych decyzji wdrożeniowych.</a:t>
            </a:r>
            <a:r>
              <a:rPr lang="pl-PL" sz="1200" b="1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12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14ADB8-DA50-4943-A9F5-BB3BE2685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A22B62E-4177-4DDE-87EA-06AF8FF87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66" y="4214146"/>
            <a:ext cx="6478892" cy="68452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1332AFA-305C-3E8E-090F-431AE9810F92}"/>
              </a:ext>
            </a:extLst>
          </p:cNvPr>
          <p:cNvSpPr/>
          <p:nvPr/>
        </p:nvSpPr>
        <p:spPr>
          <a:xfrm>
            <a:off x="5275614" y="2567095"/>
            <a:ext cx="1770621" cy="285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Stoliki tematyczne: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026016A-6F93-07AC-CB20-56B46992EEA3}"/>
              </a:ext>
            </a:extLst>
          </p:cNvPr>
          <p:cNvSpPr txBox="1"/>
          <p:nvPr/>
        </p:nvSpPr>
        <p:spPr>
          <a:xfrm>
            <a:off x="852813" y="2590800"/>
            <a:ext cx="743837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200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Stolik 1 Mieszkańcy i gotowość kryzysowa</a:t>
            </a:r>
          </a:p>
          <a:p>
            <a:pPr lvl="1"/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przygotować mieszkańców do sytuacji kryzysowych i jakie szkolenia są im naprawdę potrzebne?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Stolik 2 Struktury i odporność instytucji</a:t>
            </a:r>
          </a:p>
          <a:p>
            <a:pPr lvl="1"/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zorganizować skuteczne struktury reagowania i wzmocnić odporność instytucji na kryzysy informacyjne, techniczne i organizacyjne?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Stolik 3 Współpraca i sieci odporności</a:t>
            </a:r>
          </a:p>
          <a:p>
            <a:pPr lvl="1"/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budować trwałą współpracę i sieci wymiany wiedzy, aby zwiększyć odporność lokalną i regionalną?</a:t>
            </a:r>
          </a:p>
        </p:txBody>
      </p:sp>
    </p:spTree>
    <p:extLst>
      <p:ext uri="{BB962C8B-B14F-4D97-AF65-F5344CB8AC3E}">
        <p14:creationId xmlns:p14="http://schemas.microsoft.com/office/powerpoint/2010/main" val="310616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5E614C-99F5-41F5-BAB9-C34A8195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299" y="231947"/>
            <a:ext cx="4074787" cy="315703"/>
          </a:xfrm>
        </p:spPr>
        <p:txBody>
          <a:bodyPr>
            <a:normAutofit/>
          </a:bodyPr>
          <a:lstStyle/>
          <a:p>
            <a:pPr algn="ctr"/>
            <a:r>
              <a:rPr lang="pl-PL" sz="1800" b="1" i="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Wnioski</a:t>
            </a:r>
            <a:endPara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8BF15B-707E-4652-B218-A8FE9784B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4856" y="367299"/>
            <a:ext cx="7599543" cy="41366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2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Mieszkańcy i gotowość kryzysowa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potrzeba kompleksowych i cyklicznych szkoleń kryzysowych i medycznych skierowanych do szerokiego grona (mieszkańców, opiekunów, asystentów, organizacji, służb),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konieczność wzmocnienia kompetencji społecznych i psychologicznych oraz odporności informacyjnej,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szkolenia powinny mieć wymiar maksymalnie praktyczny najlepiej w formie warsztatów,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szkolenia powinny być realizowane przez podmioty lokalne mieszczące się możliwe najbliżej społeczności lokalnej.</a:t>
            </a:r>
            <a:endParaRPr lang="pl-PL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8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Struktury i odporność instytucji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procedury w instytucjach powinny mieć charakter zintegrowany, a nie sektorowy,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odporność psychiczna kadry zarządzającej i pracowników stanowi fundament odporności całych struktur,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potrzeba wsparcia wolontariatu kryzysowego oraz szkoleń dla liderów lokalnych, ponieważ w sytuacjach kryzysowych uzupełniają lub odciążają formalne struktury,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na rzecz obronność powinny być realizowane we współpracy lub partnerstwie jednostek samorządu terytorialnego z organizacją pozarządową.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8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Współpraca i sieci odporności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współpraca powinna być obowiązkowa, a ciężar sieciowania powinien spoczywać na jst,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wspólne szkolenia różnych środowisk są podstawą budowania współpracy i wymiany wiedzy (standaryzacja szkoleń),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„budowanie lokalne” – każda instytucja powinna mieć przypisaną rolę w systemie, a mieszkaniec powinien wiedzieć do jakiej instytucji się udać po pomoc/informację (promocja i propagowanie wiedzy).</a:t>
            </a:r>
            <a:endParaRPr lang="pl-PL" sz="11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12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14ADB8-DA50-4943-A9F5-BB3BE2685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A22B62E-4177-4DDE-87EA-06AF8FF87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66" y="4214146"/>
            <a:ext cx="6478892" cy="6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77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689037" y="-273981"/>
            <a:ext cx="2719523" cy="5837512"/>
          </a:xfrm>
          <a:prstGeom prst="rect">
            <a:avLst/>
          </a:prstGeom>
          <a:solidFill>
            <a:srgbClr val="BDC8BD">
              <a:alpha val="27843"/>
            </a:srgbClr>
          </a:solidFill>
        </p:spPr>
      </p:sp>
      <p:sp>
        <p:nvSpPr>
          <p:cNvPr id="4" name="Freeform 4"/>
          <p:cNvSpPr/>
          <p:nvPr/>
        </p:nvSpPr>
        <p:spPr>
          <a:xfrm>
            <a:off x="2236096" y="4366455"/>
            <a:ext cx="5003727" cy="525392"/>
          </a:xfrm>
          <a:custGeom>
            <a:avLst/>
            <a:gdLst/>
            <a:ahLst/>
            <a:cxnLst/>
            <a:rect l="l" t="t" r="r" b="b"/>
            <a:pathLst>
              <a:path w="10007453" h="1050783">
                <a:moveTo>
                  <a:pt x="0" y="0"/>
                </a:moveTo>
                <a:lnTo>
                  <a:pt x="10007453" y="0"/>
                </a:lnTo>
                <a:lnTo>
                  <a:pt x="10007453" y="1050782"/>
                </a:lnTo>
                <a:lnTo>
                  <a:pt x="0" y="1050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878061" y="4251685"/>
            <a:ext cx="4351008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5400000">
            <a:off x="1454281" y="410020"/>
            <a:ext cx="2299831" cy="4889202"/>
          </a:xfrm>
          <a:prstGeom prst="rect">
            <a:avLst/>
          </a:prstGeom>
          <a:solidFill>
            <a:srgbClr val="B5BAB7">
              <a:alpha val="27843"/>
            </a:srgb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7" name="TextBox 7"/>
          <p:cNvSpPr txBox="1"/>
          <p:nvPr/>
        </p:nvSpPr>
        <p:spPr>
          <a:xfrm>
            <a:off x="306147" y="2660651"/>
            <a:ext cx="426585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24"/>
              </a:lnSpc>
            </a:pPr>
            <a:r>
              <a:rPr lang="pl-PL" sz="3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mo"/>
              </a:rPr>
              <a:t>Dziękuję za uwagę</a:t>
            </a:r>
          </a:p>
          <a:p>
            <a:pPr>
              <a:lnSpc>
                <a:spcPts val="1624"/>
              </a:lnSpc>
            </a:pPr>
            <a:endParaRPr lang="pl-PL" sz="3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mo"/>
            </a:endParaRPr>
          </a:p>
          <a:p>
            <a:pPr>
              <a:lnSpc>
                <a:spcPts val="1624"/>
              </a:lnSpc>
            </a:pPr>
            <a:r>
              <a:rPr lang="pl-PL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mo"/>
              </a:rPr>
              <a:t>Jarosław Wesołowski 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8669FEC-A3BB-4D75-BC73-AEBE83E0BE8D}"/>
              </a:ext>
            </a:extLst>
          </p:cNvPr>
          <p:cNvSpPr txBox="1"/>
          <p:nvPr/>
        </p:nvSpPr>
        <p:spPr>
          <a:xfrm>
            <a:off x="306147" y="3331458"/>
            <a:ext cx="385989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4"/>
              </a:lnSpc>
            </a:pPr>
            <a:r>
              <a:rPr lang="pl-PL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mo"/>
              </a:rPr>
              <a:t>Dyrektor Departamentu Europejskiego Funduszu Społecznego</a:t>
            </a:r>
          </a:p>
          <a:p>
            <a:pPr>
              <a:lnSpc>
                <a:spcPts val="1624"/>
              </a:lnSpc>
            </a:pPr>
            <a:endParaRPr lang="en-US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bde75c-c695-442a-80d4-61b034fbba81">
      <Terms xmlns="http://schemas.microsoft.com/office/infopath/2007/PartnerControls"/>
    </lcf76f155ced4ddcb4097134ff3c332f>
    <TaxCatchAll xmlns="6852e5d6-3164-4114-9510-1696955387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EC8107F11BB34F81F6D35CD3AFF487" ma:contentTypeVersion="16" ma:contentTypeDescription="Utwórz nowy dokument." ma:contentTypeScope="" ma:versionID="ee01834a99153cddf4d0931edf2f75d6">
  <xsd:schema xmlns:xsd="http://www.w3.org/2001/XMLSchema" xmlns:xs="http://www.w3.org/2001/XMLSchema" xmlns:p="http://schemas.microsoft.com/office/2006/metadata/properties" xmlns:ns2="9ebde75c-c695-442a-80d4-61b034fbba81" xmlns:ns3="6852e5d6-3164-4114-9510-1696955387a4" targetNamespace="http://schemas.microsoft.com/office/2006/metadata/properties" ma:root="true" ma:fieldsID="eab530e11c577f7b6f823357312c5625" ns2:_="" ns3:_="">
    <xsd:import namespace="9ebde75c-c695-442a-80d4-61b034fbba81"/>
    <xsd:import namespace="6852e5d6-3164-4114-9510-1696955387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de75c-c695-442a-80d4-61b034fbba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54914f52-495d-4bb6-95e8-b9da89695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2e5d6-3164-4114-9510-1696955387a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aba39d-2bb0-43c8-925f-3ed70e5af5ff}" ma:internalName="TaxCatchAll" ma:showField="CatchAllData" ma:web="6852e5d6-3164-4114-9510-1696955387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5B86F2-BC7B-40B1-AAF4-00C1C4855B2D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852e5d6-3164-4114-9510-1696955387a4"/>
    <ds:schemaRef ds:uri="http://purl.org/dc/terms/"/>
    <ds:schemaRef ds:uri="9ebde75c-c695-442a-80d4-61b034fbba8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BF0586-B53D-4184-9B0A-867E8F5C2A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9F010C-E6BC-4425-8364-DFB9E628E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bde75c-c695-442a-80d4-61b034fbba81"/>
    <ds:schemaRef ds:uri="6852e5d6-3164-4114-9510-1696955387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781</Words>
  <Application>Microsoft Office PowerPoint</Application>
  <PresentationFormat>Pokaz na ekranie (16:9)</PresentationFormat>
  <Paragraphs>93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Arial</vt:lpstr>
      <vt:lpstr>Arimo</vt:lpstr>
      <vt:lpstr>Calibri</vt:lpstr>
      <vt:lpstr>Calibri Light</vt:lpstr>
      <vt:lpstr>Open Sans</vt:lpstr>
      <vt:lpstr>Wingdings</vt:lpstr>
      <vt:lpstr>Projekt niestandardowy</vt:lpstr>
      <vt:lpstr>1_Motyw pakietu Office</vt:lpstr>
      <vt:lpstr>  Budowanie Odporności Społecznej z EFS+</vt:lpstr>
      <vt:lpstr>DLACZEGO ROZMAWIAMY O ODPORNOŚCI W KONTEKŚCIE EFS+  </vt:lpstr>
      <vt:lpstr>Priorytet XVII:  Fundusze Europejskie na rzecz odporności społecznej </vt:lpstr>
      <vt:lpstr>JAK PLANUJEMY WDRAŻAĆ ODPORNOŚĆ W REGIONIE Z EFS+</vt:lpstr>
      <vt:lpstr>Analiza posiadanych zasobów Jednostek Samorządu Terytorialnego  Województwa Śląskiego w zakresie Ochrony Ludności i Obrony Cywilnej </vt:lpstr>
      <vt:lpstr>21.04.2026 WORLD CAFÉ z ekspertami odporności społecznej </vt:lpstr>
      <vt:lpstr>Wnioski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Arkadiusz Kaczor</dc:creator>
  <cp:lastModifiedBy>Kopka Anna</cp:lastModifiedBy>
  <cp:revision>268</cp:revision>
  <dcterms:created xsi:type="dcterms:W3CDTF">2022-11-16T12:22:06Z</dcterms:created>
  <dcterms:modified xsi:type="dcterms:W3CDTF">2026-06-03T05:57:15Z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0x010100F4EC8107F11BB34F81F6D35CD3AFF487</vt:lpwstr>
  </property>
  <property fmtid="{D5CDD505-2E9C-101B-9397-08002B2CF9AE}" pid="3" name="MediaServiceImageTags">
    <vt:lpwstr/>
  </property>
</Properties>
</file>