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3" r:id="rId4"/>
  </p:sldMasterIdLst>
  <p:notesMasterIdLst>
    <p:notesMasterId r:id="rId28"/>
  </p:notesMasterIdLst>
  <p:sldIdLst>
    <p:sldId id="270" r:id="rId5"/>
    <p:sldId id="310" r:id="rId6"/>
    <p:sldId id="338" r:id="rId7"/>
    <p:sldId id="355" r:id="rId8"/>
    <p:sldId id="987" r:id="rId9"/>
    <p:sldId id="988" r:id="rId10"/>
    <p:sldId id="934" r:id="rId11"/>
    <p:sldId id="938" r:id="rId12"/>
    <p:sldId id="937" r:id="rId13"/>
    <p:sldId id="985" r:id="rId14"/>
    <p:sldId id="986" r:id="rId15"/>
    <p:sldId id="939" r:id="rId16"/>
    <p:sldId id="357" r:id="rId17"/>
    <p:sldId id="990" r:id="rId18"/>
    <p:sldId id="358" r:id="rId19"/>
    <p:sldId id="362" r:id="rId20"/>
    <p:sldId id="369" r:id="rId21"/>
    <p:sldId id="363" r:id="rId22"/>
    <p:sldId id="365" r:id="rId23"/>
    <p:sldId id="353" r:id="rId24"/>
    <p:sldId id="984" r:id="rId25"/>
    <p:sldId id="350" r:id="rId26"/>
    <p:sldId id="345" r:id="rId2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spółpraca z organizacjami pozarządowymi 2025 r." id="{C71F96AD-D879-4472-B977-7001251D5156}">
          <p14:sldIdLst>
            <p14:sldId id="270"/>
            <p14:sldId id="310"/>
          </p14:sldIdLst>
        </p14:section>
        <p14:section name="Nabory w ramach programów RN" id="{FC124FAB-8109-448C-BC37-6A94BA45D687}">
          <p14:sldIdLst>
            <p14:sldId id="338"/>
            <p14:sldId id="355"/>
            <p14:sldId id="987"/>
            <p14:sldId id="988"/>
            <p14:sldId id="934"/>
            <p14:sldId id="938"/>
            <p14:sldId id="937"/>
            <p14:sldId id="985"/>
            <p14:sldId id="986"/>
            <p14:sldId id="939"/>
            <p14:sldId id="357"/>
            <p14:sldId id="990"/>
            <p14:sldId id="358"/>
            <p14:sldId id="362"/>
            <p14:sldId id="369"/>
            <p14:sldId id="363"/>
            <p14:sldId id="365"/>
            <p14:sldId id="353"/>
            <p14:sldId id="984"/>
            <p14:sldId id="350"/>
            <p14:sldId id="3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7355" userDrawn="1">
          <p15:clr>
            <a:srgbClr val="A4A3A4"/>
          </p15:clr>
        </p15:guide>
        <p15:guide id="3" pos="302" userDrawn="1">
          <p15:clr>
            <a:srgbClr val="A4A3A4"/>
          </p15:clr>
        </p15:guide>
        <p15:guide id="4" orient="horz" pos="368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F07CB00-C71D-6434-D0E2-9CA6FF51811C}" name="Czyżak Barbara" initials="BC" userId="S::bczyzak@pfron.org.pl::6573cf42-c388-4799-9806-015607a1f270" providerId="AD"/>
  <p188:author id="{A5D84906-3371-D0C4-588C-5DF6C12E4E0F}" name="Kurda-Mikiewicz Anna" initials="AK" userId="S::anna.kurda-mikiewicz@pfron.org.pl::29bba081-2355-4ccf-a9db-f0a32c7c1444" providerId="AD"/>
  <p188:author id="{8E743449-9D7D-1BA8-6AF9-FB800711593D}" name="Bobek Kamil" initials="KB" userId="S::kamil.bobek@pfron.org.pl::c0941e00-04f9-46f9-a154-2dde1eda2c98" providerId="AD"/>
  <p188:author id="{CA60ADB9-18C2-5708-403F-AFECB4A80B0D}" name="Iwancio Łukasz" initials="ŁI" userId="S::lukasz.iwancio@pfron.org.pl::895f9249-efe0-45cb-8ed0-033950dc1a9b" providerId="AD"/>
  <p188:author id="{1DB95EED-6C5C-EDDD-E5A9-74DFD3FC93EB}" name="Drewniak Agnieszka" initials="AD" userId="S::adrewniak@pfron.org.pl::cb0f57d9-9248-4ffe-bbc6-a9ae184935f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B95C"/>
    <a:srgbClr val="53565A"/>
    <a:srgbClr val="48A23F"/>
    <a:srgbClr val="CB333B"/>
    <a:srgbClr val="D353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10" autoAdjust="0"/>
  </p:normalViewPr>
  <p:slideViewPr>
    <p:cSldViewPr snapToGrid="0" showGuides="1">
      <p:cViewPr varScale="1">
        <p:scale>
          <a:sx n="57" d="100"/>
          <a:sy n="57" d="100"/>
        </p:scale>
        <p:origin x="120" y="34"/>
      </p:cViewPr>
      <p:guideLst>
        <p:guide orient="horz" pos="799"/>
        <p:guide pos="7355"/>
        <p:guide pos="302"/>
        <p:guide orient="horz" pos="3680"/>
      </p:guideLst>
    </p:cSldViewPr>
  </p:slideViewPr>
  <p:outlineViewPr>
    <p:cViewPr>
      <p:scale>
        <a:sx n="33" d="100"/>
        <a:sy n="33" d="100"/>
      </p:scale>
      <p:origin x="0" y="-10867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D3DD2F-53E9-4C6F-A6C7-C87C6D23370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EC3F1455-BDEE-416D-83AD-8F7AE0639D3B}">
      <dgm:prSet phldrT="[Tekst]" custT="1"/>
      <dgm:spPr/>
      <dgm:t>
        <a:bodyPr/>
        <a:lstStyle/>
        <a:p>
          <a:pPr marL="0" indent="0" algn="l">
            <a:tabLst>
              <a:tab pos="266700" algn="l"/>
            </a:tabLst>
          </a:pPr>
          <a:r>
            <a:rPr lang="pl-PL" sz="2400" b="1" dirty="0">
              <a:solidFill>
                <a:schemeClr val="tx1"/>
              </a:solidFill>
            </a:rPr>
            <a:t>	</a:t>
          </a:r>
          <a:r>
            <a:rPr lang="pl-PL" sz="1800" b="1" dirty="0">
              <a:solidFill>
                <a:schemeClr val="tx1"/>
              </a:solidFill>
            </a:rPr>
            <a:t>Moduł I </a:t>
          </a:r>
          <a:r>
            <a:rPr lang="pl-PL" sz="1800" dirty="0">
              <a:solidFill>
                <a:schemeClr val="tx1"/>
              </a:solidFill>
            </a:rPr>
            <a:t>–</a:t>
          </a:r>
          <a:r>
            <a:rPr lang="pl-PL" sz="1800" b="1" dirty="0">
              <a:solidFill>
                <a:schemeClr val="tx1"/>
              </a:solidFill>
            </a:rPr>
            <a:t> </a:t>
          </a:r>
          <a:r>
            <a:rPr lang="pl-PL" sz="1800" dirty="0">
              <a:solidFill>
                <a:schemeClr val="tx1"/>
              </a:solidFill>
            </a:rPr>
            <a:t>wojewódzkie centra informacyjno-doradcze dla osób z niepełnosprawnością w Oddziałach PFRON oraz usługi specjalisty ds. zarządzania rehabilitacją (</a:t>
          </a:r>
          <a:r>
            <a:rPr lang="pl-PL" sz="1800" dirty="0" err="1">
              <a:solidFill>
                <a:schemeClr val="tx1"/>
              </a:solidFill>
            </a:rPr>
            <a:t>Rehamenager</a:t>
          </a:r>
          <a:r>
            <a:rPr lang="pl-PL" sz="1800" dirty="0">
              <a:solidFill>
                <a:schemeClr val="tx1"/>
              </a:solidFill>
            </a:rPr>
            <a:t>)</a:t>
          </a:r>
          <a:endParaRPr lang="pl-PL" sz="1800" b="1" dirty="0">
            <a:solidFill>
              <a:schemeClr val="tx1"/>
            </a:solidFill>
          </a:endParaRPr>
        </a:p>
      </dgm:t>
    </dgm:pt>
    <dgm:pt modelId="{CDB3B7A3-5B66-4697-89C6-6AC4FABF09C6}" type="parTrans" cxnId="{350D3DAF-B234-4905-8010-664BDDDBA933}">
      <dgm:prSet/>
      <dgm:spPr/>
      <dgm:t>
        <a:bodyPr/>
        <a:lstStyle/>
        <a:p>
          <a:endParaRPr lang="pl-PL"/>
        </a:p>
      </dgm:t>
    </dgm:pt>
    <dgm:pt modelId="{3F0ED4C8-06AF-4843-8E2F-667493339732}" type="sibTrans" cxnId="{350D3DAF-B234-4905-8010-664BDDDBA933}">
      <dgm:prSet/>
      <dgm:spPr/>
      <dgm:t>
        <a:bodyPr/>
        <a:lstStyle/>
        <a:p>
          <a:endParaRPr lang="pl-PL"/>
        </a:p>
      </dgm:t>
    </dgm:pt>
    <dgm:pt modelId="{91D62CB7-C60D-4314-846F-A1D888C1E578}">
      <dgm:prSet phldrT="[Tekst]" custT="1"/>
      <dgm:spPr>
        <a:solidFill>
          <a:srgbClr val="29B95C"/>
        </a:solidFill>
        <a:ln>
          <a:solidFill>
            <a:srgbClr val="29B95C"/>
          </a:solidFill>
        </a:ln>
      </dgm:spPr>
      <dgm:t>
        <a:bodyPr/>
        <a:lstStyle/>
        <a:p>
          <a:r>
            <a:rPr lang="pl-PL" sz="2400" b="1">
              <a:solidFill>
                <a:schemeClr val="bg2">
                  <a:lumMod val="10000"/>
                </a:schemeClr>
              </a:solidFill>
            </a:rPr>
            <a:t>3</a:t>
          </a:r>
          <a:endParaRPr lang="pl-PL" sz="2400" b="1" dirty="0">
            <a:solidFill>
              <a:schemeClr val="bg2">
                <a:lumMod val="10000"/>
              </a:schemeClr>
            </a:solidFill>
          </a:endParaRPr>
        </a:p>
      </dgm:t>
    </dgm:pt>
    <dgm:pt modelId="{4C209475-4475-40F1-8F53-CA5F4B811C87}" type="parTrans" cxnId="{6C506569-5077-42B5-8235-1A11BFDA6522}">
      <dgm:prSet/>
      <dgm:spPr/>
      <dgm:t>
        <a:bodyPr/>
        <a:lstStyle/>
        <a:p>
          <a:endParaRPr lang="pl-PL"/>
        </a:p>
      </dgm:t>
    </dgm:pt>
    <dgm:pt modelId="{36F99668-3D7C-43CF-93E0-B4BB3B01B702}" type="sibTrans" cxnId="{6C506569-5077-42B5-8235-1A11BFDA6522}">
      <dgm:prSet/>
      <dgm:spPr/>
      <dgm:t>
        <a:bodyPr/>
        <a:lstStyle/>
        <a:p>
          <a:endParaRPr lang="pl-PL"/>
        </a:p>
      </dgm:t>
    </dgm:pt>
    <dgm:pt modelId="{3BE4C79F-C0D0-403C-886F-E7A569E34BA1}">
      <dgm:prSet phldrT="[Tekst]"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Moduł III </a:t>
          </a:r>
          <a:r>
            <a:rPr lang="pl-PL" sz="1800" dirty="0">
              <a:solidFill>
                <a:schemeClr val="tx1"/>
              </a:solidFill>
            </a:rPr>
            <a:t>– organizacja szkoleń podnoszących kwalifikacje kadry, w tym Ośrodków Wsparcia i Testów, CIDON, WTZ</a:t>
          </a:r>
          <a:endParaRPr lang="pl-PL" sz="1800" b="1" dirty="0">
            <a:solidFill>
              <a:schemeClr val="tx1"/>
            </a:solidFill>
          </a:endParaRPr>
        </a:p>
      </dgm:t>
    </dgm:pt>
    <dgm:pt modelId="{47D43996-1217-4AFB-937E-CAEEDC477FE0}" type="parTrans" cxnId="{B4A9B973-486E-41D4-AE44-C5493D0100FF}">
      <dgm:prSet/>
      <dgm:spPr/>
      <dgm:t>
        <a:bodyPr/>
        <a:lstStyle/>
        <a:p>
          <a:endParaRPr lang="pl-PL"/>
        </a:p>
      </dgm:t>
    </dgm:pt>
    <dgm:pt modelId="{FD7FC140-69A6-4DF3-8696-81B54CFF433A}" type="sibTrans" cxnId="{B4A9B973-486E-41D4-AE44-C5493D0100FF}">
      <dgm:prSet/>
      <dgm:spPr/>
      <dgm:t>
        <a:bodyPr/>
        <a:lstStyle/>
        <a:p>
          <a:endParaRPr lang="pl-PL"/>
        </a:p>
      </dgm:t>
    </dgm:pt>
    <dgm:pt modelId="{567B702A-3C7A-4C38-B59F-36080A539EEF}">
      <dgm:prSet phldrT="[Tekst]" custT="1"/>
      <dgm:spPr/>
      <dgm:t>
        <a:bodyPr/>
        <a:lstStyle/>
        <a:p>
          <a:r>
            <a:rPr lang="pl-PL" sz="1800" b="1" dirty="0">
              <a:solidFill>
                <a:schemeClr val="tx1"/>
              </a:solidFill>
            </a:rPr>
            <a:t>Moduł II </a:t>
          </a:r>
          <a:r>
            <a:rPr lang="pl-PL" sz="1800" dirty="0">
              <a:solidFill>
                <a:schemeClr val="tx1"/>
              </a:solidFill>
            </a:rPr>
            <a:t>– działania wspierające realizację zadań finansowanych ze środków PFRON – regionalna sieć współpracy oraz funkcjonowanie Ośrodków Wsparcia i Testów </a:t>
          </a:r>
          <a:endParaRPr lang="pl-PL" sz="1800" b="1" dirty="0">
            <a:solidFill>
              <a:schemeClr val="tx1"/>
            </a:solidFill>
          </a:endParaRPr>
        </a:p>
      </dgm:t>
    </dgm:pt>
    <dgm:pt modelId="{D8529E2B-D6E3-467C-996F-7D3EFFE489E5}" type="sibTrans" cxnId="{20DB66BC-9860-44A7-9345-6DF08F22ED05}">
      <dgm:prSet/>
      <dgm:spPr/>
      <dgm:t>
        <a:bodyPr/>
        <a:lstStyle/>
        <a:p>
          <a:endParaRPr lang="pl-PL"/>
        </a:p>
      </dgm:t>
    </dgm:pt>
    <dgm:pt modelId="{D0E09B5C-FB54-4CC0-A781-2B94835C8B0E}" type="parTrans" cxnId="{20DB66BC-9860-44A7-9345-6DF08F22ED05}">
      <dgm:prSet/>
      <dgm:spPr/>
      <dgm:t>
        <a:bodyPr/>
        <a:lstStyle/>
        <a:p>
          <a:endParaRPr lang="pl-PL"/>
        </a:p>
      </dgm:t>
    </dgm:pt>
    <dgm:pt modelId="{498B159E-A885-4883-91E2-065B8284C36C}">
      <dgm:prSet phldrT="[Tekst]" custT="1"/>
      <dgm:spPr>
        <a:solidFill>
          <a:srgbClr val="29B95C"/>
        </a:solidFill>
        <a:ln>
          <a:solidFill>
            <a:srgbClr val="29B95C"/>
          </a:solidFill>
        </a:ln>
      </dgm:spPr>
      <dgm:t>
        <a:bodyPr/>
        <a:lstStyle/>
        <a:p>
          <a:r>
            <a:rPr lang="pl-PL" sz="2400" b="1">
              <a:solidFill>
                <a:schemeClr val="bg2">
                  <a:lumMod val="10000"/>
                </a:schemeClr>
              </a:solidFill>
            </a:rPr>
            <a:t>2</a:t>
          </a:r>
          <a:endParaRPr lang="pl-PL" sz="2400" b="1" dirty="0">
            <a:solidFill>
              <a:schemeClr val="bg2">
                <a:lumMod val="10000"/>
              </a:schemeClr>
            </a:solidFill>
          </a:endParaRPr>
        </a:p>
      </dgm:t>
    </dgm:pt>
    <dgm:pt modelId="{21D4B6AB-BD83-4E8D-96DA-11438FCF0546}" type="sibTrans" cxnId="{DC38B482-74C1-464B-9C04-CD3DC333CCED}">
      <dgm:prSet/>
      <dgm:spPr/>
      <dgm:t>
        <a:bodyPr/>
        <a:lstStyle/>
        <a:p>
          <a:endParaRPr lang="pl-PL"/>
        </a:p>
      </dgm:t>
    </dgm:pt>
    <dgm:pt modelId="{BCDEEF85-B2EC-4A49-B174-F304D4FE6379}" type="parTrans" cxnId="{DC38B482-74C1-464B-9C04-CD3DC333CCED}">
      <dgm:prSet/>
      <dgm:spPr/>
      <dgm:t>
        <a:bodyPr/>
        <a:lstStyle/>
        <a:p>
          <a:endParaRPr lang="pl-PL"/>
        </a:p>
      </dgm:t>
    </dgm:pt>
    <dgm:pt modelId="{2A747022-50EB-4768-8535-5541B105A330}">
      <dgm:prSet phldrT="[Tekst]" custT="1"/>
      <dgm:spPr>
        <a:solidFill>
          <a:srgbClr val="29B95C"/>
        </a:solidFill>
        <a:ln>
          <a:solidFill>
            <a:srgbClr val="29B95C"/>
          </a:solidFill>
        </a:ln>
      </dgm:spPr>
      <dgm:t>
        <a:bodyPr/>
        <a:lstStyle/>
        <a:p>
          <a:r>
            <a:rPr lang="pl-PL" sz="2400" b="1" dirty="0">
              <a:solidFill>
                <a:schemeClr val="bg2">
                  <a:lumMod val="10000"/>
                </a:schemeClr>
              </a:solidFill>
            </a:rPr>
            <a:t>1</a:t>
          </a:r>
        </a:p>
      </dgm:t>
    </dgm:pt>
    <dgm:pt modelId="{2E2511E1-9D0B-43BE-8BC2-1CE587138721}" type="sibTrans" cxnId="{7A4DCD37-206F-413A-9872-99ABD6ADFE3F}">
      <dgm:prSet/>
      <dgm:spPr/>
      <dgm:t>
        <a:bodyPr/>
        <a:lstStyle/>
        <a:p>
          <a:endParaRPr lang="pl-PL"/>
        </a:p>
      </dgm:t>
    </dgm:pt>
    <dgm:pt modelId="{299C9AB1-25B4-4B69-AFDA-7C11ABEBD044}" type="parTrans" cxnId="{7A4DCD37-206F-413A-9872-99ABD6ADFE3F}">
      <dgm:prSet/>
      <dgm:spPr/>
      <dgm:t>
        <a:bodyPr/>
        <a:lstStyle/>
        <a:p>
          <a:endParaRPr lang="pl-PL"/>
        </a:p>
      </dgm:t>
    </dgm:pt>
    <dgm:pt modelId="{36131F82-3571-473A-96C1-56C6EFA07ED2}" type="pres">
      <dgm:prSet presAssocID="{63D3DD2F-53E9-4C6F-A6C7-C87C6D233709}" presName="linearFlow" presStyleCnt="0">
        <dgm:presLayoutVars>
          <dgm:dir/>
          <dgm:animLvl val="lvl"/>
          <dgm:resizeHandles val="exact"/>
        </dgm:presLayoutVars>
      </dgm:prSet>
      <dgm:spPr/>
    </dgm:pt>
    <dgm:pt modelId="{E0303439-2C06-4CE2-BAE5-BBF960AE85F4}" type="pres">
      <dgm:prSet presAssocID="{2A747022-50EB-4768-8535-5541B105A330}" presName="composite" presStyleCnt="0"/>
      <dgm:spPr/>
    </dgm:pt>
    <dgm:pt modelId="{8C4ED11F-5E53-40A4-8640-C93516F5DCCD}" type="pres">
      <dgm:prSet presAssocID="{2A747022-50EB-4768-8535-5541B105A330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9D93015E-AE7A-46A4-B69D-FB9D42A696F6}" type="pres">
      <dgm:prSet presAssocID="{2A747022-50EB-4768-8535-5541B105A330}" presName="descendantText" presStyleLbl="alignAcc1" presStyleIdx="0" presStyleCnt="3" custScaleY="135031">
        <dgm:presLayoutVars>
          <dgm:bulletEnabled val="1"/>
        </dgm:presLayoutVars>
      </dgm:prSet>
      <dgm:spPr/>
    </dgm:pt>
    <dgm:pt modelId="{EAEE04AC-81FF-4F91-AF66-7609E7E43121}" type="pres">
      <dgm:prSet presAssocID="{2E2511E1-9D0B-43BE-8BC2-1CE587138721}" presName="sp" presStyleCnt="0"/>
      <dgm:spPr/>
    </dgm:pt>
    <dgm:pt modelId="{B0C30791-C2A7-4F67-B645-8F8C402E94A0}" type="pres">
      <dgm:prSet presAssocID="{498B159E-A885-4883-91E2-065B8284C36C}" presName="composite" presStyleCnt="0"/>
      <dgm:spPr/>
    </dgm:pt>
    <dgm:pt modelId="{87D68221-B47B-4976-917F-F715A98B889E}" type="pres">
      <dgm:prSet presAssocID="{498B159E-A885-4883-91E2-065B8284C36C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C0E94B75-9CD1-422D-B978-4EE01EDD4752}" type="pres">
      <dgm:prSet presAssocID="{498B159E-A885-4883-91E2-065B8284C36C}" presName="descendantText" presStyleLbl="alignAcc1" presStyleIdx="1" presStyleCnt="3" custScaleY="138410" custLinFactNeighborX="-199" custLinFactNeighborY="13988">
        <dgm:presLayoutVars>
          <dgm:bulletEnabled val="1"/>
        </dgm:presLayoutVars>
      </dgm:prSet>
      <dgm:spPr/>
    </dgm:pt>
    <dgm:pt modelId="{BF139DBD-93EB-4A1E-9924-70B6A2E08034}" type="pres">
      <dgm:prSet presAssocID="{21D4B6AB-BD83-4E8D-96DA-11438FCF0546}" presName="sp" presStyleCnt="0"/>
      <dgm:spPr/>
    </dgm:pt>
    <dgm:pt modelId="{B3276104-D086-4C10-BF9E-F46B16119F73}" type="pres">
      <dgm:prSet presAssocID="{91D62CB7-C60D-4314-846F-A1D888C1E578}" presName="composite" presStyleCnt="0"/>
      <dgm:spPr/>
    </dgm:pt>
    <dgm:pt modelId="{86771E7D-4517-4828-91A0-D9040CC888F1}" type="pres">
      <dgm:prSet presAssocID="{91D62CB7-C60D-4314-846F-A1D888C1E578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EBA41D64-7DC3-4825-87AD-7D9559A406AC}" type="pres">
      <dgm:prSet presAssocID="{91D62CB7-C60D-4314-846F-A1D888C1E578}" presName="descendantText" presStyleLbl="alignAcc1" presStyleIdx="2" presStyleCnt="3" custScaleY="140173" custLinFactNeighborX="-199" custLinFactNeighborY="37445">
        <dgm:presLayoutVars>
          <dgm:bulletEnabled val="1"/>
        </dgm:presLayoutVars>
      </dgm:prSet>
      <dgm:spPr/>
    </dgm:pt>
  </dgm:ptLst>
  <dgm:cxnLst>
    <dgm:cxn modelId="{540BC720-C506-4AE1-BD30-0FA8044A13BD}" type="presOf" srcId="{498B159E-A885-4883-91E2-065B8284C36C}" destId="{87D68221-B47B-4976-917F-F715A98B889E}" srcOrd="0" destOrd="0" presId="urn:microsoft.com/office/officeart/2005/8/layout/chevron2"/>
    <dgm:cxn modelId="{7A4DCD37-206F-413A-9872-99ABD6ADFE3F}" srcId="{63D3DD2F-53E9-4C6F-A6C7-C87C6D233709}" destId="{2A747022-50EB-4768-8535-5541B105A330}" srcOrd="0" destOrd="0" parTransId="{299C9AB1-25B4-4B69-AFDA-7C11ABEBD044}" sibTransId="{2E2511E1-9D0B-43BE-8BC2-1CE587138721}"/>
    <dgm:cxn modelId="{6C506569-5077-42B5-8235-1A11BFDA6522}" srcId="{63D3DD2F-53E9-4C6F-A6C7-C87C6D233709}" destId="{91D62CB7-C60D-4314-846F-A1D888C1E578}" srcOrd="2" destOrd="0" parTransId="{4C209475-4475-40F1-8F53-CA5F4B811C87}" sibTransId="{36F99668-3D7C-43CF-93E0-B4BB3B01B702}"/>
    <dgm:cxn modelId="{5F778E71-578C-44EB-B930-13F8160EA64C}" type="presOf" srcId="{91D62CB7-C60D-4314-846F-A1D888C1E578}" destId="{86771E7D-4517-4828-91A0-D9040CC888F1}" srcOrd="0" destOrd="0" presId="urn:microsoft.com/office/officeart/2005/8/layout/chevron2"/>
    <dgm:cxn modelId="{B4A9B973-486E-41D4-AE44-C5493D0100FF}" srcId="{91D62CB7-C60D-4314-846F-A1D888C1E578}" destId="{3BE4C79F-C0D0-403C-886F-E7A569E34BA1}" srcOrd="0" destOrd="0" parTransId="{47D43996-1217-4AFB-937E-CAEEDC477FE0}" sibTransId="{FD7FC140-69A6-4DF3-8696-81B54CFF433A}"/>
    <dgm:cxn modelId="{DC38B482-74C1-464B-9C04-CD3DC333CCED}" srcId="{63D3DD2F-53E9-4C6F-A6C7-C87C6D233709}" destId="{498B159E-A885-4883-91E2-065B8284C36C}" srcOrd="1" destOrd="0" parTransId="{BCDEEF85-B2EC-4A49-B174-F304D4FE6379}" sibTransId="{21D4B6AB-BD83-4E8D-96DA-11438FCF0546}"/>
    <dgm:cxn modelId="{028FCCA9-FD6C-4F11-987B-94FD2EFABBD4}" type="presOf" srcId="{3BE4C79F-C0D0-403C-886F-E7A569E34BA1}" destId="{EBA41D64-7DC3-4825-87AD-7D9559A406AC}" srcOrd="0" destOrd="0" presId="urn:microsoft.com/office/officeart/2005/8/layout/chevron2"/>
    <dgm:cxn modelId="{350D3DAF-B234-4905-8010-664BDDDBA933}" srcId="{2A747022-50EB-4768-8535-5541B105A330}" destId="{EC3F1455-BDEE-416D-83AD-8F7AE0639D3B}" srcOrd="0" destOrd="0" parTransId="{CDB3B7A3-5B66-4697-89C6-6AC4FABF09C6}" sibTransId="{3F0ED4C8-06AF-4843-8E2F-667493339732}"/>
    <dgm:cxn modelId="{20DB66BC-9860-44A7-9345-6DF08F22ED05}" srcId="{498B159E-A885-4883-91E2-065B8284C36C}" destId="{567B702A-3C7A-4C38-B59F-36080A539EEF}" srcOrd="0" destOrd="0" parTransId="{D0E09B5C-FB54-4CC0-A781-2B94835C8B0E}" sibTransId="{D8529E2B-D6E3-467C-996F-7D3EFFE489E5}"/>
    <dgm:cxn modelId="{826561D1-553D-4A1A-B0BE-F923087746C9}" type="presOf" srcId="{63D3DD2F-53E9-4C6F-A6C7-C87C6D233709}" destId="{36131F82-3571-473A-96C1-56C6EFA07ED2}" srcOrd="0" destOrd="0" presId="urn:microsoft.com/office/officeart/2005/8/layout/chevron2"/>
    <dgm:cxn modelId="{E4E861D2-9223-42DD-86E4-E13D1004BD85}" type="presOf" srcId="{567B702A-3C7A-4C38-B59F-36080A539EEF}" destId="{C0E94B75-9CD1-422D-B978-4EE01EDD4752}" srcOrd="0" destOrd="0" presId="urn:microsoft.com/office/officeart/2005/8/layout/chevron2"/>
    <dgm:cxn modelId="{7C8DA6D9-3C61-461E-958F-1AF7EE010145}" type="presOf" srcId="{EC3F1455-BDEE-416D-83AD-8F7AE0639D3B}" destId="{9D93015E-AE7A-46A4-B69D-FB9D42A696F6}" srcOrd="0" destOrd="0" presId="urn:microsoft.com/office/officeart/2005/8/layout/chevron2"/>
    <dgm:cxn modelId="{A0DA7AE0-1425-44B7-8F95-F70326E7F266}" type="presOf" srcId="{2A747022-50EB-4768-8535-5541B105A330}" destId="{8C4ED11F-5E53-40A4-8640-C93516F5DCCD}" srcOrd="0" destOrd="0" presId="urn:microsoft.com/office/officeart/2005/8/layout/chevron2"/>
    <dgm:cxn modelId="{C947931C-FC8A-4380-B468-C9DD8E76D513}" type="presParOf" srcId="{36131F82-3571-473A-96C1-56C6EFA07ED2}" destId="{E0303439-2C06-4CE2-BAE5-BBF960AE85F4}" srcOrd="0" destOrd="0" presId="urn:microsoft.com/office/officeart/2005/8/layout/chevron2"/>
    <dgm:cxn modelId="{6A76021E-7396-4ABF-B7EA-D42F8D68D27A}" type="presParOf" srcId="{E0303439-2C06-4CE2-BAE5-BBF960AE85F4}" destId="{8C4ED11F-5E53-40A4-8640-C93516F5DCCD}" srcOrd="0" destOrd="0" presId="urn:microsoft.com/office/officeart/2005/8/layout/chevron2"/>
    <dgm:cxn modelId="{C757A3D6-BDA6-4A23-81B2-CFBFE98E098B}" type="presParOf" srcId="{E0303439-2C06-4CE2-BAE5-BBF960AE85F4}" destId="{9D93015E-AE7A-46A4-B69D-FB9D42A696F6}" srcOrd="1" destOrd="0" presId="urn:microsoft.com/office/officeart/2005/8/layout/chevron2"/>
    <dgm:cxn modelId="{F9438C4D-B0EC-46A9-8660-210717C80E14}" type="presParOf" srcId="{36131F82-3571-473A-96C1-56C6EFA07ED2}" destId="{EAEE04AC-81FF-4F91-AF66-7609E7E43121}" srcOrd="1" destOrd="0" presId="urn:microsoft.com/office/officeart/2005/8/layout/chevron2"/>
    <dgm:cxn modelId="{0BFC23AA-483A-4160-96B5-0E261B26889C}" type="presParOf" srcId="{36131F82-3571-473A-96C1-56C6EFA07ED2}" destId="{B0C30791-C2A7-4F67-B645-8F8C402E94A0}" srcOrd="2" destOrd="0" presId="urn:microsoft.com/office/officeart/2005/8/layout/chevron2"/>
    <dgm:cxn modelId="{C3717F35-6755-4C8B-852E-948197EB880D}" type="presParOf" srcId="{B0C30791-C2A7-4F67-B645-8F8C402E94A0}" destId="{87D68221-B47B-4976-917F-F715A98B889E}" srcOrd="0" destOrd="0" presId="urn:microsoft.com/office/officeart/2005/8/layout/chevron2"/>
    <dgm:cxn modelId="{0A672CA0-EF20-47BB-98EB-FDE7A16261D6}" type="presParOf" srcId="{B0C30791-C2A7-4F67-B645-8F8C402E94A0}" destId="{C0E94B75-9CD1-422D-B978-4EE01EDD4752}" srcOrd="1" destOrd="0" presId="urn:microsoft.com/office/officeart/2005/8/layout/chevron2"/>
    <dgm:cxn modelId="{B91E1CD1-B1CE-43CF-9C57-68BAAF2EAE8A}" type="presParOf" srcId="{36131F82-3571-473A-96C1-56C6EFA07ED2}" destId="{BF139DBD-93EB-4A1E-9924-70B6A2E08034}" srcOrd="3" destOrd="0" presId="urn:microsoft.com/office/officeart/2005/8/layout/chevron2"/>
    <dgm:cxn modelId="{20E14DAA-BBA7-40BB-889B-0867EBDB3D62}" type="presParOf" srcId="{36131F82-3571-473A-96C1-56C6EFA07ED2}" destId="{B3276104-D086-4C10-BF9E-F46B16119F73}" srcOrd="4" destOrd="0" presId="urn:microsoft.com/office/officeart/2005/8/layout/chevron2"/>
    <dgm:cxn modelId="{FC4F0E8C-A99C-46FA-9570-53811050642E}" type="presParOf" srcId="{B3276104-D086-4C10-BF9E-F46B16119F73}" destId="{86771E7D-4517-4828-91A0-D9040CC888F1}" srcOrd="0" destOrd="0" presId="urn:microsoft.com/office/officeart/2005/8/layout/chevron2"/>
    <dgm:cxn modelId="{9BF446AB-1131-45A7-A6D6-E60208D2ABFF}" type="presParOf" srcId="{B3276104-D086-4C10-BF9E-F46B16119F73}" destId="{EBA41D64-7DC3-4825-87AD-7D9559A406A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F4B001-17EA-402C-AF4C-1823C681675C}" type="doc">
      <dgm:prSet loTypeId="urn:microsoft.com/office/officeart/2005/8/layout/default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127DBF9-493B-4C16-80A4-7BF4C0CC41BF}">
      <dgm:prSet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pl-PL" sz="1800" dirty="0"/>
            <a:t>udzielanie konsultacji oraz pomoc w doborze </a:t>
          </a:r>
          <a:br>
            <a:rPr lang="pl-PL" sz="1800" dirty="0"/>
          </a:br>
          <a:r>
            <a:rPr lang="pl-PL" sz="1800" dirty="0"/>
            <a:t>i wypożyczeniu nowoczesnego sprzętu wspierającego </a:t>
          </a:r>
          <a:br>
            <a:rPr lang="pl-PL" sz="1800" dirty="0"/>
          </a:br>
          <a:r>
            <a:rPr lang="pl-PL" sz="1800" dirty="0"/>
            <a:t>i asystującego dla osób </a:t>
          </a:r>
          <a:br>
            <a:rPr lang="pl-PL" sz="1800" dirty="0"/>
          </a:br>
          <a:r>
            <a:rPr lang="pl-PL" sz="1800" dirty="0"/>
            <a:t>z niepełnosprawnością,</a:t>
          </a:r>
          <a:endParaRPr lang="en-US" sz="1800" dirty="0"/>
        </a:p>
      </dgm:t>
    </dgm:pt>
    <dgm:pt modelId="{AA7996B1-80BF-41D4-840D-D8906E7393ED}" type="parTrans" cxnId="{2EE6FF6F-C0FB-45B2-A77B-69CA30450A80}">
      <dgm:prSet/>
      <dgm:spPr/>
      <dgm:t>
        <a:bodyPr/>
        <a:lstStyle/>
        <a:p>
          <a:endParaRPr lang="en-US"/>
        </a:p>
      </dgm:t>
    </dgm:pt>
    <dgm:pt modelId="{8A1A30D2-3C07-421D-AAF0-FE462867D23A}" type="sibTrans" cxnId="{2EE6FF6F-C0FB-45B2-A77B-69CA30450A80}">
      <dgm:prSet/>
      <dgm:spPr/>
      <dgm:t>
        <a:bodyPr/>
        <a:lstStyle/>
        <a:p>
          <a:endParaRPr lang="en-US"/>
        </a:p>
      </dgm:t>
    </dgm:pt>
    <dgm:pt modelId="{DC097BDB-8C47-46D6-9FC4-8DC11AE9DDFD}">
      <dgm:prSet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pl-PL" sz="1800" dirty="0"/>
            <a:t>udzielanie porad dla osób </a:t>
          </a:r>
          <a:br>
            <a:rPr lang="pl-PL" sz="1800" dirty="0"/>
          </a:br>
          <a:r>
            <a:rPr lang="pl-PL" sz="1800" dirty="0"/>
            <a:t>z niepełnosprawnością </a:t>
          </a:r>
          <a:br>
            <a:rPr lang="pl-PL" sz="1800" dirty="0"/>
          </a:br>
          <a:r>
            <a:rPr lang="pl-PL" sz="1800" dirty="0"/>
            <a:t>w wyborze odpowiednich do potrzeb technologii asystujących i ich prezentację,</a:t>
          </a:r>
          <a:endParaRPr lang="en-US" sz="1800" dirty="0"/>
        </a:p>
      </dgm:t>
    </dgm:pt>
    <dgm:pt modelId="{D3C8FDAF-9673-426A-9E37-405374843E40}" type="parTrans" cxnId="{78992B62-944E-4E31-B48C-45378C06A048}">
      <dgm:prSet/>
      <dgm:spPr/>
      <dgm:t>
        <a:bodyPr/>
        <a:lstStyle/>
        <a:p>
          <a:endParaRPr lang="en-US"/>
        </a:p>
      </dgm:t>
    </dgm:pt>
    <dgm:pt modelId="{B88A50BC-F658-4C62-9AA4-1A89284C788A}" type="sibTrans" cxnId="{78992B62-944E-4E31-B48C-45378C06A048}">
      <dgm:prSet/>
      <dgm:spPr/>
      <dgm:t>
        <a:bodyPr/>
        <a:lstStyle/>
        <a:p>
          <a:endParaRPr lang="en-US"/>
        </a:p>
      </dgm:t>
    </dgm:pt>
    <dgm:pt modelId="{4805E851-57ED-4C95-BDA8-92CB6A347A9F}">
      <dgm:prSet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pl-PL" sz="1800" dirty="0"/>
            <a:t>przeprowadzanie instruktaży technologii asystujących i ich możliwości wykorzystania </a:t>
          </a:r>
          <a:br>
            <a:rPr lang="pl-PL" sz="1800" dirty="0"/>
          </a:br>
          <a:r>
            <a:rPr lang="pl-PL" sz="1800" dirty="0"/>
            <a:t>w życiu codziennym</a:t>
          </a:r>
          <a:endParaRPr lang="en-US" sz="1800" dirty="0"/>
        </a:p>
      </dgm:t>
    </dgm:pt>
    <dgm:pt modelId="{7E599798-806A-4519-8601-9683751EDDD0}" type="parTrans" cxnId="{D2D8D615-0425-47C5-BB77-8707041F0327}">
      <dgm:prSet/>
      <dgm:spPr/>
      <dgm:t>
        <a:bodyPr/>
        <a:lstStyle/>
        <a:p>
          <a:endParaRPr lang="en-US"/>
        </a:p>
      </dgm:t>
    </dgm:pt>
    <dgm:pt modelId="{ECB16951-B70E-458B-B401-699181942FE7}" type="sibTrans" cxnId="{D2D8D615-0425-47C5-BB77-8707041F0327}">
      <dgm:prSet/>
      <dgm:spPr/>
      <dgm:t>
        <a:bodyPr/>
        <a:lstStyle/>
        <a:p>
          <a:endParaRPr lang="en-US"/>
        </a:p>
      </dgm:t>
    </dgm:pt>
    <dgm:pt modelId="{C96DA277-F1B9-4944-9D4F-C51C16D3D675}">
      <dgm:prSet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pl-PL" sz="1800" dirty="0"/>
            <a:t>udostępnianie i wypożyczanie sprzętu wspomagających w życiu codziennym osób niepełnosprawnych</a:t>
          </a:r>
          <a:endParaRPr lang="en-US" sz="1800" dirty="0"/>
        </a:p>
      </dgm:t>
    </dgm:pt>
    <dgm:pt modelId="{7F92936A-1062-4668-9F34-046854BEF302}" type="parTrans" cxnId="{0EEB13FC-F5AE-4CB4-A37E-76AEF5058582}">
      <dgm:prSet/>
      <dgm:spPr/>
      <dgm:t>
        <a:bodyPr/>
        <a:lstStyle/>
        <a:p>
          <a:endParaRPr lang="en-US"/>
        </a:p>
      </dgm:t>
    </dgm:pt>
    <dgm:pt modelId="{751A0E46-DD73-4EEB-B1E1-E19EAEE4F111}" type="sibTrans" cxnId="{0EEB13FC-F5AE-4CB4-A37E-76AEF5058582}">
      <dgm:prSet/>
      <dgm:spPr/>
      <dgm:t>
        <a:bodyPr/>
        <a:lstStyle/>
        <a:p>
          <a:endParaRPr lang="en-US"/>
        </a:p>
      </dgm:t>
    </dgm:pt>
    <dgm:pt modelId="{3FE9BD90-4F96-44A8-B577-C4534298973C}">
      <dgm:prSet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pl-PL" sz="1800" dirty="0"/>
            <a:t>przeprowadzanie szkoleń </a:t>
          </a:r>
          <a:br>
            <a:rPr lang="pl-PL" sz="1800" dirty="0"/>
          </a:br>
          <a:r>
            <a:rPr lang="pl-PL" sz="1800" dirty="0"/>
            <a:t>z zakresu obsługi urządzeń </a:t>
          </a:r>
          <a:br>
            <a:rPr lang="pl-PL" sz="1800" dirty="0"/>
          </a:br>
          <a:r>
            <a:rPr lang="pl-PL" sz="1800" dirty="0"/>
            <a:t>i sprzętów </a:t>
          </a:r>
          <a:endParaRPr lang="en-US" sz="1800" dirty="0"/>
        </a:p>
      </dgm:t>
    </dgm:pt>
    <dgm:pt modelId="{B41E9792-E9D9-495F-957A-88683873DF4C}" type="parTrans" cxnId="{875B46CD-B6EF-4EBA-BD9D-4B54BDC8BD99}">
      <dgm:prSet/>
      <dgm:spPr/>
      <dgm:t>
        <a:bodyPr/>
        <a:lstStyle/>
        <a:p>
          <a:endParaRPr lang="en-US"/>
        </a:p>
      </dgm:t>
    </dgm:pt>
    <dgm:pt modelId="{7302C90D-0277-4F0D-9293-FEF8A7DC1DA6}" type="sibTrans" cxnId="{875B46CD-B6EF-4EBA-BD9D-4B54BDC8BD99}">
      <dgm:prSet/>
      <dgm:spPr/>
      <dgm:t>
        <a:bodyPr/>
        <a:lstStyle/>
        <a:p>
          <a:endParaRPr lang="en-US"/>
        </a:p>
      </dgm:t>
    </dgm:pt>
    <dgm:pt modelId="{8E1C56C1-D6EE-4CA3-BD82-AEFA3561CA7B}">
      <dgm:prSet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pl-PL" sz="1800" dirty="0"/>
            <a:t>współorganizowanie spotkań </a:t>
          </a:r>
          <a:br>
            <a:rPr lang="pl-PL" sz="1800" dirty="0"/>
          </a:br>
          <a:r>
            <a:rPr lang="pl-PL" sz="1800" dirty="0"/>
            <a:t>i różnych wydarzeń na rzecz promujących wsparcie dla osób z niepełnosprawnościami</a:t>
          </a:r>
        </a:p>
      </dgm:t>
    </dgm:pt>
    <dgm:pt modelId="{661CEAE7-DD75-43C7-B578-A0CC38E1BC3F}" type="parTrans" cxnId="{94D3F0D7-9E17-4958-9B1A-697CD2F80968}">
      <dgm:prSet/>
      <dgm:spPr/>
      <dgm:t>
        <a:bodyPr/>
        <a:lstStyle/>
        <a:p>
          <a:endParaRPr lang="pl-PL"/>
        </a:p>
      </dgm:t>
    </dgm:pt>
    <dgm:pt modelId="{BB703126-092F-4DBF-8733-4F90692EC739}" type="sibTrans" cxnId="{94D3F0D7-9E17-4958-9B1A-697CD2F80968}">
      <dgm:prSet/>
      <dgm:spPr/>
      <dgm:t>
        <a:bodyPr/>
        <a:lstStyle/>
        <a:p>
          <a:endParaRPr lang="pl-PL"/>
        </a:p>
      </dgm:t>
    </dgm:pt>
    <dgm:pt modelId="{FA118DA7-81B5-43F5-962C-8AFC82057D87}" type="pres">
      <dgm:prSet presAssocID="{41F4B001-17EA-402C-AF4C-1823C681675C}" presName="diagram" presStyleCnt="0">
        <dgm:presLayoutVars>
          <dgm:dir/>
          <dgm:resizeHandles val="exact"/>
        </dgm:presLayoutVars>
      </dgm:prSet>
      <dgm:spPr/>
    </dgm:pt>
    <dgm:pt modelId="{314E06D8-E627-4E7B-8BE6-D79701C818E5}" type="pres">
      <dgm:prSet presAssocID="{E127DBF9-493B-4C16-80A4-7BF4C0CC41BF}" presName="node" presStyleLbl="node1" presStyleIdx="0" presStyleCnt="6">
        <dgm:presLayoutVars>
          <dgm:bulletEnabled val="1"/>
        </dgm:presLayoutVars>
      </dgm:prSet>
      <dgm:spPr/>
    </dgm:pt>
    <dgm:pt modelId="{A7F4CC99-2C18-4EDC-8862-A5DF2BEA7741}" type="pres">
      <dgm:prSet presAssocID="{8A1A30D2-3C07-421D-AAF0-FE462867D23A}" presName="sibTrans" presStyleCnt="0"/>
      <dgm:spPr/>
    </dgm:pt>
    <dgm:pt modelId="{E85EF230-B684-46FA-A6FD-6D4AF237FD8A}" type="pres">
      <dgm:prSet presAssocID="{DC097BDB-8C47-46D6-9FC4-8DC11AE9DDFD}" presName="node" presStyleLbl="node1" presStyleIdx="1" presStyleCnt="6">
        <dgm:presLayoutVars>
          <dgm:bulletEnabled val="1"/>
        </dgm:presLayoutVars>
      </dgm:prSet>
      <dgm:spPr/>
    </dgm:pt>
    <dgm:pt modelId="{B51E288E-978E-440D-837A-2FDDF3AE3E74}" type="pres">
      <dgm:prSet presAssocID="{B88A50BC-F658-4C62-9AA4-1A89284C788A}" presName="sibTrans" presStyleCnt="0"/>
      <dgm:spPr/>
    </dgm:pt>
    <dgm:pt modelId="{D1FD9BE9-4E2C-4607-848A-88ADF59E8C82}" type="pres">
      <dgm:prSet presAssocID="{4805E851-57ED-4C95-BDA8-92CB6A347A9F}" presName="node" presStyleLbl="node1" presStyleIdx="2" presStyleCnt="6">
        <dgm:presLayoutVars>
          <dgm:bulletEnabled val="1"/>
        </dgm:presLayoutVars>
      </dgm:prSet>
      <dgm:spPr/>
    </dgm:pt>
    <dgm:pt modelId="{A9AEF783-B3A6-4D6A-ACD0-79C71FD51826}" type="pres">
      <dgm:prSet presAssocID="{ECB16951-B70E-458B-B401-699181942FE7}" presName="sibTrans" presStyleCnt="0"/>
      <dgm:spPr/>
    </dgm:pt>
    <dgm:pt modelId="{0FE0967A-7011-4AC3-BB90-1B06A98B6882}" type="pres">
      <dgm:prSet presAssocID="{C96DA277-F1B9-4944-9D4F-C51C16D3D675}" presName="node" presStyleLbl="node1" presStyleIdx="3" presStyleCnt="6">
        <dgm:presLayoutVars>
          <dgm:bulletEnabled val="1"/>
        </dgm:presLayoutVars>
      </dgm:prSet>
      <dgm:spPr/>
    </dgm:pt>
    <dgm:pt modelId="{423250FA-599C-4DC1-A528-C114661D13CF}" type="pres">
      <dgm:prSet presAssocID="{751A0E46-DD73-4EEB-B1E1-E19EAEE4F111}" presName="sibTrans" presStyleCnt="0"/>
      <dgm:spPr/>
    </dgm:pt>
    <dgm:pt modelId="{11BF07E5-F3EB-4A6F-90CE-081934CE1A99}" type="pres">
      <dgm:prSet presAssocID="{3FE9BD90-4F96-44A8-B577-C4534298973C}" presName="node" presStyleLbl="node1" presStyleIdx="4" presStyleCnt="6" custLinFactNeighborX="-1950" custLinFactNeighborY="-1960">
        <dgm:presLayoutVars>
          <dgm:bulletEnabled val="1"/>
        </dgm:presLayoutVars>
      </dgm:prSet>
      <dgm:spPr/>
    </dgm:pt>
    <dgm:pt modelId="{3F09D316-187B-45A2-8232-72D5E5089AF5}" type="pres">
      <dgm:prSet presAssocID="{7302C90D-0277-4F0D-9293-FEF8A7DC1DA6}" presName="sibTrans" presStyleCnt="0"/>
      <dgm:spPr/>
    </dgm:pt>
    <dgm:pt modelId="{CDC4B479-6C12-49DC-B16D-5DE54338F7F0}" type="pres">
      <dgm:prSet presAssocID="{8E1C56C1-D6EE-4CA3-BD82-AEFA3561CA7B}" presName="node" presStyleLbl="node1" presStyleIdx="5" presStyleCnt="6" custLinFactNeighborX="-1381" custLinFactNeighborY="-127">
        <dgm:presLayoutVars>
          <dgm:bulletEnabled val="1"/>
        </dgm:presLayoutVars>
      </dgm:prSet>
      <dgm:spPr/>
    </dgm:pt>
  </dgm:ptLst>
  <dgm:cxnLst>
    <dgm:cxn modelId="{7E75C103-AA93-4A1C-A11B-323688CA722D}" type="presOf" srcId="{DC097BDB-8C47-46D6-9FC4-8DC11AE9DDFD}" destId="{E85EF230-B684-46FA-A6FD-6D4AF237FD8A}" srcOrd="0" destOrd="0" presId="urn:microsoft.com/office/officeart/2005/8/layout/default"/>
    <dgm:cxn modelId="{2B6C1606-40A7-4CDA-A20D-EBAA1E751855}" type="presOf" srcId="{C96DA277-F1B9-4944-9D4F-C51C16D3D675}" destId="{0FE0967A-7011-4AC3-BB90-1B06A98B6882}" srcOrd="0" destOrd="0" presId="urn:microsoft.com/office/officeart/2005/8/layout/default"/>
    <dgm:cxn modelId="{30A77E10-215B-4C97-AA1B-B09A5FEDF61E}" type="presOf" srcId="{3FE9BD90-4F96-44A8-B577-C4534298973C}" destId="{11BF07E5-F3EB-4A6F-90CE-081934CE1A99}" srcOrd="0" destOrd="0" presId="urn:microsoft.com/office/officeart/2005/8/layout/default"/>
    <dgm:cxn modelId="{34AA0213-723C-47FA-823B-03683018CFD1}" type="presOf" srcId="{4805E851-57ED-4C95-BDA8-92CB6A347A9F}" destId="{D1FD9BE9-4E2C-4607-848A-88ADF59E8C82}" srcOrd="0" destOrd="0" presId="urn:microsoft.com/office/officeart/2005/8/layout/default"/>
    <dgm:cxn modelId="{D2D8D615-0425-47C5-BB77-8707041F0327}" srcId="{41F4B001-17EA-402C-AF4C-1823C681675C}" destId="{4805E851-57ED-4C95-BDA8-92CB6A347A9F}" srcOrd="2" destOrd="0" parTransId="{7E599798-806A-4519-8601-9683751EDDD0}" sibTransId="{ECB16951-B70E-458B-B401-699181942FE7}"/>
    <dgm:cxn modelId="{78992B62-944E-4E31-B48C-45378C06A048}" srcId="{41F4B001-17EA-402C-AF4C-1823C681675C}" destId="{DC097BDB-8C47-46D6-9FC4-8DC11AE9DDFD}" srcOrd="1" destOrd="0" parTransId="{D3C8FDAF-9673-426A-9E37-405374843E40}" sibTransId="{B88A50BC-F658-4C62-9AA4-1A89284C788A}"/>
    <dgm:cxn modelId="{CF7F9D67-1A55-4F14-8053-576FF5C55E7D}" type="presOf" srcId="{8E1C56C1-D6EE-4CA3-BD82-AEFA3561CA7B}" destId="{CDC4B479-6C12-49DC-B16D-5DE54338F7F0}" srcOrd="0" destOrd="0" presId="urn:microsoft.com/office/officeart/2005/8/layout/default"/>
    <dgm:cxn modelId="{2EE6FF6F-C0FB-45B2-A77B-69CA30450A80}" srcId="{41F4B001-17EA-402C-AF4C-1823C681675C}" destId="{E127DBF9-493B-4C16-80A4-7BF4C0CC41BF}" srcOrd="0" destOrd="0" parTransId="{AA7996B1-80BF-41D4-840D-D8906E7393ED}" sibTransId="{8A1A30D2-3C07-421D-AAF0-FE462867D23A}"/>
    <dgm:cxn modelId="{1339658B-B804-4BB0-977C-07DA3CF40E4A}" type="presOf" srcId="{41F4B001-17EA-402C-AF4C-1823C681675C}" destId="{FA118DA7-81B5-43F5-962C-8AFC82057D87}" srcOrd="0" destOrd="0" presId="urn:microsoft.com/office/officeart/2005/8/layout/default"/>
    <dgm:cxn modelId="{05F330AF-720D-4335-890F-B0DB9695E86A}" type="presOf" srcId="{E127DBF9-493B-4C16-80A4-7BF4C0CC41BF}" destId="{314E06D8-E627-4E7B-8BE6-D79701C818E5}" srcOrd="0" destOrd="0" presId="urn:microsoft.com/office/officeart/2005/8/layout/default"/>
    <dgm:cxn modelId="{875B46CD-B6EF-4EBA-BD9D-4B54BDC8BD99}" srcId="{41F4B001-17EA-402C-AF4C-1823C681675C}" destId="{3FE9BD90-4F96-44A8-B577-C4534298973C}" srcOrd="4" destOrd="0" parTransId="{B41E9792-E9D9-495F-957A-88683873DF4C}" sibTransId="{7302C90D-0277-4F0D-9293-FEF8A7DC1DA6}"/>
    <dgm:cxn modelId="{94D3F0D7-9E17-4958-9B1A-697CD2F80968}" srcId="{41F4B001-17EA-402C-AF4C-1823C681675C}" destId="{8E1C56C1-D6EE-4CA3-BD82-AEFA3561CA7B}" srcOrd="5" destOrd="0" parTransId="{661CEAE7-DD75-43C7-B578-A0CC38E1BC3F}" sibTransId="{BB703126-092F-4DBF-8733-4F90692EC739}"/>
    <dgm:cxn modelId="{0EEB13FC-F5AE-4CB4-A37E-76AEF5058582}" srcId="{41F4B001-17EA-402C-AF4C-1823C681675C}" destId="{C96DA277-F1B9-4944-9D4F-C51C16D3D675}" srcOrd="3" destOrd="0" parTransId="{7F92936A-1062-4668-9F34-046854BEF302}" sibTransId="{751A0E46-DD73-4EEB-B1E1-E19EAEE4F111}"/>
    <dgm:cxn modelId="{D425E9B1-9623-4FB9-B647-50A8DA922F8E}" type="presParOf" srcId="{FA118DA7-81B5-43F5-962C-8AFC82057D87}" destId="{314E06D8-E627-4E7B-8BE6-D79701C818E5}" srcOrd="0" destOrd="0" presId="urn:microsoft.com/office/officeart/2005/8/layout/default"/>
    <dgm:cxn modelId="{8B4BBA18-1AEE-492B-9368-EFA4FAB24AA9}" type="presParOf" srcId="{FA118DA7-81B5-43F5-962C-8AFC82057D87}" destId="{A7F4CC99-2C18-4EDC-8862-A5DF2BEA7741}" srcOrd="1" destOrd="0" presId="urn:microsoft.com/office/officeart/2005/8/layout/default"/>
    <dgm:cxn modelId="{93766A07-F03A-4E1D-B6F3-8BDAE13B88AC}" type="presParOf" srcId="{FA118DA7-81B5-43F5-962C-8AFC82057D87}" destId="{E85EF230-B684-46FA-A6FD-6D4AF237FD8A}" srcOrd="2" destOrd="0" presId="urn:microsoft.com/office/officeart/2005/8/layout/default"/>
    <dgm:cxn modelId="{36480BF2-F296-4C90-BB1F-1F92BD09D6C0}" type="presParOf" srcId="{FA118DA7-81B5-43F5-962C-8AFC82057D87}" destId="{B51E288E-978E-440D-837A-2FDDF3AE3E74}" srcOrd="3" destOrd="0" presId="urn:microsoft.com/office/officeart/2005/8/layout/default"/>
    <dgm:cxn modelId="{AC323DB3-596B-4EFC-90B3-5487099AE055}" type="presParOf" srcId="{FA118DA7-81B5-43F5-962C-8AFC82057D87}" destId="{D1FD9BE9-4E2C-4607-848A-88ADF59E8C82}" srcOrd="4" destOrd="0" presId="urn:microsoft.com/office/officeart/2005/8/layout/default"/>
    <dgm:cxn modelId="{85D77DAD-10A1-4F2C-A445-0164275D26E7}" type="presParOf" srcId="{FA118DA7-81B5-43F5-962C-8AFC82057D87}" destId="{A9AEF783-B3A6-4D6A-ACD0-79C71FD51826}" srcOrd="5" destOrd="0" presId="urn:microsoft.com/office/officeart/2005/8/layout/default"/>
    <dgm:cxn modelId="{E2C39A2C-7D71-471E-97A9-6FAA81645560}" type="presParOf" srcId="{FA118DA7-81B5-43F5-962C-8AFC82057D87}" destId="{0FE0967A-7011-4AC3-BB90-1B06A98B6882}" srcOrd="6" destOrd="0" presId="urn:microsoft.com/office/officeart/2005/8/layout/default"/>
    <dgm:cxn modelId="{254DEFEE-6766-46EE-AFDC-CCA9AB1C1110}" type="presParOf" srcId="{FA118DA7-81B5-43F5-962C-8AFC82057D87}" destId="{423250FA-599C-4DC1-A528-C114661D13CF}" srcOrd="7" destOrd="0" presId="urn:microsoft.com/office/officeart/2005/8/layout/default"/>
    <dgm:cxn modelId="{530FF616-3183-4505-BA2A-F226651E726E}" type="presParOf" srcId="{FA118DA7-81B5-43F5-962C-8AFC82057D87}" destId="{11BF07E5-F3EB-4A6F-90CE-081934CE1A99}" srcOrd="8" destOrd="0" presId="urn:microsoft.com/office/officeart/2005/8/layout/default"/>
    <dgm:cxn modelId="{5EA419B2-F4AB-40A7-9BBB-AFC27AA65260}" type="presParOf" srcId="{FA118DA7-81B5-43F5-962C-8AFC82057D87}" destId="{3F09D316-187B-45A2-8232-72D5E5089AF5}" srcOrd="9" destOrd="0" presId="urn:microsoft.com/office/officeart/2005/8/layout/default"/>
    <dgm:cxn modelId="{CCF3F31F-DBD2-43BD-9C42-8ED1A1EB6C68}" type="presParOf" srcId="{FA118DA7-81B5-43F5-962C-8AFC82057D87}" destId="{CDC4B479-6C12-49DC-B16D-5DE54338F7F0}" srcOrd="10" destOrd="0" presId="urn:microsoft.com/office/officeart/2005/8/layout/defaul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4ED11F-5E53-40A4-8640-C93516F5DCCD}">
      <dsp:nvSpPr>
        <dsp:cNvPr id="0" name=""/>
        <dsp:cNvSpPr/>
      </dsp:nvSpPr>
      <dsp:spPr>
        <a:xfrm rot="5400000">
          <a:off x="-153975" y="272669"/>
          <a:ext cx="1026504" cy="718553"/>
        </a:xfrm>
        <a:prstGeom prst="chevron">
          <a:avLst/>
        </a:prstGeom>
        <a:solidFill>
          <a:srgbClr val="29B95C"/>
        </a:solidFill>
        <a:ln w="19050" cap="flat" cmpd="sng" algn="ctr">
          <a:solidFill>
            <a:srgbClr val="29B95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 dirty="0">
              <a:solidFill>
                <a:schemeClr val="bg2">
                  <a:lumMod val="10000"/>
                </a:schemeClr>
              </a:solidFill>
            </a:rPr>
            <a:t>1</a:t>
          </a:r>
        </a:p>
      </dsp:txBody>
      <dsp:txXfrm rot="-5400000">
        <a:off x="1" y="477971"/>
        <a:ext cx="718553" cy="307951"/>
      </dsp:txXfrm>
    </dsp:sp>
    <dsp:sp modelId="{9D93015E-AE7A-46A4-B69D-FB9D42A696F6}">
      <dsp:nvSpPr>
        <dsp:cNvPr id="0" name=""/>
        <dsp:cNvSpPr/>
      </dsp:nvSpPr>
      <dsp:spPr>
        <a:xfrm rot="5400000">
          <a:off x="5501319" y="-4781002"/>
          <a:ext cx="901438" cy="104669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0" lvl="1" indent="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  <a:tabLst>
              <a:tab pos="266700" algn="l"/>
            </a:tabLst>
          </a:pPr>
          <a:r>
            <a:rPr lang="pl-PL" sz="2400" b="1" kern="1200" dirty="0">
              <a:solidFill>
                <a:schemeClr val="tx1"/>
              </a:solidFill>
            </a:rPr>
            <a:t>	</a:t>
          </a:r>
          <a:r>
            <a:rPr lang="pl-PL" sz="1800" b="1" kern="1200" dirty="0">
              <a:solidFill>
                <a:schemeClr val="tx1"/>
              </a:solidFill>
            </a:rPr>
            <a:t>Moduł I </a:t>
          </a:r>
          <a:r>
            <a:rPr lang="pl-PL" sz="1800" kern="1200" dirty="0">
              <a:solidFill>
                <a:schemeClr val="tx1"/>
              </a:solidFill>
            </a:rPr>
            <a:t>–</a:t>
          </a:r>
          <a:r>
            <a:rPr lang="pl-PL" sz="1800" b="1" kern="1200" dirty="0">
              <a:solidFill>
                <a:schemeClr val="tx1"/>
              </a:solidFill>
            </a:rPr>
            <a:t> </a:t>
          </a:r>
          <a:r>
            <a:rPr lang="pl-PL" sz="1800" kern="1200" dirty="0">
              <a:solidFill>
                <a:schemeClr val="tx1"/>
              </a:solidFill>
            </a:rPr>
            <a:t>wojewódzkie centra informacyjno-doradcze dla osób z niepełnosprawnością w Oddziałach PFRON oraz usługi specjalisty ds. zarządzania rehabilitacją (</a:t>
          </a:r>
          <a:r>
            <a:rPr lang="pl-PL" sz="1800" kern="1200" dirty="0" err="1">
              <a:solidFill>
                <a:schemeClr val="tx1"/>
              </a:solidFill>
            </a:rPr>
            <a:t>Rehamenager</a:t>
          </a:r>
          <a:r>
            <a:rPr lang="pl-PL" sz="1800" kern="1200" dirty="0">
              <a:solidFill>
                <a:schemeClr val="tx1"/>
              </a:solidFill>
            </a:rPr>
            <a:t>)</a:t>
          </a:r>
          <a:endParaRPr lang="pl-PL" sz="1800" b="1" kern="1200" dirty="0">
            <a:solidFill>
              <a:schemeClr val="tx1"/>
            </a:solidFill>
          </a:endParaRPr>
        </a:p>
      </dsp:txBody>
      <dsp:txXfrm rot="-5400000">
        <a:off x="718553" y="45769"/>
        <a:ext cx="10422966" cy="813428"/>
      </dsp:txXfrm>
    </dsp:sp>
    <dsp:sp modelId="{87D68221-B47B-4976-917F-F715A98B889E}">
      <dsp:nvSpPr>
        <dsp:cNvPr id="0" name=""/>
        <dsp:cNvSpPr/>
      </dsp:nvSpPr>
      <dsp:spPr>
        <a:xfrm rot="5400000">
          <a:off x="-153975" y="1250410"/>
          <a:ext cx="1026504" cy="718553"/>
        </a:xfrm>
        <a:prstGeom prst="chevron">
          <a:avLst/>
        </a:prstGeom>
        <a:solidFill>
          <a:srgbClr val="29B95C"/>
        </a:solidFill>
        <a:ln w="19050" cap="flat" cmpd="sng" algn="ctr">
          <a:solidFill>
            <a:srgbClr val="29B95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>
              <a:solidFill>
                <a:schemeClr val="bg2">
                  <a:lumMod val="10000"/>
                </a:schemeClr>
              </a:solidFill>
            </a:rPr>
            <a:t>2</a:t>
          </a:r>
          <a:endParaRPr lang="pl-PL" sz="2400" b="1" kern="1200" dirty="0">
            <a:solidFill>
              <a:schemeClr val="bg2">
                <a:lumMod val="10000"/>
              </a:schemeClr>
            </a:solidFill>
          </a:endParaRPr>
        </a:p>
      </dsp:txBody>
      <dsp:txXfrm rot="-5400000">
        <a:off x="1" y="1455712"/>
        <a:ext cx="718553" cy="307951"/>
      </dsp:txXfrm>
    </dsp:sp>
    <dsp:sp modelId="{C0E94B75-9CD1-422D-B978-4EE01EDD4752}">
      <dsp:nvSpPr>
        <dsp:cNvPr id="0" name=""/>
        <dsp:cNvSpPr/>
      </dsp:nvSpPr>
      <dsp:spPr>
        <a:xfrm rot="5400000">
          <a:off x="5469454" y="-3710105"/>
          <a:ext cx="923510" cy="104669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b="1" kern="1200" dirty="0">
              <a:solidFill>
                <a:schemeClr val="tx1"/>
              </a:solidFill>
            </a:rPr>
            <a:t>Moduł II </a:t>
          </a:r>
          <a:r>
            <a:rPr lang="pl-PL" sz="1800" kern="1200" dirty="0">
              <a:solidFill>
                <a:schemeClr val="tx1"/>
              </a:solidFill>
            </a:rPr>
            <a:t>– działania wspierające realizację zadań finansowanych ze środków PFRON – regionalna sieć współpracy oraz funkcjonowanie Ośrodków Wsparcia i Testów </a:t>
          </a:r>
          <a:endParaRPr lang="pl-PL" sz="1800" b="1" kern="1200" dirty="0">
            <a:solidFill>
              <a:schemeClr val="tx1"/>
            </a:solidFill>
          </a:endParaRPr>
        </a:p>
      </dsp:txBody>
      <dsp:txXfrm rot="-5400000">
        <a:off x="697724" y="1106707"/>
        <a:ext cx="10421889" cy="833346"/>
      </dsp:txXfrm>
    </dsp:sp>
    <dsp:sp modelId="{86771E7D-4517-4828-91A0-D9040CC888F1}">
      <dsp:nvSpPr>
        <dsp:cNvPr id="0" name=""/>
        <dsp:cNvSpPr/>
      </dsp:nvSpPr>
      <dsp:spPr>
        <a:xfrm rot="5400000">
          <a:off x="-153975" y="2234032"/>
          <a:ext cx="1026504" cy="718553"/>
        </a:xfrm>
        <a:prstGeom prst="chevron">
          <a:avLst/>
        </a:prstGeom>
        <a:solidFill>
          <a:srgbClr val="29B95C"/>
        </a:solidFill>
        <a:ln w="19050" cap="flat" cmpd="sng" algn="ctr">
          <a:solidFill>
            <a:srgbClr val="29B95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>
              <a:solidFill>
                <a:schemeClr val="bg2">
                  <a:lumMod val="10000"/>
                </a:schemeClr>
              </a:solidFill>
            </a:rPr>
            <a:t>3</a:t>
          </a:r>
          <a:endParaRPr lang="pl-PL" sz="2400" b="1" kern="1200" dirty="0">
            <a:solidFill>
              <a:schemeClr val="bg2">
                <a:lumMod val="10000"/>
              </a:schemeClr>
            </a:solidFill>
          </a:endParaRPr>
        </a:p>
      </dsp:txBody>
      <dsp:txXfrm rot="-5400000">
        <a:off x="1" y="2439334"/>
        <a:ext cx="718553" cy="307951"/>
      </dsp:txXfrm>
    </dsp:sp>
    <dsp:sp modelId="{EBA41D64-7DC3-4825-87AD-7D9559A406AC}">
      <dsp:nvSpPr>
        <dsp:cNvPr id="0" name=""/>
        <dsp:cNvSpPr/>
      </dsp:nvSpPr>
      <dsp:spPr>
        <a:xfrm rot="5400000">
          <a:off x="5463573" y="-2592797"/>
          <a:ext cx="935273" cy="104669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b="1" kern="1200" dirty="0">
              <a:solidFill>
                <a:schemeClr val="tx1"/>
              </a:solidFill>
            </a:rPr>
            <a:t>Moduł III </a:t>
          </a:r>
          <a:r>
            <a:rPr lang="pl-PL" sz="1800" kern="1200" dirty="0">
              <a:solidFill>
                <a:schemeClr val="tx1"/>
              </a:solidFill>
            </a:rPr>
            <a:t>– organizacja szkoleń podnoszących kwalifikacje kadry, w tym Ośrodków Wsparcia i Testów, CIDON, WTZ</a:t>
          </a:r>
          <a:endParaRPr lang="pl-PL" sz="1800" b="1" kern="1200" dirty="0">
            <a:solidFill>
              <a:schemeClr val="tx1"/>
            </a:solidFill>
          </a:endParaRPr>
        </a:p>
      </dsp:txBody>
      <dsp:txXfrm rot="-5400000">
        <a:off x="697724" y="2218708"/>
        <a:ext cx="10421315" cy="8439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4E06D8-E627-4E7B-8BE6-D79701C818E5}">
      <dsp:nvSpPr>
        <dsp:cNvPr id="0" name=""/>
        <dsp:cNvSpPr/>
      </dsp:nvSpPr>
      <dsp:spPr>
        <a:xfrm>
          <a:off x="135032" y="3098"/>
          <a:ext cx="3291409" cy="1974845"/>
        </a:xfrm>
        <a:prstGeom prst="rect">
          <a:avLst/>
        </a:prstGeom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udzielanie konsultacji oraz pomoc w doborze </a:t>
          </a:r>
          <a:br>
            <a:rPr lang="pl-PL" sz="1800" kern="1200" dirty="0"/>
          </a:br>
          <a:r>
            <a:rPr lang="pl-PL" sz="1800" kern="1200" dirty="0"/>
            <a:t>i wypożyczeniu nowoczesnego sprzętu wspierającego </a:t>
          </a:r>
          <a:br>
            <a:rPr lang="pl-PL" sz="1800" kern="1200" dirty="0"/>
          </a:br>
          <a:r>
            <a:rPr lang="pl-PL" sz="1800" kern="1200" dirty="0"/>
            <a:t>i asystującego dla osób </a:t>
          </a:r>
          <a:br>
            <a:rPr lang="pl-PL" sz="1800" kern="1200" dirty="0"/>
          </a:br>
          <a:r>
            <a:rPr lang="pl-PL" sz="1800" kern="1200" dirty="0"/>
            <a:t>z niepełnosprawnością,</a:t>
          </a:r>
          <a:endParaRPr lang="en-US" sz="1800" kern="1200" dirty="0"/>
        </a:p>
      </dsp:txBody>
      <dsp:txXfrm>
        <a:off x="135032" y="3098"/>
        <a:ext cx="3291409" cy="1974845"/>
      </dsp:txXfrm>
    </dsp:sp>
    <dsp:sp modelId="{E85EF230-B684-46FA-A6FD-6D4AF237FD8A}">
      <dsp:nvSpPr>
        <dsp:cNvPr id="0" name=""/>
        <dsp:cNvSpPr/>
      </dsp:nvSpPr>
      <dsp:spPr>
        <a:xfrm>
          <a:off x="3755583" y="3098"/>
          <a:ext cx="3291409" cy="1974845"/>
        </a:xfrm>
        <a:prstGeom prst="rect">
          <a:avLst/>
        </a:prstGeom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udzielanie porad dla osób </a:t>
          </a:r>
          <a:br>
            <a:rPr lang="pl-PL" sz="1800" kern="1200" dirty="0"/>
          </a:br>
          <a:r>
            <a:rPr lang="pl-PL" sz="1800" kern="1200" dirty="0"/>
            <a:t>z niepełnosprawnością </a:t>
          </a:r>
          <a:br>
            <a:rPr lang="pl-PL" sz="1800" kern="1200" dirty="0"/>
          </a:br>
          <a:r>
            <a:rPr lang="pl-PL" sz="1800" kern="1200" dirty="0"/>
            <a:t>w wyborze odpowiednich do potrzeb technologii asystujących i ich prezentację,</a:t>
          </a:r>
          <a:endParaRPr lang="en-US" sz="1800" kern="1200" dirty="0"/>
        </a:p>
      </dsp:txBody>
      <dsp:txXfrm>
        <a:off x="3755583" y="3098"/>
        <a:ext cx="3291409" cy="1974845"/>
      </dsp:txXfrm>
    </dsp:sp>
    <dsp:sp modelId="{D1FD9BE9-4E2C-4607-848A-88ADF59E8C82}">
      <dsp:nvSpPr>
        <dsp:cNvPr id="0" name=""/>
        <dsp:cNvSpPr/>
      </dsp:nvSpPr>
      <dsp:spPr>
        <a:xfrm>
          <a:off x="7376133" y="3098"/>
          <a:ext cx="3291409" cy="1974845"/>
        </a:xfrm>
        <a:prstGeom prst="rect">
          <a:avLst/>
        </a:prstGeom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przeprowadzanie instruktaży technologii asystujących i ich możliwości wykorzystania </a:t>
          </a:r>
          <a:br>
            <a:rPr lang="pl-PL" sz="1800" kern="1200" dirty="0"/>
          </a:br>
          <a:r>
            <a:rPr lang="pl-PL" sz="1800" kern="1200" dirty="0"/>
            <a:t>w życiu codziennym</a:t>
          </a:r>
          <a:endParaRPr lang="en-US" sz="1800" kern="1200" dirty="0"/>
        </a:p>
      </dsp:txBody>
      <dsp:txXfrm>
        <a:off x="7376133" y="3098"/>
        <a:ext cx="3291409" cy="1974845"/>
      </dsp:txXfrm>
    </dsp:sp>
    <dsp:sp modelId="{0FE0967A-7011-4AC3-BB90-1B06A98B6882}">
      <dsp:nvSpPr>
        <dsp:cNvPr id="0" name=""/>
        <dsp:cNvSpPr/>
      </dsp:nvSpPr>
      <dsp:spPr>
        <a:xfrm>
          <a:off x="135032" y="2307084"/>
          <a:ext cx="3291409" cy="1974845"/>
        </a:xfrm>
        <a:prstGeom prst="rect">
          <a:avLst/>
        </a:prstGeom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udostępnianie i wypożyczanie sprzętu wspomagających w życiu codziennym osób niepełnosprawnych</a:t>
          </a:r>
          <a:endParaRPr lang="en-US" sz="1800" kern="1200" dirty="0"/>
        </a:p>
      </dsp:txBody>
      <dsp:txXfrm>
        <a:off x="135032" y="2307084"/>
        <a:ext cx="3291409" cy="1974845"/>
      </dsp:txXfrm>
    </dsp:sp>
    <dsp:sp modelId="{11BF07E5-F3EB-4A6F-90CE-081934CE1A99}">
      <dsp:nvSpPr>
        <dsp:cNvPr id="0" name=""/>
        <dsp:cNvSpPr/>
      </dsp:nvSpPr>
      <dsp:spPr>
        <a:xfrm>
          <a:off x="3691400" y="2268378"/>
          <a:ext cx="3291409" cy="1974845"/>
        </a:xfrm>
        <a:prstGeom prst="rect">
          <a:avLst/>
        </a:prstGeom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przeprowadzanie szkoleń </a:t>
          </a:r>
          <a:br>
            <a:rPr lang="pl-PL" sz="1800" kern="1200" dirty="0"/>
          </a:br>
          <a:r>
            <a:rPr lang="pl-PL" sz="1800" kern="1200" dirty="0"/>
            <a:t>z zakresu obsługi urządzeń </a:t>
          </a:r>
          <a:br>
            <a:rPr lang="pl-PL" sz="1800" kern="1200" dirty="0"/>
          </a:br>
          <a:r>
            <a:rPr lang="pl-PL" sz="1800" kern="1200" dirty="0"/>
            <a:t>i sprzętów </a:t>
          </a:r>
          <a:endParaRPr lang="en-US" sz="1800" kern="1200" dirty="0"/>
        </a:p>
      </dsp:txBody>
      <dsp:txXfrm>
        <a:off x="3691400" y="2268378"/>
        <a:ext cx="3291409" cy="1974845"/>
      </dsp:txXfrm>
    </dsp:sp>
    <dsp:sp modelId="{CDC4B479-6C12-49DC-B16D-5DE54338F7F0}">
      <dsp:nvSpPr>
        <dsp:cNvPr id="0" name=""/>
        <dsp:cNvSpPr/>
      </dsp:nvSpPr>
      <dsp:spPr>
        <a:xfrm>
          <a:off x="7330679" y="2304576"/>
          <a:ext cx="3291409" cy="1974845"/>
        </a:xfrm>
        <a:prstGeom prst="rect">
          <a:avLst/>
        </a:prstGeom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współorganizowanie spotkań </a:t>
          </a:r>
          <a:br>
            <a:rPr lang="pl-PL" sz="1800" kern="1200" dirty="0"/>
          </a:br>
          <a:r>
            <a:rPr lang="pl-PL" sz="1800" kern="1200" dirty="0"/>
            <a:t>i różnych wydarzeń na rzecz promujących wsparcie dla osób z niepełnosprawnościami</a:t>
          </a:r>
        </a:p>
      </dsp:txBody>
      <dsp:txXfrm>
        <a:off x="7330679" y="2304576"/>
        <a:ext cx="3291409" cy="19748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34DCDB-F395-44C7-B687-4FDB3B8BB515}" type="datetimeFigureOut">
              <a:rPr lang="pl-PL" smtClean="0"/>
              <a:t>2026-06-12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B3D2B-2289-4D02-8C1D-A8D6C7DB6A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7839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7B3D2B-2289-4D02-8C1D-A8D6C7DB6AED}" type="slidenum">
              <a:rPr lang="pl-PL" smtClean="0"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092089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310A2-57CF-8127-03E8-B0800578E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BB9E11B-2BE3-FCB5-B0BD-DD1C487EC2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1AFEF049-22C1-3AEC-EA83-5831786BB1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C15236C-192B-2BEB-E7AF-02AC57E58B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B3D2B-2289-4D02-8C1D-A8D6C7DB6AED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14458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AA1E3-1265-1B12-333E-1221CCA65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BBEF9078-1EE9-2C61-56AF-AEE0AAEA37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BE18F24-76D9-A049-9FF2-CE22C1BB7B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B0E3404-4227-75B3-7500-52DC8AA114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B3D2B-2289-4D02-8C1D-A8D6C7DB6AED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5573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C2E4B-FB99-6F6B-E5D8-438A26027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F6FE3E3-F2FF-0CC4-29A0-19292DDB6C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2AC6256E-DABB-2524-BDFD-4985874E86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CA955BB-77F5-D4D7-3C28-F34CF425AD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B3D2B-2289-4D02-8C1D-A8D6C7DB6AED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00038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421C45-62FC-C66C-4359-61CB0D2AF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CA44D42-40A7-E24A-1999-2B3489B219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14269430-BA84-95C4-A7AA-82DDE9BA50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41398C9-0E67-8F21-9607-D073406983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B3D2B-2289-4D02-8C1D-A8D6C7DB6AED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65261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3E4868-10B5-3F61-E7D2-472F33B7C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EA2F253-6822-E9E8-C333-A30057ACD5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F2851C2C-289C-D1F9-DBED-C7B03FFF41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B5FA18B-7A2D-D912-F0B7-26AA1F0FCD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B3D2B-2289-4D02-8C1D-A8D6C7DB6AED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93009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7B3D2B-2289-4D02-8C1D-A8D6C7DB6AED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47842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7B3D2B-2289-4D02-8C1D-A8D6C7DB6AED}" type="slidenum">
              <a:rPr lang="pl-PL" smtClean="0"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97376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B3D2B-2289-4D02-8C1D-A8D6C7DB6AED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6164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79D445-82AA-5605-779B-B74D0E6C3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2C340F9E-B825-5CA2-FCF4-81AE9EAD8A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895C320B-87BC-3929-DC1D-FCE0B0935F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F9E5D74-62C8-0630-65BD-BA67E6E556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B3D2B-2289-4D02-8C1D-A8D6C7DB6AED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0651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CD5E0-298A-BC29-0D75-D468CEF227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F9CDEAAB-107B-008C-ED59-FAE82E04B3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DE1D06A9-3913-0968-A55D-BCB557C973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FD160CC-972D-94A3-EBF2-31EE68AE05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39256D-C1FC-45AB-8B96-E49DA450DAAE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19359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BCC3C5-7F18-4B56-9A3B-95E5BFE57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127C7044-3B54-3A79-90DF-300BBF97BC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3858B48-CA09-1DB7-BD12-89AF8B89C1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Omówienie 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73169E2-5037-F428-9405-BB42F36368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4B7C7F-282D-4175-8652-0F37D2D12E1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84357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7B3D2B-2289-4D02-8C1D-A8D6C7DB6AED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85024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DA94EF-39E9-0FE9-2E86-1F548EAEE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66D82E6C-0F50-9BFF-13AB-22A1E7EC00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36E83F02-3EF2-39F2-3756-E02779109D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C62FE38-0F9B-09AC-A563-0AF24C794B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7B3D2B-2289-4D02-8C1D-A8D6C7DB6AED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03374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B3D2B-2289-4D02-8C1D-A8D6C7DB6AED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6164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3D79D4-27E7-8249-9B0D-EAAE526233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DB0FD64-F3BB-4173-7318-E9B8769F38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E748C18-3288-31E2-5175-B88BAF68D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B0A9-C90D-4026-A82A-B4DA25FF8DBF}" type="datetimeFigureOut">
              <a:rPr lang="pl-PL" smtClean="0"/>
              <a:t>2026-06-12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9DDD912-540B-6E84-A300-95D743DA7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E5A6DB7-CAB5-9F27-24BE-6896C6740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049F-0B46-48AD-AFFE-1C22062A3C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3716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2F908A-3ABE-4874-F8BB-28CB1C3FE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8C41B41-78BA-0DD6-244D-9C338A0E38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2705E75-8522-7A4D-A7B8-0C6D8B9E9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B0A9-C90D-4026-A82A-B4DA25FF8DBF}" type="datetimeFigureOut">
              <a:rPr lang="pl-PL" smtClean="0"/>
              <a:t>2026-06-12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2E3A04B-CBF5-F3A4-7133-E912BAA21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25C373B-B452-047D-8731-9EF2F7DF8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049F-0B46-48AD-AFFE-1C22062A3C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9061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B15A301C-FB23-78F0-A890-7954DB1233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0510E44-01F2-B747-6909-4246295C98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4442DCF-BB81-8702-2EB7-837184080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B0A9-C90D-4026-A82A-B4DA25FF8DBF}" type="datetimeFigureOut">
              <a:rPr lang="pl-PL" smtClean="0"/>
              <a:t>2026-06-12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ED86786-4670-6B48-89E6-13D560629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2671820-D4EB-5FA9-1C81-8A1940043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049F-0B46-48AD-AFFE-1C22062A3C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5378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ymbol zastępczy tytułu 1"/>
          <p:cNvSpPr txBox="1">
            <a:spLocks noGrp="1"/>
          </p:cNvSpPr>
          <p:nvPr>
            <p:ph type="title" hasCustomPrompt="1"/>
          </p:nvPr>
        </p:nvSpPr>
        <p:spPr>
          <a:xfrm>
            <a:off x="478586" y="2717637"/>
            <a:ext cx="11183146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>
            <a:lvl1pPr>
              <a:defRPr>
                <a:solidFill>
                  <a:srgbClr val="53565A"/>
                </a:solidFill>
              </a:defRPr>
            </a:lvl1pPr>
          </a:lstStyle>
          <a:p>
            <a:pPr lvl="0"/>
            <a:r>
              <a:rPr lang="pl-PL" dirty="0"/>
              <a:t>Kliknij, aby dodać tytuł</a:t>
            </a:r>
          </a:p>
        </p:txBody>
      </p:sp>
      <p:grpSp>
        <p:nvGrpSpPr>
          <p:cNvPr id="64" name="Group 17"/>
          <p:cNvGrpSpPr>
            <a:grpSpLocks noChangeAspect="1"/>
          </p:cNvGrpSpPr>
          <p:nvPr userDrawn="1"/>
        </p:nvGrpSpPr>
        <p:grpSpPr bwMode="auto">
          <a:xfrm>
            <a:off x="479653" y="455386"/>
            <a:ext cx="1803846" cy="691243"/>
            <a:chOff x="2149" y="1512"/>
            <a:chExt cx="3382" cy="1296"/>
          </a:xfrm>
        </p:grpSpPr>
        <p:sp>
          <p:nvSpPr>
            <p:cNvPr id="65" name="AutoShape 16"/>
            <p:cNvSpPr>
              <a:spLocks noChangeAspect="1" noChangeArrowheads="1" noTextEdit="1"/>
            </p:cNvSpPr>
            <p:nvPr/>
          </p:nvSpPr>
          <p:spPr bwMode="auto">
            <a:xfrm>
              <a:off x="2149" y="1512"/>
              <a:ext cx="3382" cy="1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6" name="Freeform 18"/>
            <p:cNvSpPr>
              <a:spLocks noEditPoints="1"/>
            </p:cNvSpPr>
            <p:nvPr/>
          </p:nvSpPr>
          <p:spPr bwMode="auto">
            <a:xfrm>
              <a:off x="2958" y="1820"/>
              <a:ext cx="139" cy="211"/>
            </a:xfrm>
            <a:custGeom>
              <a:avLst/>
              <a:gdLst>
                <a:gd name="T0" fmla="*/ 38 w 72"/>
                <a:gd name="T1" fmla="*/ 54 h 109"/>
                <a:gd name="T2" fmla="*/ 56 w 72"/>
                <a:gd name="T3" fmla="*/ 34 h 109"/>
                <a:gd name="T4" fmla="*/ 38 w 72"/>
                <a:gd name="T5" fmla="*/ 13 h 109"/>
                <a:gd name="T6" fmla="*/ 16 w 72"/>
                <a:gd name="T7" fmla="*/ 13 h 109"/>
                <a:gd name="T8" fmla="*/ 16 w 72"/>
                <a:gd name="T9" fmla="*/ 54 h 109"/>
                <a:gd name="T10" fmla="*/ 38 w 72"/>
                <a:gd name="T11" fmla="*/ 54 h 109"/>
                <a:gd name="T12" fmla="*/ 16 w 72"/>
                <a:gd name="T13" fmla="*/ 108 h 109"/>
                <a:gd name="T14" fmla="*/ 8 w 72"/>
                <a:gd name="T15" fmla="*/ 109 h 109"/>
                <a:gd name="T16" fmla="*/ 0 w 72"/>
                <a:gd name="T17" fmla="*/ 108 h 109"/>
                <a:gd name="T18" fmla="*/ 0 w 72"/>
                <a:gd name="T19" fmla="*/ 0 h 109"/>
                <a:gd name="T20" fmla="*/ 40 w 72"/>
                <a:gd name="T21" fmla="*/ 0 h 109"/>
                <a:gd name="T22" fmla="*/ 72 w 72"/>
                <a:gd name="T23" fmla="*/ 34 h 109"/>
                <a:gd name="T24" fmla="*/ 40 w 72"/>
                <a:gd name="T25" fmla="*/ 67 h 109"/>
                <a:gd name="T26" fmla="*/ 16 w 72"/>
                <a:gd name="T27" fmla="*/ 67 h 109"/>
                <a:gd name="T28" fmla="*/ 16 w 72"/>
                <a:gd name="T29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2" h="109">
                  <a:moveTo>
                    <a:pt x="38" y="54"/>
                  </a:moveTo>
                  <a:cubicBezTo>
                    <a:pt x="50" y="54"/>
                    <a:pt x="56" y="46"/>
                    <a:pt x="56" y="34"/>
                  </a:cubicBezTo>
                  <a:cubicBezTo>
                    <a:pt x="56" y="21"/>
                    <a:pt x="50" y="13"/>
                    <a:pt x="38" y="13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54"/>
                    <a:pt x="16" y="54"/>
                    <a:pt x="16" y="54"/>
                  </a:cubicBezTo>
                  <a:lnTo>
                    <a:pt x="38" y="54"/>
                  </a:lnTo>
                  <a:close/>
                  <a:moveTo>
                    <a:pt x="16" y="108"/>
                  </a:moveTo>
                  <a:cubicBezTo>
                    <a:pt x="16" y="108"/>
                    <a:pt x="13" y="109"/>
                    <a:pt x="8" y="109"/>
                  </a:cubicBezTo>
                  <a:cubicBezTo>
                    <a:pt x="3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60" y="0"/>
                    <a:pt x="72" y="14"/>
                    <a:pt x="72" y="34"/>
                  </a:cubicBezTo>
                  <a:cubicBezTo>
                    <a:pt x="72" y="53"/>
                    <a:pt x="60" y="67"/>
                    <a:pt x="40" y="67"/>
                  </a:cubicBezTo>
                  <a:cubicBezTo>
                    <a:pt x="16" y="67"/>
                    <a:pt x="16" y="67"/>
                    <a:pt x="16" y="67"/>
                  </a:cubicBezTo>
                  <a:lnTo>
                    <a:pt x="16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7" name="Freeform 19"/>
            <p:cNvSpPr>
              <a:spLocks noEditPoints="1"/>
            </p:cNvSpPr>
            <p:nvPr/>
          </p:nvSpPr>
          <p:spPr bwMode="auto">
            <a:xfrm>
              <a:off x="3116" y="1874"/>
              <a:ext cx="120" cy="161"/>
            </a:xfrm>
            <a:custGeom>
              <a:avLst/>
              <a:gdLst>
                <a:gd name="T0" fmla="*/ 31 w 62"/>
                <a:gd name="T1" fmla="*/ 44 h 83"/>
                <a:gd name="T2" fmla="*/ 16 w 62"/>
                <a:gd name="T3" fmla="*/ 57 h 83"/>
                <a:gd name="T4" fmla="*/ 29 w 62"/>
                <a:gd name="T5" fmla="*/ 71 h 83"/>
                <a:gd name="T6" fmla="*/ 46 w 62"/>
                <a:gd name="T7" fmla="*/ 50 h 83"/>
                <a:gd name="T8" fmla="*/ 46 w 62"/>
                <a:gd name="T9" fmla="*/ 45 h 83"/>
                <a:gd name="T10" fmla="*/ 31 w 62"/>
                <a:gd name="T11" fmla="*/ 44 h 83"/>
                <a:gd name="T12" fmla="*/ 33 w 62"/>
                <a:gd name="T13" fmla="*/ 0 h 83"/>
                <a:gd name="T14" fmla="*/ 62 w 62"/>
                <a:gd name="T15" fmla="*/ 29 h 83"/>
                <a:gd name="T16" fmla="*/ 62 w 62"/>
                <a:gd name="T17" fmla="*/ 80 h 83"/>
                <a:gd name="T18" fmla="*/ 56 w 62"/>
                <a:gd name="T19" fmla="*/ 81 h 83"/>
                <a:gd name="T20" fmla="*/ 50 w 62"/>
                <a:gd name="T21" fmla="*/ 80 h 83"/>
                <a:gd name="T22" fmla="*/ 47 w 62"/>
                <a:gd name="T23" fmla="*/ 70 h 83"/>
                <a:gd name="T24" fmla="*/ 24 w 62"/>
                <a:gd name="T25" fmla="*/ 83 h 83"/>
                <a:gd name="T26" fmla="*/ 0 w 62"/>
                <a:gd name="T27" fmla="*/ 57 h 83"/>
                <a:gd name="T28" fmla="*/ 29 w 62"/>
                <a:gd name="T29" fmla="*/ 34 h 83"/>
                <a:gd name="T30" fmla="*/ 46 w 62"/>
                <a:gd name="T31" fmla="*/ 35 h 83"/>
                <a:gd name="T32" fmla="*/ 46 w 62"/>
                <a:gd name="T33" fmla="*/ 29 h 83"/>
                <a:gd name="T34" fmla="*/ 31 w 62"/>
                <a:gd name="T35" fmla="*/ 13 h 83"/>
                <a:gd name="T36" fmla="*/ 11 w 62"/>
                <a:gd name="T37" fmla="*/ 17 h 83"/>
                <a:gd name="T38" fmla="*/ 7 w 62"/>
                <a:gd name="T39" fmla="*/ 12 h 83"/>
                <a:gd name="T40" fmla="*/ 6 w 62"/>
                <a:gd name="T41" fmla="*/ 6 h 83"/>
                <a:gd name="T42" fmla="*/ 33 w 62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2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5" y="0"/>
                    <a:pt x="62" y="10"/>
                    <a:pt x="62" y="29"/>
                  </a:cubicBezTo>
                  <a:cubicBezTo>
                    <a:pt x="62" y="80"/>
                    <a:pt x="62" y="80"/>
                    <a:pt x="62" y="80"/>
                  </a:cubicBezTo>
                  <a:cubicBezTo>
                    <a:pt x="62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3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3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1" y="16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8" name="Freeform 20"/>
            <p:cNvSpPr>
              <a:spLocks noEditPoints="1"/>
            </p:cNvSpPr>
            <p:nvPr/>
          </p:nvSpPr>
          <p:spPr bwMode="auto">
            <a:xfrm>
              <a:off x="3276" y="1803"/>
              <a:ext cx="118" cy="228"/>
            </a:xfrm>
            <a:custGeom>
              <a:avLst/>
              <a:gdLst>
                <a:gd name="T0" fmla="*/ 26 w 61"/>
                <a:gd name="T1" fmla="*/ 27 h 118"/>
                <a:gd name="T2" fmla="*/ 17 w 61"/>
                <a:gd name="T3" fmla="*/ 22 h 118"/>
                <a:gd name="T4" fmla="*/ 32 w 61"/>
                <a:gd name="T5" fmla="*/ 1 h 118"/>
                <a:gd name="T6" fmla="*/ 45 w 61"/>
                <a:gd name="T7" fmla="*/ 7 h 118"/>
                <a:gd name="T8" fmla="*/ 26 w 61"/>
                <a:gd name="T9" fmla="*/ 27 h 118"/>
                <a:gd name="T10" fmla="*/ 61 w 61"/>
                <a:gd name="T11" fmla="*/ 117 h 118"/>
                <a:gd name="T12" fmla="*/ 54 w 61"/>
                <a:gd name="T13" fmla="*/ 118 h 118"/>
                <a:gd name="T14" fmla="*/ 46 w 61"/>
                <a:gd name="T15" fmla="*/ 117 h 118"/>
                <a:gd name="T16" fmla="*/ 46 w 61"/>
                <a:gd name="T17" fmla="*/ 63 h 118"/>
                <a:gd name="T18" fmla="*/ 32 w 61"/>
                <a:gd name="T19" fmla="*/ 49 h 118"/>
                <a:gd name="T20" fmla="*/ 15 w 61"/>
                <a:gd name="T21" fmla="*/ 59 h 118"/>
                <a:gd name="T22" fmla="*/ 15 w 61"/>
                <a:gd name="T23" fmla="*/ 117 h 118"/>
                <a:gd name="T24" fmla="*/ 8 w 61"/>
                <a:gd name="T25" fmla="*/ 118 h 118"/>
                <a:gd name="T26" fmla="*/ 0 w 61"/>
                <a:gd name="T27" fmla="*/ 117 h 118"/>
                <a:gd name="T28" fmla="*/ 0 w 61"/>
                <a:gd name="T29" fmla="*/ 40 h 118"/>
                <a:gd name="T30" fmla="*/ 8 w 61"/>
                <a:gd name="T31" fmla="*/ 39 h 118"/>
                <a:gd name="T32" fmla="*/ 15 w 61"/>
                <a:gd name="T33" fmla="*/ 40 h 118"/>
                <a:gd name="T34" fmla="*/ 15 w 61"/>
                <a:gd name="T35" fmla="*/ 47 h 118"/>
                <a:gd name="T36" fmla="*/ 38 w 61"/>
                <a:gd name="T37" fmla="*/ 37 h 118"/>
                <a:gd name="T38" fmla="*/ 61 w 61"/>
                <a:gd name="T39" fmla="*/ 60 h 118"/>
                <a:gd name="T40" fmla="*/ 61 w 61"/>
                <a:gd name="T41" fmla="*/ 117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1" h="118">
                  <a:moveTo>
                    <a:pt x="26" y="27"/>
                  </a:moveTo>
                  <a:cubicBezTo>
                    <a:pt x="22" y="26"/>
                    <a:pt x="19" y="25"/>
                    <a:pt x="17" y="22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36" y="0"/>
                    <a:pt x="42" y="3"/>
                    <a:pt x="45" y="7"/>
                  </a:cubicBezTo>
                  <a:lnTo>
                    <a:pt x="26" y="27"/>
                  </a:lnTo>
                  <a:close/>
                  <a:moveTo>
                    <a:pt x="61" y="117"/>
                  </a:moveTo>
                  <a:cubicBezTo>
                    <a:pt x="61" y="117"/>
                    <a:pt x="59" y="118"/>
                    <a:pt x="54" y="118"/>
                  </a:cubicBezTo>
                  <a:cubicBezTo>
                    <a:pt x="49" y="118"/>
                    <a:pt x="46" y="117"/>
                    <a:pt x="46" y="117"/>
                  </a:cubicBezTo>
                  <a:cubicBezTo>
                    <a:pt x="46" y="63"/>
                    <a:pt x="46" y="63"/>
                    <a:pt x="46" y="63"/>
                  </a:cubicBezTo>
                  <a:cubicBezTo>
                    <a:pt x="46" y="54"/>
                    <a:pt x="42" y="49"/>
                    <a:pt x="32" y="49"/>
                  </a:cubicBezTo>
                  <a:cubicBezTo>
                    <a:pt x="25" y="49"/>
                    <a:pt x="19" y="53"/>
                    <a:pt x="15" y="59"/>
                  </a:cubicBezTo>
                  <a:cubicBezTo>
                    <a:pt x="15" y="117"/>
                    <a:pt x="15" y="117"/>
                    <a:pt x="15" y="117"/>
                  </a:cubicBezTo>
                  <a:cubicBezTo>
                    <a:pt x="15" y="117"/>
                    <a:pt x="12" y="118"/>
                    <a:pt x="8" y="118"/>
                  </a:cubicBezTo>
                  <a:cubicBezTo>
                    <a:pt x="2" y="118"/>
                    <a:pt x="0" y="117"/>
                    <a:pt x="0" y="1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2" y="39"/>
                    <a:pt x="8" y="39"/>
                  </a:cubicBezTo>
                  <a:cubicBezTo>
                    <a:pt x="12" y="39"/>
                    <a:pt x="15" y="40"/>
                    <a:pt x="15" y="40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20" y="41"/>
                    <a:pt x="28" y="37"/>
                    <a:pt x="38" y="37"/>
                  </a:cubicBezTo>
                  <a:cubicBezTo>
                    <a:pt x="53" y="37"/>
                    <a:pt x="61" y="46"/>
                    <a:pt x="61" y="60"/>
                  </a:cubicBezTo>
                  <a:lnTo>
                    <a:pt x="61" y="11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9" name="Freeform 21"/>
            <p:cNvSpPr>
              <a:spLocks/>
            </p:cNvSpPr>
            <p:nvPr/>
          </p:nvSpPr>
          <p:spPr bwMode="auto">
            <a:xfrm>
              <a:off x="3429" y="1874"/>
              <a:ext cx="104" cy="161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5 w 54"/>
                <a:gd name="T9" fmla="*/ 23 h 83"/>
                <a:gd name="T10" fmla="*/ 34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0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0" y="13"/>
                  </a:cubicBezTo>
                  <a:cubicBezTo>
                    <a:pt x="20" y="13"/>
                    <a:pt x="15" y="16"/>
                    <a:pt x="15" y="23"/>
                  </a:cubicBezTo>
                  <a:cubicBezTo>
                    <a:pt x="15" y="31"/>
                    <a:pt x="24" y="33"/>
                    <a:pt x="34" y="36"/>
                  </a:cubicBezTo>
                  <a:cubicBezTo>
                    <a:pt x="44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5" y="70"/>
                  </a:cubicBezTo>
                  <a:cubicBezTo>
                    <a:pt x="34" y="70"/>
                    <a:pt x="39" y="66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0" y="39"/>
                    <a:pt x="0" y="24"/>
                  </a:cubicBezTo>
                  <a:cubicBezTo>
                    <a:pt x="0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0" name="Freeform 22"/>
            <p:cNvSpPr>
              <a:spLocks/>
            </p:cNvSpPr>
            <p:nvPr/>
          </p:nvSpPr>
          <p:spPr bwMode="auto">
            <a:xfrm>
              <a:off x="3552" y="1843"/>
              <a:ext cx="97" cy="192"/>
            </a:xfrm>
            <a:custGeom>
              <a:avLst/>
              <a:gdLst>
                <a:gd name="T0" fmla="*/ 27 w 50"/>
                <a:gd name="T1" fmla="*/ 69 h 99"/>
                <a:gd name="T2" fmla="*/ 42 w 50"/>
                <a:gd name="T3" fmla="*/ 86 h 99"/>
                <a:gd name="T4" fmla="*/ 49 w 50"/>
                <a:gd name="T5" fmla="*/ 86 h 99"/>
                <a:gd name="T6" fmla="*/ 50 w 50"/>
                <a:gd name="T7" fmla="*/ 92 h 99"/>
                <a:gd name="T8" fmla="*/ 49 w 50"/>
                <a:gd name="T9" fmla="*/ 97 h 99"/>
                <a:gd name="T10" fmla="*/ 38 w 50"/>
                <a:gd name="T11" fmla="*/ 99 h 99"/>
                <a:gd name="T12" fmla="*/ 12 w 50"/>
                <a:gd name="T13" fmla="*/ 69 h 99"/>
                <a:gd name="T14" fmla="*/ 12 w 50"/>
                <a:gd name="T15" fmla="*/ 29 h 99"/>
                <a:gd name="T16" fmla="*/ 1 w 50"/>
                <a:gd name="T17" fmla="*/ 29 h 99"/>
                <a:gd name="T18" fmla="*/ 0 w 50"/>
                <a:gd name="T19" fmla="*/ 23 h 99"/>
                <a:gd name="T20" fmla="*/ 1 w 50"/>
                <a:gd name="T21" fmla="*/ 18 h 99"/>
                <a:gd name="T22" fmla="*/ 12 w 50"/>
                <a:gd name="T23" fmla="*/ 18 h 99"/>
                <a:gd name="T24" fmla="*/ 12 w 50"/>
                <a:gd name="T25" fmla="*/ 4 h 99"/>
                <a:gd name="T26" fmla="*/ 27 w 50"/>
                <a:gd name="T27" fmla="*/ 1 h 99"/>
                <a:gd name="T28" fmla="*/ 27 w 50"/>
                <a:gd name="T29" fmla="*/ 18 h 99"/>
                <a:gd name="T30" fmla="*/ 47 w 50"/>
                <a:gd name="T31" fmla="*/ 18 h 99"/>
                <a:gd name="T32" fmla="*/ 48 w 50"/>
                <a:gd name="T33" fmla="*/ 23 h 99"/>
                <a:gd name="T34" fmla="*/ 47 w 50"/>
                <a:gd name="T35" fmla="*/ 29 h 99"/>
                <a:gd name="T36" fmla="*/ 27 w 50"/>
                <a:gd name="T37" fmla="*/ 29 h 99"/>
                <a:gd name="T38" fmla="*/ 27 w 50"/>
                <a:gd name="T39" fmla="*/ 6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9">
                  <a:moveTo>
                    <a:pt x="27" y="69"/>
                  </a:moveTo>
                  <a:cubicBezTo>
                    <a:pt x="27" y="82"/>
                    <a:pt x="32" y="86"/>
                    <a:pt x="42" y="86"/>
                  </a:cubicBezTo>
                  <a:cubicBezTo>
                    <a:pt x="45" y="86"/>
                    <a:pt x="49" y="86"/>
                    <a:pt x="49" y="86"/>
                  </a:cubicBezTo>
                  <a:cubicBezTo>
                    <a:pt x="49" y="86"/>
                    <a:pt x="50" y="88"/>
                    <a:pt x="50" y="92"/>
                  </a:cubicBezTo>
                  <a:cubicBezTo>
                    <a:pt x="50" y="95"/>
                    <a:pt x="49" y="97"/>
                    <a:pt x="49" y="97"/>
                  </a:cubicBezTo>
                  <a:cubicBezTo>
                    <a:pt x="46" y="98"/>
                    <a:pt x="42" y="99"/>
                    <a:pt x="38" y="99"/>
                  </a:cubicBezTo>
                  <a:cubicBezTo>
                    <a:pt x="20" y="99"/>
                    <a:pt x="12" y="88"/>
                    <a:pt x="12" y="69"/>
                  </a:cubicBezTo>
                  <a:cubicBezTo>
                    <a:pt x="12" y="29"/>
                    <a:pt x="12" y="29"/>
                    <a:pt x="12" y="29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29"/>
                    <a:pt x="0" y="27"/>
                    <a:pt x="0" y="23"/>
                  </a:cubicBezTo>
                  <a:cubicBezTo>
                    <a:pt x="0" y="20"/>
                    <a:pt x="1" y="18"/>
                    <a:pt x="1" y="18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6" y="2"/>
                    <a:pt x="22" y="0"/>
                    <a:pt x="27" y="1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47" y="18"/>
                    <a:pt x="47" y="18"/>
                    <a:pt x="47" y="18"/>
                  </a:cubicBezTo>
                  <a:cubicBezTo>
                    <a:pt x="47" y="18"/>
                    <a:pt x="48" y="20"/>
                    <a:pt x="48" y="23"/>
                  </a:cubicBezTo>
                  <a:cubicBezTo>
                    <a:pt x="48" y="27"/>
                    <a:pt x="47" y="29"/>
                    <a:pt x="47" y="29"/>
                  </a:cubicBezTo>
                  <a:cubicBezTo>
                    <a:pt x="27" y="29"/>
                    <a:pt x="27" y="29"/>
                    <a:pt x="27" y="29"/>
                  </a:cubicBezTo>
                  <a:lnTo>
                    <a:pt x="27" y="6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1" name="Freeform 23"/>
            <p:cNvSpPr>
              <a:spLocks/>
            </p:cNvSpPr>
            <p:nvPr/>
          </p:nvSpPr>
          <p:spPr bwMode="auto">
            <a:xfrm>
              <a:off x="3662" y="1878"/>
              <a:ext cx="219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2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8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2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6 w 113"/>
                <a:gd name="T41" fmla="*/ 49 h 79"/>
                <a:gd name="T42" fmla="*/ 100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3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2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2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3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6" y="49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5" y="79"/>
                    <a:pt x="81" y="79"/>
                  </a:cubicBezTo>
                  <a:cubicBezTo>
                    <a:pt x="78" y="79"/>
                    <a:pt x="76" y="79"/>
                    <a:pt x="73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2" name="Freeform 24"/>
            <p:cNvSpPr>
              <a:spLocks noEditPoints="1"/>
            </p:cNvSpPr>
            <p:nvPr/>
          </p:nvSpPr>
          <p:spPr bwMode="auto">
            <a:xfrm>
              <a:off x="3900" y="1874"/>
              <a:ext cx="129" cy="161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1 h 83"/>
                <a:gd name="T4" fmla="*/ 33 w 67"/>
                <a:gd name="T5" fmla="*/ 71 h 83"/>
                <a:gd name="T6" fmla="*/ 51 w 67"/>
                <a:gd name="T7" fmla="*/ 41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1 h 83"/>
                <a:gd name="T14" fmla="*/ 33 w 67"/>
                <a:gd name="T15" fmla="*/ 83 h 83"/>
                <a:gd name="T16" fmla="*/ 0 w 67"/>
                <a:gd name="T17" fmla="*/ 41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1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1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1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3" y="83"/>
                    <a:pt x="0" y="71"/>
                    <a:pt x="0" y="41"/>
                  </a:cubicBezTo>
                  <a:cubicBezTo>
                    <a:pt x="0" y="12"/>
                    <a:pt x="13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3" name="Freeform 25"/>
            <p:cNvSpPr>
              <a:spLocks/>
            </p:cNvSpPr>
            <p:nvPr/>
          </p:nvSpPr>
          <p:spPr bwMode="auto">
            <a:xfrm>
              <a:off x="4049" y="1878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1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2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1" y="64"/>
                    <a:pt x="81" y="64"/>
                    <a:pt x="81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4" name="Freeform 26"/>
            <p:cNvSpPr>
              <a:spLocks/>
            </p:cNvSpPr>
            <p:nvPr/>
          </p:nvSpPr>
          <p:spPr bwMode="auto">
            <a:xfrm>
              <a:off x="4278" y="1878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5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4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8 w 73"/>
                <a:gd name="T27" fmla="*/ 64 h 117"/>
                <a:gd name="T28" fmla="*/ 39 w 73"/>
                <a:gd name="T29" fmla="*/ 64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7"/>
                    <a:pt x="34" y="117"/>
                    <a:pt x="17" y="117"/>
                  </a:cubicBezTo>
                  <a:cubicBezTo>
                    <a:pt x="12" y="117"/>
                    <a:pt x="9" y="115"/>
                    <a:pt x="9" y="115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6"/>
                    <a:pt x="9" y="104"/>
                    <a:pt x="9" y="104"/>
                  </a:cubicBezTo>
                  <a:cubicBezTo>
                    <a:pt x="9" y="104"/>
                    <a:pt x="12" y="104"/>
                    <a:pt x="16" y="104"/>
                  </a:cubicBezTo>
                  <a:cubicBezTo>
                    <a:pt x="23" y="104"/>
                    <a:pt x="26" y="102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8" y="64"/>
                    <a:pt x="38" y="64"/>
                  </a:cubicBezTo>
                  <a:cubicBezTo>
                    <a:pt x="39" y="64"/>
                    <a:pt x="39" y="64"/>
                    <a:pt x="39" y="64"/>
                  </a:cubicBezTo>
                  <a:cubicBezTo>
                    <a:pt x="39" y="64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" name="Freeform 27"/>
            <p:cNvSpPr>
              <a:spLocks/>
            </p:cNvSpPr>
            <p:nvPr/>
          </p:nvSpPr>
          <p:spPr bwMode="auto">
            <a:xfrm>
              <a:off x="4512" y="1820"/>
              <a:ext cx="118" cy="211"/>
            </a:xfrm>
            <a:custGeom>
              <a:avLst/>
              <a:gdLst>
                <a:gd name="T0" fmla="*/ 15 w 61"/>
                <a:gd name="T1" fmla="*/ 108 h 109"/>
                <a:gd name="T2" fmla="*/ 7 w 61"/>
                <a:gd name="T3" fmla="*/ 109 h 109"/>
                <a:gd name="T4" fmla="*/ 0 w 61"/>
                <a:gd name="T5" fmla="*/ 108 h 109"/>
                <a:gd name="T6" fmla="*/ 0 w 61"/>
                <a:gd name="T7" fmla="*/ 0 h 109"/>
                <a:gd name="T8" fmla="*/ 60 w 61"/>
                <a:gd name="T9" fmla="*/ 0 h 109"/>
                <a:gd name="T10" fmla="*/ 61 w 61"/>
                <a:gd name="T11" fmla="*/ 7 h 109"/>
                <a:gd name="T12" fmla="*/ 60 w 61"/>
                <a:gd name="T13" fmla="*/ 13 h 109"/>
                <a:gd name="T14" fmla="*/ 15 w 61"/>
                <a:gd name="T15" fmla="*/ 13 h 109"/>
                <a:gd name="T16" fmla="*/ 15 w 61"/>
                <a:gd name="T17" fmla="*/ 50 h 109"/>
                <a:gd name="T18" fmla="*/ 55 w 61"/>
                <a:gd name="T19" fmla="*/ 50 h 109"/>
                <a:gd name="T20" fmla="*/ 56 w 61"/>
                <a:gd name="T21" fmla="*/ 56 h 109"/>
                <a:gd name="T22" fmla="*/ 55 w 61"/>
                <a:gd name="T23" fmla="*/ 62 h 109"/>
                <a:gd name="T24" fmla="*/ 15 w 61"/>
                <a:gd name="T25" fmla="*/ 62 h 109"/>
                <a:gd name="T26" fmla="*/ 15 w 61"/>
                <a:gd name="T27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109">
                  <a:moveTo>
                    <a:pt x="15" y="108"/>
                  </a:moveTo>
                  <a:cubicBezTo>
                    <a:pt x="15" y="108"/>
                    <a:pt x="13" y="109"/>
                    <a:pt x="7" y="109"/>
                  </a:cubicBezTo>
                  <a:cubicBezTo>
                    <a:pt x="2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1" y="2"/>
                    <a:pt x="61" y="4"/>
                    <a:pt x="61" y="7"/>
                  </a:cubicBezTo>
                  <a:cubicBezTo>
                    <a:pt x="61" y="9"/>
                    <a:pt x="61" y="11"/>
                    <a:pt x="60" y="13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55" y="50"/>
                    <a:pt x="55" y="50"/>
                    <a:pt x="55" y="50"/>
                  </a:cubicBezTo>
                  <a:cubicBezTo>
                    <a:pt x="56" y="51"/>
                    <a:pt x="56" y="53"/>
                    <a:pt x="56" y="56"/>
                  </a:cubicBezTo>
                  <a:cubicBezTo>
                    <a:pt x="56" y="58"/>
                    <a:pt x="56" y="60"/>
                    <a:pt x="55" y="62"/>
                  </a:cubicBezTo>
                  <a:cubicBezTo>
                    <a:pt x="15" y="62"/>
                    <a:pt x="15" y="62"/>
                    <a:pt x="15" y="62"/>
                  </a:cubicBezTo>
                  <a:lnTo>
                    <a:pt x="15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" name="Freeform 28"/>
            <p:cNvSpPr>
              <a:spLocks/>
            </p:cNvSpPr>
            <p:nvPr/>
          </p:nvSpPr>
          <p:spPr bwMode="auto">
            <a:xfrm>
              <a:off x="4657" y="1878"/>
              <a:ext cx="117" cy="157"/>
            </a:xfrm>
            <a:custGeom>
              <a:avLst/>
              <a:gdLst>
                <a:gd name="T0" fmla="*/ 0 w 61"/>
                <a:gd name="T1" fmla="*/ 1 h 81"/>
                <a:gd name="T2" fmla="*/ 7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3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3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19" y="68"/>
                    <a:pt x="29" y="68"/>
                  </a:cubicBezTo>
                  <a:cubicBezTo>
                    <a:pt x="35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3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3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0" y="77"/>
                    <a:pt x="32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" name="Freeform 29"/>
            <p:cNvSpPr>
              <a:spLocks/>
            </p:cNvSpPr>
            <p:nvPr/>
          </p:nvSpPr>
          <p:spPr bwMode="auto">
            <a:xfrm>
              <a:off x="4817" y="1874"/>
              <a:ext cx="118" cy="157"/>
            </a:xfrm>
            <a:custGeom>
              <a:avLst/>
              <a:gdLst>
                <a:gd name="T0" fmla="*/ 61 w 61"/>
                <a:gd name="T1" fmla="*/ 80 h 81"/>
                <a:gd name="T2" fmla="*/ 54 w 61"/>
                <a:gd name="T3" fmla="*/ 81 h 81"/>
                <a:gd name="T4" fmla="*/ 46 w 61"/>
                <a:gd name="T5" fmla="*/ 80 h 81"/>
                <a:gd name="T6" fmla="*/ 46 w 61"/>
                <a:gd name="T7" fmla="*/ 26 h 81"/>
                <a:gd name="T8" fmla="*/ 32 w 61"/>
                <a:gd name="T9" fmla="*/ 12 h 81"/>
                <a:gd name="T10" fmla="*/ 15 w 61"/>
                <a:gd name="T11" fmla="*/ 22 h 81"/>
                <a:gd name="T12" fmla="*/ 15 w 61"/>
                <a:gd name="T13" fmla="*/ 80 h 81"/>
                <a:gd name="T14" fmla="*/ 7 w 61"/>
                <a:gd name="T15" fmla="*/ 81 h 81"/>
                <a:gd name="T16" fmla="*/ 0 w 61"/>
                <a:gd name="T17" fmla="*/ 80 h 81"/>
                <a:gd name="T18" fmla="*/ 0 w 61"/>
                <a:gd name="T19" fmla="*/ 3 h 81"/>
                <a:gd name="T20" fmla="*/ 7 w 61"/>
                <a:gd name="T21" fmla="*/ 2 h 81"/>
                <a:gd name="T22" fmla="*/ 15 w 61"/>
                <a:gd name="T23" fmla="*/ 3 h 81"/>
                <a:gd name="T24" fmla="*/ 15 w 61"/>
                <a:gd name="T25" fmla="*/ 10 h 81"/>
                <a:gd name="T26" fmla="*/ 38 w 61"/>
                <a:gd name="T27" fmla="*/ 0 h 81"/>
                <a:gd name="T28" fmla="*/ 61 w 61"/>
                <a:gd name="T29" fmla="*/ 23 h 81"/>
                <a:gd name="T30" fmla="*/ 61 w 61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61" y="80"/>
                  </a:moveTo>
                  <a:cubicBezTo>
                    <a:pt x="61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2"/>
                    <a:pt x="32" y="12"/>
                  </a:cubicBezTo>
                  <a:cubicBezTo>
                    <a:pt x="25" y="12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2" y="81"/>
                    <a:pt x="7" y="81"/>
                  </a:cubicBezTo>
                  <a:cubicBezTo>
                    <a:pt x="2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0" y="4"/>
                    <a:pt x="28" y="0"/>
                    <a:pt x="38" y="0"/>
                  </a:cubicBezTo>
                  <a:cubicBezTo>
                    <a:pt x="53" y="0"/>
                    <a:pt x="61" y="9"/>
                    <a:pt x="61" y="23"/>
                  </a:cubicBezTo>
                  <a:lnTo>
                    <a:pt x="61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" name="Freeform 30"/>
            <p:cNvSpPr>
              <a:spLocks noEditPoints="1"/>
            </p:cNvSpPr>
            <p:nvPr/>
          </p:nvSpPr>
          <p:spPr bwMode="auto">
            <a:xfrm>
              <a:off x="4969" y="1812"/>
              <a:ext cx="128" cy="223"/>
            </a:xfrm>
            <a:custGeom>
              <a:avLst/>
              <a:gdLst>
                <a:gd name="T0" fmla="*/ 34 w 66"/>
                <a:gd name="T1" fmla="*/ 45 h 115"/>
                <a:gd name="T2" fmla="*/ 16 w 66"/>
                <a:gd name="T3" fmla="*/ 73 h 115"/>
                <a:gd name="T4" fmla="*/ 34 w 66"/>
                <a:gd name="T5" fmla="*/ 102 h 115"/>
                <a:gd name="T6" fmla="*/ 51 w 66"/>
                <a:gd name="T7" fmla="*/ 83 h 115"/>
                <a:gd name="T8" fmla="*/ 51 w 66"/>
                <a:gd name="T9" fmla="*/ 63 h 115"/>
                <a:gd name="T10" fmla="*/ 34 w 66"/>
                <a:gd name="T11" fmla="*/ 45 h 115"/>
                <a:gd name="T12" fmla="*/ 58 w 66"/>
                <a:gd name="T13" fmla="*/ 0 h 115"/>
                <a:gd name="T14" fmla="*/ 66 w 66"/>
                <a:gd name="T15" fmla="*/ 1 h 115"/>
                <a:gd name="T16" fmla="*/ 66 w 66"/>
                <a:gd name="T17" fmla="*/ 112 h 115"/>
                <a:gd name="T18" fmla="*/ 59 w 66"/>
                <a:gd name="T19" fmla="*/ 113 h 115"/>
                <a:gd name="T20" fmla="*/ 53 w 66"/>
                <a:gd name="T21" fmla="*/ 112 h 115"/>
                <a:gd name="T22" fmla="*/ 51 w 66"/>
                <a:gd name="T23" fmla="*/ 104 h 115"/>
                <a:gd name="T24" fmla="*/ 29 w 66"/>
                <a:gd name="T25" fmla="*/ 115 h 115"/>
                <a:gd name="T26" fmla="*/ 0 w 66"/>
                <a:gd name="T27" fmla="*/ 73 h 115"/>
                <a:gd name="T28" fmla="*/ 29 w 66"/>
                <a:gd name="T29" fmla="*/ 32 h 115"/>
                <a:gd name="T30" fmla="*/ 51 w 66"/>
                <a:gd name="T31" fmla="*/ 42 h 115"/>
                <a:gd name="T32" fmla="*/ 51 w 66"/>
                <a:gd name="T33" fmla="*/ 1 h 115"/>
                <a:gd name="T34" fmla="*/ 58 w 66"/>
                <a:gd name="T3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6" h="115">
                  <a:moveTo>
                    <a:pt x="34" y="45"/>
                  </a:moveTo>
                  <a:cubicBezTo>
                    <a:pt x="22" y="45"/>
                    <a:pt x="16" y="51"/>
                    <a:pt x="16" y="73"/>
                  </a:cubicBezTo>
                  <a:cubicBezTo>
                    <a:pt x="16" y="96"/>
                    <a:pt x="22" y="102"/>
                    <a:pt x="34" y="102"/>
                  </a:cubicBezTo>
                  <a:cubicBezTo>
                    <a:pt x="45" y="102"/>
                    <a:pt x="51" y="93"/>
                    <a:pt x="51" y="83"/>
                  </a:cubicBezTo>
                  <a:cubicBezTo>
                    <a:pt x="51" y="63"/>
                    <a:pt x="51" y="63"/>
                    <a:pt x="51" y="63"/>
                  </a:cubicBezTo>
                  <a:cubicBezTo>
                    <a:pt x="50" y="53"/>
                    <a:pt x="45" y="45"/>
                    <a:pt x="34" y="45"/>
                  </a:cubicBezTo>
                  <a:moveTo>
                    <a:pt x="58" y="0"/>
                  </a:moveTo>
                  <a:cubicBezTo>
                    <a:pt x="63" y="0"/>
                    <a:pt x="66" y="1"/>
                    <a:pt x="66" y="1"/>
                  </a:cubicBezTo>
                  <a:cubicBezTo>
                    <a:pt x="66" y="112"/>
                    <a:pt x="66" y="112"/>
                    <a:pt x="66" y="112"/>
                  </a:cubicBezTo>
                  <a:cubicBezTo>
                    <a:pt x="66" y="112"/>
                    <a:pt x="63" y="113"/>
                    <a:pt x="59" y="113"/>
                  </a:cubicBezTo>
                  <a:cubicBezTo>
                    <a:pt x="56" y="113"/>
                    <a:pt x="53" y="112"/>
                    <a:pt x="53" y="112"/>
                  </a:cubicBezTo>
                  <a:cubicBezTo>
                    <a:pt x="51" y="104"/>
                    <a:pt x="51" y="104"/>
                    <a:pt x="51" y="104"/>
                  </a:cubicBezTo>
                  <a:cubicBezTo>
                    <a:pt x="47" y="111"/>
                    <a:pt x="40" y="115"/>
                    <a:pt x="29" y="115"/>
                  </a:cubicBezTo>
                  <a:cubicBezTo>
                    <a:pt x="12" y="115"/>
                    <a:pt x="0" y="104"/>
                    <a:pt x="0" y="73"/>
                  </a:cubicBezTo>
                  <a:cubicBezTo>
                    <a:pt x="0" y="43"/>
                    <a:pt x="12" y="32"/>
                    <a:pt x="29" y="32"/>
                  </a:cubicBezTo>
                  <a:cubicBezTo>
                    <a:pt x="39" y="32"/>
                    <a:pt x="46" y="36"/>
                    <a:pt x="51" y="42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3" y="0"/>
                    <a:pt x="5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" name="Freeform 31"/>
            <p:cNvSpPr>
              <a:spLocks/>
            </p:cNvSpPr>
            <p:nvPr/>
          </p:nvSpPr>
          <p:spPr bwMode="auto">
            <a:xfrm>
              <a:off x="5137" y="1878"/>
              <a:ext cx="118" cy="157"/>
            </a:xfrm>
            <a:custGeom>
              <a:avLst/>
              <a:gdLst>
                <a:gd name="T0" fmla="*/ 0 w 61"/>
                <a:gd name="T1" fmla="*/ 1 h 81"/>
                <a:gd name="T2" fmla="*/ 8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4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4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20" y="68"/>
                    <a:pt x="29" y="68"/>
                  </a:cubicBezTo>
                  <a:cubicBezTo>
                    <a:pt x="36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4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4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1" y="77"/>
                    <a:pt x="33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" name="Freeform 32"/>
            <p:cNvSpPr>
              <a:spLocks/>
            </p:cNvSpPr>
            <p:nvPr/>
          </p:nvSpPr>
          <p:spPr bwMode="auto">
            <a:xfrm>
              <a:off x="5292" y="1874"/>
              <a:ext cx="104" cy="161"/>
            </a:xfrm>
            <a:custGeom>
              <a:avLst/>
              <a:gdLst>
                <a:gd name="T0" fmla="*/ 28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4 w 54"/>
                <a:gd name="T9" fmla="*/ 23 h 83"/>
                <a:gd name="T10" fmla="*/ 33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4 w 54"/>
                <a:gd name="T21" fmla="*/ 70 h 83"/>
                <a:gd name="T22" fmla="*/ 39 w 54"/>
                <a:gd name="T23" fmla="*/ 59 h 83"/>
                <a:gd name="T24" fmla="*/ 21 w 54"/>
                <a:gd name="T25" fmla="*/ 46 h 83"/>
                <a:gd name="T26" fmla="*/ 0 w 54"/>
                <a:gd name="T27" fmla="*/ 24 h 83"/>
                <a:gd name="T28" fmla="*/ 28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3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" name="Freeform 33"/>
            <p:cNvSpPr>
              <a:spLocks/>
            </p:cNvSpPr>
            <p:nvPr/>
          </p:nvSpPr>
          <p:spPr bwMode="auto">
            <a:xfrm>
              <a:off x="5417" y="1878"/>
              <a:ext cx="112" cy="153"/>
            </a:xfrm>
            <a:custGeom>
              <a:avLst/>
              <a:gdLst>
                <a:gd name="T0" fmla="*/ 57 w 58"/>
                <a:gd name="T1" fmla="*/ 67 h 79"/>
                <a:gd name="T2" fmla="*/ 58 w 58"/>
                <a:gd name="T3" fmla="*/ 73 h 79"/>
                <a:gd name="T4" fmla="*/ 57 w 58"/>
                <a:gd name="T5" fmla="*/ 79 h 79"/>
                <a:gd name="T6" fmla="*/ 1 w 58"/>
                <a:gd name="T7" fmla="*/ 79 h 79"/>
                <a:gd name="T8" fmla="*/ 0 w 58"/>
                <a:gd name="T9" fmla="*/ 73 h 79"/>
                <a:gd name="T10" fmla="*/ 1 w 58"/>
                <a:gd name="T11" fmla="*/ 67 h 79"/>
                <a:gd name="T12" fmla="*/ 41 w 58"/>
                <a:gd name="T13" fmla="*/ 12 h 79"/>
                <a:gd name="T14" fmla="*/ 4 w 58"/>
                <a:gd name="T15" fmla="*/ 12 h 79"/>
                <a:gd name="T16" fmla="*/ 3 w 58"/>
                <a:gd name="T17" fmla="*/ 6 h 79"/>
                <a:gd name="T18" fmla="*/ 4 w 58"/>
                <a:gd name="T19" fmla="*/ 0 h 79"/>
                <a:gd name="T20" fmla="*/ 57 w 58"/>
                <a:gd name="T21" fmla="*/ 0 h 79"/>
                <a:gd name="T22" fmla="*/ 58 w 58"/>
                <a:gd name="T23" fmla="*/ 6 h 79"/>
                <a:gd name="T24" fmla="*/ 57 w 58"/>
                <a:gd name="T25" fmla="*/ 12 h 79"/>
                <a:gd name="T26" fmla="*/ 17 w 58"/>
                <a:gd name="T27" fmla="*/ 67 h 79"/>
                <a:gd name="T28" fmla="*/ 57 w 58"/>
                <a:gd name="T29" fmla="*/ 6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" h="79">
                  <a:moveTo>
                    <a:pt x="57" y="67"/>
                  </a:moveTo>
                  <a:cubicBezTo>
                    <a:pt x="57" y="67"/>
                    <a:pt x="58" y="69"/>
                    <a:pt x="58" y="73"/>
                  </a:cubicBezTo>
                  <a:cubicBezTo>
                    <a:pt x="58" y="77"/>
                    <a:pt x="57" y="79"/>
                    <a:pt x="57" y="79"/>
                  </a:cubicBezTo>
                  <a:cubicBezTo>
                    <a:pt x="1" y="79"/>
                    <a:pt x="1" y="79"/>
                    <a:pt x="1" y="79"/>
                  </a:cubicBezTo>
                  <a:cubicBezTo>
                    <a:pt x="1" y="77"/>
                    <a:pt x="0" y="75"/>
                    <a:pt x="0" y="73"/>
                  </a:cubicBezTo>
                  <a:cubicBezTo>
                    <a:pt x="0" y="70"/>
                    <a:pt x="1" y="68"/>
                    <a:pt x="1" y="67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3" y="10"/>
                    <a:pt x="3" y="6"/>
                  </a:cubicBezTo>
                  <a:cubicBezTo>
                    <a:pt x="3" y="2"/>
                    <a:pt x="4" y="0"/>
                    <a:pt x="4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1"/>
                    <a:pt x="58" y="3"/>
                    <a:pt x="58" y="6"/>
                  </a:cubicBezTo>
                  <a:cubicBezTo>
                    <a:pt x="58" y="8"/>
                    <a:pt x="58" y="10"/>
                    <a:pt x="57" y="12"/>
                  </a:cubicBezTo>
                  <a:cubicBezTo>
                    <a:pt x="17" y="67"/>
                    <a:pt x="17" y="67"/>
                    <a:pt x="17" y="67"/>
                  </a:cubicBezTo>
                  <a:lnTo>
                    <a:pt x="57" y="6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2" name="Freeform 34"/>
            <p:cNvSpPr>
              <a:spLocks noEditPoints="1"/>
            </p:cNvSpPr>
            <p:nvPr/>
          </p:nvSpPr>
          <p:spPr bwMode="auto">
            <a:xfrm>
              <a:off x="2958" y="2173"/>
              <a:ext cx="147" cy="209"/>
            </a:xfrm>
            <a:custGeom>
              <a:avLst/>
              <a:gdLst>
                <a:gd name="T0" fmla="*/ 16 w 76"/>
                <a:gd name="T1" fmla="*/ 50 h 108"/>
                <a:gd name="T2" fmla="*/ 37 w 76"/>
                <a:gd name="T3" fmla="*/ 50 h 108"/>
                <a:gd name="T4" fmla="*/ 55 w 76"/>
                <a:gd name="T5" fmla="*/ 31 h 108"/>
                <a:gd name="T6" fmla="*/ 37 w 76"/>
                <a:gd name="T7" fmla="*/ 12 h 108"/>
                <a:gd name="T8" fmla="*/ 16 w 76"/>
                <a:gd name="T9" fmla="*/ 12 h 108"/>
                <a:gd name="T10" fmla="*/ 16 w 76"/>
                <a:gd name="T11" fmla="*/ 50 h 108"/>
                <a:gd name="T12" fmla="*/ 39 w 76"/>
                <a:gd name="T13" fmla="*/ 0 h 108"/>
                <a:gd name="T14" fmla="*/ 71 w 76"/>
                <a:gd name="T15" fmla="*/ 31 h 108"/>
                <a:gd name="T16" fmla="*/ 50 w 76"/>
                <a:gd name="T17" fmla="*/ 62 h 108"/>
                <a:gd name="T18" fmla="*/ 76 w 76"/>
                <a:gd name="T19" fmla="*/ 107 h 108"/>
                <a:gd name="T20" fmla="*/ 67 w 76"/>
                <a:gd name="T21" fmla="*/ 108 h 108"/>
                <a:gd name="T22" fmla="*/ 59 w 76"/>
                <a:gd name="T23" fmla="*/ 107 h 108"/>
                <a:gd name="T24" fmla="*/ 34 w 76"/>
                <a:gd name="T25" fmla="*/ 63 h 108"/>
                <a:gd name="T26" fmla="*/ 16 w 76"/>
                <a:gd name="T27" fmla="*/ 63 h 108"/>
                <a:gd name="T28" fmla="*/ 16 w 76"/>
                <a:gd name="T29" fmla="*/ 107 h 108"/>
                <a:gd name="T30" fmla="*/ 8 w 76"/>
                <a:gd name="T31" fmla="*/ 108 h 108"/>
                <a:gd name="T32" fmla="*/ 0 w 76"/>
                <a:gd name="T33" fmla="*/ 107 h 108"/>
                <a:gd name="T34" fmla="*/ 0 w 76"/>
                <a:gd name="T35" fmla="*/ 0 h 108"/>
                <a:gd name="T36" fmla="*/ 39 w 76"/>
                <a:gd name="T37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6" h="108">
                  <a:moveTo>
                    <a:pt x="16" y="50"/>
                  </a:moveTo>
                  <a:cubicBezTo>
                    <a:pt x="37" y="50"/>
                    <a:pt x="37" y="50"/>
                    <a:pt x="37" y="50"/>
                  </a:cubicBezTo>
                  <a:cubicBezTo>
                    <a:pt x="49" y="50"/>
                    <a:pt x="55" y="43"/>
                    <a:pt x="55" y="31"/>
                  </a:cubicBezTo>
                  <a:cubicBezTo>
                    <a:pt x="55" y="19"/>
                    <a:pt x="49" y="12"/>
                    <a:pt x="37" y="12"/>
                  </a:cubicBezTo>
                  <a:cubicBezTo>
                    <a:pt x="16" y="12"/>
                    <a:pt x="16" y="12"/>
                    <a:pt x="16" y="12"/>
                  </a:cubicBezTo>
                  <a:lnTo>
                    <a:pt x="16" y="50"/>
                  </a:lnTo>
                  <a:close/>
                  <a:moveTo>
                    <a:pt x="39" y="0"/>
                  </a:moveTo>
                  <a:cubicBezTo>
                    <a:pt x="59" y="0"/>
                    <a:pt x="71" y="12"/>
                    <a:pt x="71" y="31"/>
                  </a:cubicBezTo>
                  <a:cubicBezTo>
                    <a:pt x="71" y="46"/>
                    <a:pt x="63" y="58"/>
                    <a:pt x="50" y="62"/>
                  </a:cubicBezTo>
                  <a:cubicBezTo>
                    <a:pt x="76" y="107"/>
                    <a:pt x="76" y="107"/>
                    <a:pt x="76" y="107"/>
                  </a:cubicBezTo>
                  <a:cubicBezTo>
                    <a:pt x="76" y="107"/>
                    <a:pt x="73" y="108"/>
                    <a:pt x="67" y="108"/>
                  </a:cubicBezTo>
                  <a:cubicBezTo>
                    <a:pt x="62" y="108"/>
                    <a:pt x="59" y="107"/>
                    <a:pt x="59" y="107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6" y="107"/>
                    <a:pt x="16" y="107"/>
                    <a:pt x="16" y="107"/>
                  </a:cubicBezTo>
                  <a:cubicBezTo>
                    <a:pt x="16" y="107"/>
                    <a:pt x="13" y="108"/>
                    <a:pt x="8" y="108"/>
                  </a:cubicBezTo>
                  <a:cubicBezTo>
                    <a:pt x="3" y="108"/>
                    <a:pt x="0" y="107"/>
                    <a:pt x="0" y="10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3" name="Freeform 35"/>
            <p:cNvSpPr>
              <a:spLocks noEditPoints="1"/>
            </p:cNvSpPr>
            <p:nvPr/>
          </p:nvSpPr>
          <p:spPr bwMode="auto">
            <a:xfrm>
              <a:off x="3130" y="2225"/>
              <a:ext cx="121" cy="161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5 h 83"/>
                <a:gd name="T4" fmla="*/ 48 w 63"/>
                <a:gd name="T5" fmla="*/ 35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5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4" y="12"/>
                    <a:pt x="17" y="19"/>
                    <a:pt x="15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5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5"/>
                    <a:pt x="54" y="65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4" name="Freeform 36"/>
            <p:cNvSpPr>
              <a:spLocks/>
            </p:cNvSpPr>
            <p:nvPr/>
          </p:nvSpPr>
          <p:spPr bwMode="auto">
            <a:xfrm>
              <a:off x="3286" y="2163"/>
              <a:ext cx="118" cy="219"/>
            </a:xfrm>
            <a:custGeom>
              <a:avLst/>
              <a:gdLst>
                <a:gd name="T0" fmla="*/ 61 w 61"/>
                <a:gd name="T1" fmla="*/ 112 h 113"/>
                <a:gd name="T2" fmla="*/ 54 w 61"/>
                <a:gd name="T3" fmla="*/ 113 h 113"/>
                <a:gd name="T4" fmla="*/ 46 w 61"/>
                <a:gd name="T5" fmla="*/ 112 h 113"/>
                <a:gd name="T6" fmla="*/ 46 w 61"/>
                <a:gd name="T7" fmla="*/ 58 h 113"/>
                <a:gd name="T8" fmla="*/ 32 w 61"/>
                <a:gd name="T9" fmla="*/ 45 h 113"/>
                <a:gd name="T10" fmla="*/ 15 w 61"/>
                <a:gd name="T11" fmla="*/ 54 h 113"/>
                <a:gd name="T12" fmla="*/ 15 w 61"/>
                <a:gd name="T13" fmla="*/ 112 h 113"/>
                <a:gd name="T14" fmla="*/ 7 w 61"/>
                <a:gd name="T15" fmla="*/ 113 h 113"/>
                <a:gd name="T16" fmla="*/ 0 w 61"/>
                <a:gd name="T17" fmla="*/ 112 h 113"/>
                <a:gd name="T18" fmla="*/ 0 w 61"/>
                <a:gd name="T19" fmla="*/ 1 h 113"/>
                <a:gd name="T20" fmla="*/ 7 w 61"/>
                <a:gd name="T21" fmla="*/ 0 h 113"/>
                <a:gd name="T22" fmla="*/ 15 w 61"/>
                <a:gd name="T23" fmla="*/ 1 h 113"/>
                <a:gd name="T24" fmla="*/ 15 w 61"/>
                <a:gd name="T25" fmla="*/ 42 h 113"/>
                <a:gd name="T26" fmla="*/ 38 w 61"/>
                <a:gd name="T27" fmla="*/ 32 h 113"/>
                <a:gd name="T28" fmla="*/ 61 w 61"/>
                <a:gd name="T29" fmla="*/ 55 h 113"/>
                <a:gd name="T30" fmla="*/ 61 w 61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113">
                  <a:moveTo>
                    <a:pt x="61" y="112"/>
                  </a:moveTo>
                  <a:cubicBezTo>
                    <a:pt x="61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5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0" y="36"/>
                    <a:pt x="28" y="32"/>
                    <a:pt x="38" y="32"/>
                  </a:cubicBezTo>
                  <a:cubicBezTo>
                    <a:pt x="53" y="32"/>
                    <a:pt x="61" y="42"/>
                    <a:pt x="61" y="55"/>
                  </a:cubicBezTo>
                  <a:lnTo>
                    <a:pt x="61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5" name="Freeform 37"/>
            <p:cNvSpPr>
              <a:spLocks noEditPoints="1"/>
            </p:cNvSpPr>
            <p:nvPr/>
          </p:nvSpPr>
          <p:spPr bwMode="auto">
            <a:xfrm>
              <a:off x="3437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5 w 61"/>
                <a:gd name="T3" fmla="*/ 57 h 83"/>
                <a:gd name="T4" fmla="*/ 28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0 h 83"/>
                <a:gd name="T24" fmla="*/ 23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0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5" y="48"/>
                    <a:pt x="15" y="57"/>
                  </a:cubicBezTo>
                  <a:cubicBezTo>
                    <a:pt x="15" y="67"/>
                    <a:pt x="20" y="71"/>
                    <a:pt x="28" y="71"/>
                  </a:cubicBezTo>
                  <a:cubicBezTo>
                    <a:pt x="40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6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59" y="81"/>
                    <a:pt x="55" y="81"/>
                  </a:cubicBezTo>
                  <a:cubicBezTo>
                    <a:pt x="51" y="81"/>
                    <a:pt x="49" y="80"/>
                    <a:pt x="49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3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0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5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6" name="Freeform 38"/>
            <p:cNvSpPr>
              <a:spLocks noEditPoints="1"/>
            </p:cNvSpPr>
            <p:nvPr/>
          </p:nvSpPr>
          <p:spPr bwMode="auto">
            <a:xfrm>
              <a:off x="3597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6 w 65"/>
                <a:gd name="T15" fmla="*/ 32 h 115"/>
                <a:gd name="T16" fmla="*/ 65 w 65"/>
                <a:gd name="T17" fmla="*/ 73 h 115"/>
                <a:gd name="T18" fmla="*/ 36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6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6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7" name="Freeform 39"/>
            <p:cNvSpPr>
              <a:spLocks noEditPoints="1"/>
            </p:cNvSpPr>
            <p:nvPr/>
          </p:nvSpPr>
          <p:spPr bwMode="auto">
            <a:xfrm>
              <a:off x="3757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8" name="Freeform 40"/>
            <p:cNvSpPr>
              <a:spLocks/>
            </p:cNvSpPr>
            <p:nvPr/>
          </p:nvSpPr>
          <p:spPr bwMode="auto">
            <a:xfrm>
              <a:off x="3832" y="2163"/>
              <a:ext cx="29" cy="219"/>
            </a:xfrm>
            <a:custGeom>
              <a:avLst/>
              <a:gdLst>
                <a:gd name="T0" fmla="*/ 15 w 15"/>
                <a:gd name="T1" fmla="*/ 112 h 113"/>
                <a:gd name="T2" fmla="*/ 7 w 15"/>
                <a:gd name="T3" fmla="*/ 113 h 113"/>
                <a:gd name="T4" fmla="*/ 0 w 15"/>
                <a:gd name="T5" fmla="*/ 112 h 113"/>
                <a:gd name="T6" fmla="*/ 0 w 15"/>
                <a:gd name="T7" fmla="*/ 1 h 113"/>
                <a:gd name="T8" fmla="*/ 7 w 15"/>
                <a:gd name="T9" fmla="*/ 0 h 113"/>
                <a:gd name="T10" fmla="*/ 15 w 15"/>
                <a:gd name="T11" fmla="*/ 1 h 113"/>
                <a:gd name="T12" fmla="*/ 15 w 15"/>
                <a:gd name="T13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113">
                  <a:moveTo>
                    <a:pt x="15" y="112"/>
                  </a:move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9" name="Freeform 41"/>
            <p:cNvSpPr>
              <a:spLocks noEditPoints="1"/>
            </p:cNvSpPr>
            <p:nvPr/>
          </p:nvSpPr>
          <p:spPr bwMode="auto">
            <a:xfrm>
              <a:off x="3904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0" name="Freeform 42"/>
            <p:cNvSpPr>
              <a:spLocks/>
            </p:cNvSpPr>
            <p:nvPr/>
          </p:nvSpPr>
          <p:spPr bwMode="auto">
            <a:xfrm>
              <a:off x="3964" y="2196"/>
              <a:ext cx="96" cy="190"/>
            </a:xfrm>
            <a:custGeom>
              <a:avLst/>
              <a:gdLst>
                <a:gd name="T0" fmla="*/ 27 w 50"/>
                <a:gd name="T1" fmla="*/ 68 h 98"/>
                <a:gd name="T2" fmla="*/ 42 w 50"/>
                <a:gd name="T3" fmla="*/ 85 h 98"/>
                <a:gd name="T4" fmla="*/ 49 w 50"/>
                <a:gd name="T5" fmla="*/ 85 h 98"/>
                <a:gd name="T6" fmla="*/ 50 w 50"/>
                <a:gd name="T7" fmla="*/ 91 h 98"/>
                <a:gd name="T8" fmla="*/ 49 w 50"/>
                <a:gd name="T9" fmla="*/ 96 h 98"/>
                <a:gd name="T10" fmla="*/ 38 w 50"/>
                <a:gd name="T11" fmla="*/ 98 h 98"/>
                <a:gd name="T12" fmla="*/ 12 w 50"/>
                <a:gd name="T13" fmla="*/ 68 h 98"/>
                <a:gd name="T14" fmla="*/ 12 w 50"/>
                <a:gd name="T15" fmla="*/ 28 h 98"/>
                <a:gd name="T16" fmla="*/ 0 w 50"/>
                <a:gd name="T17" fmla="*/ 28 h 98"/>
                <a:gd name="T18" fmla="*/ 0 w 50"/>
                <a:gd name="T19" fmla="*/ 23 h 98"/>
                <a:gd name="T20" fmla="*/ 0 w 50"/>
                <a:gd name="T21" fmla="*/ 17 h 98"/>
                <a:gd name="T22" fmla="*/ 12 w 50"/>
                <a:gd name="T23" fmla="*/ 17 h 98"/>
                <a:gd name="T24" fmla="*/ 12 w 50"/>
                <a:gd name="T25" fmla="*/ 3 h 98"/>
                <a:gd name="T26" fmla="*/ 27 w 50"/>
                <a:gd name="T27" fmla="*/ 0 h 98"/>
                <a:gd name="T28" fmla="*/ 27 w 50"/>
                <a:gd name="T29" fmla="*/ 17 h 98"/>
                <a:gd name="T30" fmla="*/ 47 w 50"/>
                <a:gd name="T31" fmla="*/ 17 h 98"/>
                <a:gd name="T32" fmla="*/ 48 w 50"/>
                <a:gd name="T33" fmla="*/ 22 h 98"/>
                <a:gd name="T34" fmla="*/ 47 w 50"/>
                <a:gd name="T35" fmla="*/ 28 h 98"/>
                <a:gd name="T36" fmla="*/ 27 w 50"/>
                <a:gd name="T37" fmla="*/ 28 h 98"/>
                <a:gd name="T38" fmla="*/ 27 w 50"/>
                <a:gd name="T39" fmla="*/ 6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8">
                  <a:moveTo>
                    <a:pt x="27" y="68"/>
                  </a:moveTo>
                  <a:cubicBezTo>
                    <a:pt x="27" y="81"/>
                    <a:pt x="32" y="85"/>
                    <a:pt x="42" y="85"/>
                  </a:cubicBezTo>
                  <a:cubicBezTo>
                    <a:pt x="45" y="85"/>
                    <a:pt x="49" y="85"/>
                    <a:pt x="49" y="85"/>
                  </a:cubicBezTo>
                  <a:cubicBezTo>
                    <a:pt x="49" y="85"/>
                    <a:pt x="50" y="87"/>
                    <a:pt x="50" y="91"/>
                  </a:cubicBezTo>
                  <a:cubicBezTo>
                    <a:pt x="50" y="94"/>
                    <a:pt x="49" y="96"/>
                    <a:pt x="49" y="96"/>
                  </a:cubicBezTo>
                  <a:cubicBezTo>
                    <a:pt x="46" y="97"/>
                    <a:pt x="42" y="98"/>
                    <a:pt x="38" y="98"/>
                  </a:cubicBezTo>
                  <a:cubicBezTo>
                    <a:pt x="19" y="98"/>
                    <a:pt x="12" y="88"/>
                    <a:pt x="12" y="6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6"/>
                    <a:pt x="0" y="23"/>
                  </a:cubicBezTo>
                  <a:cubicBezTo>
                    <a:pt x="0" y="19"/>
                    <a:pt x="0" y="17"/>
                    <a:pt x="0" y="17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6" y="1"/>
                    <a:pt x="22" y="0"/>
                    <a:pt x="27" y="0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47" y="17"/>
                    <a:pt x="47" y="17"/>
                    <a:pt x="47" y="17"/>
                  </a:cubicBezTo>
                  <a:cubicBezTo>
                    <a:pt x="47" y="17"/>
                    <a:pt x="48" y="19"/>
                    <a:pt x="48" y="22"/>
                  </a:cubicBezTo>
                  <a:cubicBezTo>
                    <a:pt x="48" y="26"/>
                    <a:pt x="47" y="28"/>
                    <a:pt x="47" y="28"/>
                  </a:cubicBezTo>
                  <a:cubicBezTo>
                    <a:pt x="27" y="28"/>
                    <a:pt x="27" y="28"/>
                    <a:pt x="27" y="28"/>
                  </a:cubicBezTo>
                  <a:lnTo>
                    <a:pt x="27" y="6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1" name="Freeform 43"/>
            <p:cNvSpPr>
              <a:spLocks noEditPoints="1"/>
            </p:cNvSpPr>
            <p:nvPr/>
          </p:nvSpPr>
          <p:spPr bwMode="auto">
            <a:xfrm>
              <a:off x="4078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7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3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6 w 61"/>
                <a:gd name="T19" fmla="*/ 81 h 83"/>
                <a:gd name="T20" fmla="*/ 50 w 61"/>
                <a:gd name="T21" fmla="*/ 80 h 83"/>
                <a:gd name="T22" fmla="*/ 47 w 61"/>
                <a:gd name="T23" fmla="*/ 70 h 83"/>
                <a:gd name="T24" fmla="*/ 24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1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3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0" y="17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2" name="Freeform 44"/>
            <p:cNvSpPr>
              <a:spLocks/>
            </p:cNvSpPr>
            <p:nvPr/>
          </p:nvSpPr>
          <p:spPr bwMode="auto">
            <a:xfrm>
              <a:off x="4230" y="2225"/>
              <a:ext cx="106" cy="161"/>
            </a:xfrm>
            <a:custGeom>
              <a:avLst/>
              <a:gdLst>
                <a:gd name="T0" fmla="*/ 16 w 55"/>
                <a:gd name="T1" fmla="*/ 41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4 w 55"/>
                <a:gd name="T9" fmla="*/ 83 h 83"/>
                <a:gd name="T10" fmla="*/ 0 w 55"/>
                <a:gd name="T11" fmla="*/ 41 h 83"/>
                <a:gd name="T12" fmla="*/ 34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1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4" y="70"/>
                    <a:pt x="55" y="74"/>
                    <a:pt x="55" y="78"/>
                  </a:cubicBezTo>
                  <a:cubicBezTo>
                    <a:pt x="55" y="78"/>
                    <a:pt x="49" y="83"/>
                    <a:pt x="34" y="83"/>
                  </a:cubicBezTo>
                  <a:cubicBezTo>
                    <a:pt x="12" y="83"/>
                    <a:pt x="0" y="68"/>
                    <a:pt x="0" y="41"/>
                  </a:cubicBezTo>
                  <a:cubicBezTo>
                    <a:pt x="0" y="15"/>
                    <a:pt x="12" y="0"/>
                    <a:pt x="34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1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3" name="Freeform 45"/>
            <p:cNvSpPr>
              <a:spLocks noEditPoints="1"/>
            </p:cNvSpPr>
            <p:nvPr/>
          </p:nvSpPr>
          <p:spPr bwMode="auto">
            <a:xfrm>
              <a:off x="4334" y="2169"/>
              <a:ext cx="64" cy="286"/>
            </a:xfrm>
            <a:custGeom>
              <a:avLst/>
              <a:gdLst>
                <a:gd name="T0" fmla="*/ 33 w 33"/>
                <a:gd name="T1" fmla="*/ 15 h 148"/>
                <a:gd name="T2" fmla="*/ 25 w 33"/>
                <a:gd name="T3" fmla="*/ 16 h 148"/>
                <a:gd name="T4" fmla="*/ 17 w 33"/>
                <a:gd name="T5" fmla="*/ 15 h 148"/>
                <a:gd name="T6" fmla="*/ 17 w 33"/>
                <a:gd name="T7" fmla="*/ 1 h 148"/>
                <a:gd name="T8" fmla="*/ 25 w 33"/>
                <a:gd name="T9" fmla="*/ 0 h 148"/>
                <a:gd name="T10" fmla="*/ 33 w 33"/>
                <a:gd name="T11" fmla="*/ 1 h 148"/>
                <a:gd name="T12" fmla="*/ 33 w 33"/>
                <a:gd name="T13" fmla="*/ 15 h 148"/>
                <a:gd name="T14" fmla="*/ 18 w 33"/>
                <a:gd name="T15" fmla="*/ 32 h 148"/>
                <a:gd name="T16" fmla="*/ 25 w 33"/>
                <a:gd name="T17" fmla="*/ 31 h 148"/>
                <a:gd name="T18" fmla="*/ 33 w 33"/>
                <a:gd name="T19" fmla="*/ 32 h 148"/>
                <a:gd name="T20" fmla="*/ 33 w 33"/>
                <a:gd name="T21" fmla="*/ 123 h 148"/>
                <a:gd name="T22" fmla="*/ 11 w 33"/>
                <a:gd name="T23" fmla="*/ 148 h 148"/>
                <a:gd name="T24" fmla="*/ 1 w 33"/>
                <a:gd name="T25" fmla="*/ 147 h 148"/>
                <a:gd name="T26" fmla="*/ 0 w 33"/>
                <a:gd name="T27" fmla="*/ 143 h 148"/>
                <a:gd name="T28" fmla="*/ 2 w 33"/>
                <a:gd name="T29" fmla="*/ 135 h 148"/>
                <a:gd name="T30" fmla="*/ 7 w 33"/>
                <a:gd name="T31" fmla="*/ 136 h 148"/>
                <a:gd name="T32" fmla="*/ 18 w 33"/>
                <a:gd name="T33" fmla="*/ 124 h 148"/>
                <a:gd name="T34" fmla="*/ 18 w 33"/>
                <a:gd name="T35" fmla="*/ 32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3" h="148">
                  <a:moveTo>
                    <a:pt x="33" y="15"/>
                  </a:moveTo>
                  <a:cubicBezTo>
                    <a:pt x="33" y="15"/>
                    <a:pt x="30" y="16"/>
                    <a:pt x="25" y="16"/>
                  </a:cubicBezTo>
                  <a:cubicBezTo>
                    <a:pt x="20" y="16"/>
                    <a:pt x="17" y="15"/>
                    <a:pt x="17" y="15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7" y="1"/>
                    <a:pt x="20" y="0"/>
                    <a:pt x="25" y="0"/>
                  </a:cubicBezTo>
                  <a:cubicBezTo>
                    <a:pt x="30" y="0"/>
                    <a:pt x="33" y="1"/>
                    <a:pt x="33" y="1"/>
                  </a:cubicBezTo>
                  <a:lnTo>
                    <a:pt x="33" y="15"/>
                  </a:lnTo>
                  <a:close/>
                  <a:moveTo>
                    <a:pt x="18" y="32"/>
                  </a:moveTo>
                  <a:cubicBezTo>
                    <a:pt x="18" y="32"/>
                    <a:pt x="20" y="31"/>
                    <a:pt x="25" y="31"/>
                  </a:cubicBezTo>
                  <a:cubicBezTo>
                    <a:pt x="30" y="31"/>
                    <a:pt x="33" y="32"/>
                    <a:pt x="33" y="32"/>
                  </a:cubicBezTo>
                  <a:cubicBezTo>
                    <a:pt x="33" y="123"/>
                    <a:pt x="33" y="123"/>
                    <a:pt x="33" y="123"/>
                  </a:cubicBezTo>
                  <a:cubicBezTo>
                    <a:pt x="33" y="139"/>
                    <a:pt x="25" y="148"/>
                    <a:pt x="11" y="148"/>
                  </a:cubicBezTo>
                  <a:cubicBezTo>
                    <a:pt x="5" y="148"/>
                    <a:pt x="1" y="147"/>
                    <a:pt x="1" y="147"/>
                  </a:cubicBezTo>
                  <a:cubicBezTo>
                    <a:pt x="1" y="147"/>
                    <a:pt x="0" y="145"/>
                    <a:pt x="0" y="143"/>
                  </a:cubicBezTo>
                  <a:cubicBezTo>
                    <a:pt x="0" y="138"/>
                    <a:pt x="2" y="135"/>
                    <a:pt x="2" y="135"/>
                  </a:cubicBezTo>
                  <a:cubicBezTo>
                    <a:pt x="2" y="135"/>
                    <a:pt x="4" y="136"/>
                    <a:pt x="7" y="136"/>
                  </a:cubicBezTo>
                  <a:cubicBezTo>
                    <a:pt x="14" y="136"/>
                    <a:pt x="18" y="132"/>
                    <a:pt x="18" y="124"/>
                  </a:cubicBezTo>
                  <a:lnTo>
                    <a:pt x="18" y="3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4" name="Freeform 46"/>
            <p:cNvSpPr>
              <a:spLocks noEditPoints="1"/>
            </p:cNvSpPr>
            <p:nvPr/>
          </p:nvSpPr>
          <p:spPr bwMode="auto">
            <a:xfrm>
              <a:off x="4440" y="2169"/>
              <a:ext cx="31" cy="213"/>
            </a:xfrm>
            <a:custGeom>
              <a:avLst/>
              <a:gdLst>
                <a:gd name="T0" fmla="*/ 15 w 16"/>
                <a:gd name="T1" fmla="*/ 109 h 110"/>
                <a:gd name="T2" fmla="*/ 8 w 16"/>
                <a:gd name="T3" fmla="*/ 110 h 110"/>
                <a:gd name="T4" fmla="*/ 0 w 16"/>
                <a:gd name="T5" fmla="*/ 109 h 110"/>
                <a:gd name="T6" fmla="*/ 0 w 16"/>
                <a:gd name="T7" fmla="*/ 32 h 110"/>
                <a:gd name="T8" fmla="*/ 8 w 16"/>
                <a:gd name="T9" fmla="*/ 31 h 110"/>
                <a:gd name="T10" fmla="*/ 15 w 16"/>
                <a:gd name="T11" fmla="*/ 32 h 110"/>
                <a:gd name="T12" fmla="*/ 15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5" y="109"/>
                  </a:moveTo>
                  <a:cubicBezTo>
                    <a:pt x="15" y="109"/>
                    <a:pt x="13" y="110"/>
                    <a:pt x="8" y="110"/>
                  </a:cubicBezTo>
                  <a:cubicBezTo>
                    <a:pt x="3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3" y="31"/>
                    <a:pt x="8" y="31"/>
                  </a:cubicBezTo>
                  <a:cubicBezTo>
                    <a:pt x="13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5" name="Freeform 47"/>
            <p:cNvSpPr>
              <a:spLocks noEditPoints="1"/>
            </p:cNvSpPr>
            <p:nvPr/>
          </p:nvSpPr>
          <p:spPr bwMode="auto">
            <a:xfrm>
              <a:off x="4576" y="2169"/>
              <a:ext cx="164" cy="217"/>
            </a:xfrm>
            <a:custGeom>
              <a:avLst/>
              <a:gdLst>
                <a:gd name="T0" fmla="*/ 42 w 85"/>
                <a:gd name="T1" fmla="*/ 13 h 112"/>
                <a:gd name="T2" fmla="*/ 16 w 85"/>
                <a:gd name="T3" fmla="*/ 56 h 112"/>
                <a:gd name="T4" fmla="*/ 42 w 85"/>
                <a:gd name="T5" fmla="*/ 99 h 112"/>
                <a:gd name="T6" fmla="*/ 68 w 85"/>
                <a:gd name="T7" fmla="*/ 56 h 112"/>
                <a:gd name="T8" fmla="*/ 42 w 85"/>
                <a:gd name="T9" fmla="*/ 13 h 112"/>
                <a:gd name="T10" fmla="*/ 42 w 85"/>
                <a:gd name="T11" fmla="*/ 0 h 112"/>
                <a:gd name="T12" fmla="*/ 85 w 85"/>
                <a:gd name="T13" fmla="*/ 56 h 112"/>
                <a:gd name="T14" fmla="*/ 42 w 85"/>
                <a:gd name="T15" fmla="*/ 112 h 112"/>
                <a:gd name="T16" fmla="*/ 0 w 85"/>
                <a:gd name="T17" fmla="*/ 56 h 112"/>
                <a:gd name="T18" fmla="*/ 42 w 85"/>
                <a:gd name="T1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5" h="112">
                  <a:moveTo>
                    <a:pt x="42" y="13"/>
                  </a:moveTo>
                  <a:cubicBezTo>
                    <a:pt x="26" y="13"/>
                    <a:pt x="16" y="22"/>
                    <a:pt x="16" y="56"/>
                  </a:cubicBezTo>
                  <a:cubicBezTo>
                    <a:pt x="16" y="89"/>
                    <a:pt x="26" y="99"/>
                    <a:pt x="42" y="99"/>
                  </a:cubicBezTo>
                  <a:cubicBezTo>
                    <a:pt x="58" y="99"/>
                    <a:pt x="68" y="89"/>
                    <a:pt x="68" y="56"/>
                  </a:cubicBezTo>
                  <a:cubicBezTo>
                    <a:pt x="68" y="22"/>
                    <a:pt x="58" y="13"/>
                    <a:pt x="42" y="13"/>
                  </a:cubicBezTo>
                  <a:moveTo>
                    <a:pt x="42" y="0"/>
                  </a:moveTo>
                  <a:cubicBezTo>
                    <a:pt x="68" y="0"/>
                    <a:pt x="85" y="17"/>
                    <a:pt x="85" y="56"/>
                  </a:cubicBezTo>
                  <a:cubicBezTo>
                    <a:pt x="85" y="95"/>
                    <a:pt x="68" y="112"/>
                    <a:pt x="42" y="112"/>
                  </a:cubicBezTo>
                  <a:cubicBezTo>
                    <a:pt x="16" y="112"/>
                    <a:pt x="0" y="95"/>
                    <a:pt x="0" y="56"/>
                  </a:cubicBezTo>
                  <a:cubicBezTo>
                    <a:pt x="0" y="17"/>
                    <a:pt x="16" y="0"/>
                    <a:pt x="4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6" name="Freeform 48"/>
            <p:cNvSpPr>
              <a:spLocks/>
            </p:cNvSpPr>
            <p:nvPr/>
          </p:nvSpPr>
          <p:spPr bwMode="auto">
            <a:xfrm>
              <a:off x="4771" y="2225"/>
              <a:ext cx="102" cy="161"/>
            </a:xfrm>
            <a:custGeom>
              <a:avLst/>
              <a:gdLst>
                <a:gd name="T0" fmla="*/ 28 w 53"/>
                <a:gd name="T1" fmla="*/ 0 h 83"/>
                <a:gd name="T2" fmla="*/ 50 w 53"/>
                <a:gd name="T3" fmla="*/ 4 h 83"/>
                <a:gd name="T4" fmla="*/ 46 w 53"/>
                <a:gd name="T5" fmla="*/ 15 h 83"/>
                <a:gd name="T6" fmla="*/ 30 w 53"/>
                <a:gd name="T7" fmla="*/ 13 h 83"/>
                <a:gd name="T8" fmla="*/ 14 w 53"/>
                <a:gd name="T9" fmla="*/ 24 h 83"/>
                <a:gd name="T10" fmla="*/ 33 w 53"/>
                <a:gd name="T11" fmla="*/ 36 h 83"/>
                <a:gd name="T12" fmla="*/ 53 w 53"/>
                <a:gd name="T13" fmla="*/ 59 h 83"/>
                <a:gd name="T14" fmla="*/ 25 w 53"/>
                <a:gd name="T15" fmla="*/ 83 h 83"/>
                <a:gd name="T16" fmla="*/ 0 w 53"/>
                <a:gd name="T17" fmla="*/ 77 h 83"/>
                <a:gd name="T18" fmla="*/ 4 w 53"/>
                <a:gd name="T19" fmla="*/ 66 h 83"/>
                <a:gd name="T20" fmla="*/ 24 w 53"/>
                <a:gd name="T21" fmla="*/ 70 h 83"/>
                <a:gd name="T22" fmla="*/ 39 w 53"/>
                <a:gd name="T23" fmla="*/ 59 h 83"/>
                <a:gd name="T24" fmla="*/ 21 w 53"/>
                <a:gd name="T25" fmla="*/ 46 h 83"/>
                <a:gd name="T26" fmla="*/ 0 w 53"/>
                <a:gd name="T27" fmla="*/ 24 h 83"/>
                <a:gd name="T28" fmla="*/ 28 w 53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4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3" y="44"/>
                    <a:pt x="53" y="59"/>
                  </a:cubicBezTo>
                  <a:cubicBezTo>
                    <a:pt x="53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7" name="Freeform 49"/>
            <p:cNvSpPr>
              <a:spLocks noEditPoints="1"/>
            </p:cNvSpPr>
            <p:nvPr/>
          </p:nvSpPr>
          <p:spPr bwMode="auto">
            <a:xfrm>
              <a:off x="4900" y="2153"/>
              <a:ext cx="129" cy="233"/>
            </a:xfrm>
            <a:custGeom>
              <a:avLst/>
              <a:gdLst>
                <a:gd name="T0" fmla="*/ 35 w 67"/>
                <a:gd name="T1" fmla="*/ 1 h 120"/>
                <a:gd name="T2" fmla="*/ 48 w 67"/>
                <a:gd name="T3" fmla="*/ 7 h 120"/>
                <a:gd name="T4" fmla="*/ 29 w 67"/>
                <a:gd name="T5" fmla="*/ 27 h 120"/>
                <a:gd name="T6" fmla="*/ 20 w 67"/>
                <a:gd name="T7" fmla="*/ 22 h 120"/>
                <a:gd name="T8" fmla="*/ 35 w 67"/>
                <a:gd name="T9" fmla="*/ 1 h 120"/>
                <a:gd name="T10" fmla="*/ 34 w 67"/>
                <a:gd name="T11" fmla="*/ 49 h 120"/>
                <a:gd name="T12" fmla="*/ 16 w 67"/>
                <a:gd name="T13" fmla="*/ 78 h 120"/>
                <a:gd name="T14" fmla="*/ 34 w 67"/>
                <a:gd name="T15" fmla="*/ 108 h 120"/>
                <a:gd name="T16" fmla="*/ 52 w 67"/>
                <a:gd name="T17" fmla="*/ 78 h 120"/>
                <a:gd name="T18" fmla="*/ 34 w 67"/>
                <a:gd name="T19" fmla="*/ 49 h 120"/>
                <a:gd name="T20" fmla="*/ 34 w 67"/>
                <a:gd name="T21" fmla="*/ 37 h 120"/>
                <a:gd name="T22" fmla="*/ 67 w 67"/>
                <a:gd name="T23" fmla="*/ 78 h 120"/>
                <a:gd name="T24" fmla="*/ 34 w 67"/>
                <a:gd name="T25" fmla="*/ 120 h 120"/>
                <a:gd name="T26" fmla="*/ 0 w 67"/>
                <a:gd name="T27" fmla="*/ 78 h 120"/>
                <a:gd name="T28" fmla="*/ 34 w 67"/>
                <a:gd name="T29" fmla="*/ 37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7" h="120">
                  <a:moveTo>
                    <a:pt x="35" y="1"/>
                  </a:moveTo>
                  <a:cubicBezTo>
                    <a:pt x="39" y="0"/>
                    <a:pt x="46" y="3"/>
                    <a:pt x="48" y="7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5" y="26"/>
                    <a:pt x="22" y="25"/>
                    <a:pt x="20" y="22"/>
                  </a:cubicBezTo>
                  <a:lnTo>
                    <a:pt x="35" y="1"/>
                  </a:lnTo>
                  <a:close/>
                  <a:moveTo>
                    <a:pt x="34" y="49"/>
                  </a:moveTo>
                  <a:cubicBezTo>
                    <a:pt x="23" y="49"/>
                    <a:pt x="16" y="55"/>
                    <a:pt x="16" y="78"/>
                  </a:cubicBezTo>
                  <a:cubicBezTo>
                    <a:pt x="16" y="102"/>
                    <a:pt x="23" y="108"/>
                    <a:pt x="34" y="108"/>
                  </a:cubicBezTo>
                  <a:cubicBezTo>
                    <a:pt x="45" y="108"/>
                    <a:pt x="52" y="102"/>
                    <a:pt x="52" y="78"/>
                  </a:cubicBezTo>
                  <a:cubicBezTo>
                    <a:pt x="52" y="55"/>
                    <a:pt x="45" y="49"/>
                    <a:pt x="34" y="49"/>
                  </a:cubicBezTo>
                  <a:moveTo>
                    <a:pt x="34" y="37"/>
                  </a:moveTo>
                  <a:cubicBezTo>
                    <a:pt x="55" y="37"/>
                    <a:pt x="67" y="49"/>
                    <a:pt x="67" y="78"/>
                  </a:cubicBezTo>
                  <a:cubicBezTo>
                    <a:pt x="67" y="108"/>
                    <a:pt x="54" y="120"/>
                    <a:pt x="34" y="120"/>
                  </a:cubicBezTo>
                  <a:cubicBezTo>
                    <a:pt x="13" y="120"/>
                    <a:pt x="0" y="108"/>
                    <a:pt x="0" y="78"/>
                  </a:cubicBezTo>
                  <a:cubicBezTo>
                    <a:pt x="0" y="49"/>
                    <a:pt x="13" y="37"/>
                    <a:pt x="34" y="37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8" name="Freeform 50"/>
            <p:cNvSpPr>
              <a:spLocks noEditPoints="1"/>
            </p:cNvSpPr>
            <p:nvPr/>
          </p:nvSpPr>
          <p:spPr bwMode="auto">
            <a:xfrm>
              <a:off x="5066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7 w 65"/>
                <a:gd name="T15" fmla="*/ 32 h 115"/>
                <a:gd name="T16" fmla="*/ 65 w 65"/>
                <a:gd name="T17" fmla="*/ 73 h 115"/>
                <a:gd name="T18" fmla="*/ 37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7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7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9" name="Freeform 51"/>
            <p:cNvSpPr>
              <a:spLocks/>
            </p:cNvSpPr>
            <p:nvPr/>
          </p:nvSpPr>
          <p:spPr bwMode="auto">
            <a:xfrm>
              <a:off x="2958" y="2523"/>
              <a:ext cx="152" cy="209"/>
            </a:xfrm>
            <a:custGeom>
              <a:avLst/>
              <a:gdLst>
                <a:gd name="T0" fmla="*/ 23 w 79"/>
                <a:gd name="T1" fmla="*/ 39 h 108"/>
                <a:gd name="T2" fmla="*/ 14 w 79"/>
                <a:gd name="T3" fmla="*/ 19 h 108"/>
                <a:gd name="T4" fmla="*/ 13 w 79"/>
                <a:gd name="T5" fmla="*/ 19 h 108"/>
                <a:gd name="T6" fmla="*/ 15 w 79"/>
                <a:gd name="T7" fmla="*/ 44 h 108"/>
                <a:gd name="T8" fmla="*/ 15 w 79"/>
                <a:gd name="T9" fmla="*/ 107 h 108"/>
                <a:gd name="T10" fmla="*/ 7 w 79"/>
                <a:gd name="T11" fmla="*/ 108 h 108"/>
                <a:gd name="T12" fmla="*/ 0 w 79"/>
                <a:gd name="T13" fmla="*/ 107 h 108"/>
                <a:gd name="T14" fmla="*/ 0 w 79"/>
                <a:gd name="T15" fmla="*/ 1 h 108"/>
                <a:gd name="T16" fmla="*/ 10 w 79"/>
                <a:gd name="T17" fmla="*/ 0 h 108"/>
                <a:gd name="T18" fmla="*/ 19 w 79"/>
                <a:gd name="T19" fmla="*/ 1 h 108"/>
                <a:gd name="T20" fmla="*/ 56 w 79"/>
                <a:gd name="T21" fmla="*/ 69 h 108"/>
                <a:gd name="T22" fmla="*/ 66 w 79"/>
                <a:gd name="T23" fmla="*/ 89 h 108"/>
                <a:gd name="T24" fmla="*/ 66 w 79"/>
                <a:gd name="T25" fmla="*/ 89 h 108"/>
                <a:gd name="T26" fmla="*/ 65 w 79"/>
                <a:gd name="T27" fmla="*/ 64 h 108"/>
                <a:gd name="T28" fmla="*/ 65 w 79"/>
                <a:gd name="T29" fmla="*/ 1 h 108"/>
                <a:gd name="T30" fmla="*/ 72 w 79"/>
                <a:gd name="T31" fmla="*/ 0 h 108"/>
                <a:gd name="T32" fmla="*/ 79 w 79"/>
                <a:gd name="T33" fmla="*/ 1 h 108"/>
                <a:gd name="T34" fmla="*/ 79 w 79"/>
                <a:gd name="T35" fmla="*/ 107 h 108"/>
                <a:gd name="T36" fmla="*/ 70 w 79"/>
                <a:gd name="T37" fmla="*/ 108 h 108"/>
                <a:gd name="T38" fmla="*/ 61 w 79"/>
                <a:gd name="T39" fmla="*/ 107 h 108"/>
                <a:gd name="T40" fmla="*/ 23 w 79"/>
                <a:gd name="T41" fmla="*/ 39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9" h="108">
                  <a:moveTo>
                    <a:pt x="23" y="39"/>
                  </a:moveTo>
                  <a:cubicBezTo>
                    <a:pt x="17" y="29"/>
                    <a:pt x="14" y="19"/>
                    <a:pt x="14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5" y="29"/>
                    <a:pt x="15" y="44"/>
                  </a:cubicBezTo>
                  <a:cubicBezTo>
                    <a:pt x="15" y="107"/>
                    <a:pt x="15" y="107"/>
                    <a:pt x="15" y="107"/>
                  </a:cubicBezTo>
                  <a:cubicBezTo>
                    <a:pt x="15" y="107"/>
                    <a:pt x="12" y="108"/>
                    <a:pt x="7" y="108"/>
                  </a:cubicBezTo>
                  <a:cubicBezTo>
                    <a:pt x="2" y="108"/>
                    <a:pt x="0" y="107"/>
                    <a:pt x="0" y="107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10" y="0"/>
                  </a:cubicBezTo>
                  <a:cubicBezTo>
                    <a:pt x="16" y="0"/>
                    <a:pt x="19" y="1"/>
                    <a:pt x="19" y="1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62" y="79"/>
                    <a:pt x="66" y="89"/>
                    <a:pt x="66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5" y="78"/>
                    <a:pt x="65" y="64"/>
                  </a:cubicBezTo>
                  <a:cubicBezTo>
                    <a:pt x="65" y="1"/>
                    <a:pt x="65" y="1"/>
                    <a:pt x="65" y="1"/>
                  </a:cubicBezTo>
                  <a:cubicBezTo>
                    <a:pt x="65" y="1"/>
                    <a:pt x="67" y="0"/>
                    <a:pt x="72" y="0"/>
                  </a:cubicBezTo>
                  <a:cubicBezTo>
                    <a:pt x="77" y="0"/>
                    <a:pt x="79" y="1"/>
                    <a:pt x="79" y="1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79" y="107"/>
                    <a:pt x="76" y="108"/>
                    <a:pt x="70" y="108"/>
                  </a:cubicBezTo>
                  <a:cubicBezTo>
                    <a:pt x="64" y="108"/>
                    <a:pt x="61" y="107"/>
                    <a:pt x="61" y="107"/>
                  </a:cubicBezTo>
                  <a:lnTo>
                    <a:pt x="23" y="3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0" name="Freeform 52"/>
            <p:cNvSpPr>
              <a:spLocks noEditPoints="1"/>
            </p:cNvSpPr>
            <p:nvPr/>
          </p:nvSpPr>
          <p:spPr bwMode="auto">
            <a:xfrm>
              <a:off x="3159" y="2519"/>
              <a:ext cx="29" cy="213"/>
            </a:xfrm>
            <a:custGeom>
              <a:avLst/>
              <a:gdLst>
                <a:gd name="T0" fmla="*/ 15 w 15"/>
                <a:gd name="T1" fmla="*/ 109 h 110"/>
                <a:gd name="T2" fmla="*/ 7 w 15"/>
                <a:gd name="T3" fmla="*/ 110 h 110"/>
                <a:gd name="T4" fmla="*/ 0 w 15"/>
                <a:gd name="T5" fmla="*/ 109 h 110"/>
                <a:gd name="T6" fmla="*/ 0 w 15"/>
                <a:gd name="T7" fmla="*/ 32 h 110"/>
                <a:gd name="T8" fmla="*/ 7 w 15"/>
                <a:gd name="T9" fmla="*/ 31 h 110"/>
                <a:gd name="T10" fmla="*/ 15 w 15"/>
                <a:gd name="T11" fmla="*/ 32 h 110"/>
                <a:gd name="T12" fmla="*/ 15 w 15"/>
                <a:gd name="T13" fmla="*/ 109 h 110"/>
                <a:gd name="T14" fmla="*/ 15 w 15"/>
                <a:gd name="T15" fmla="*/ 16 h 110"/>
                <a:gd name="T16" fmla="*/ 7 w 15"/>
                <a:gd name="T17" fmla="*/ 17 h 110"/>
                <a:gd name="T18" fmla="*/ 0 w 15"/>
                <a:gd name="T19" fmla="*/ 16 h 110"/>
                <a:gd name="T20" fmla="*/ 0 w 15"/>
                <a:gd name="T21" fmla="*/ 1 h 110"/>
                <a:gd name="T22" fmla="*/ 7 w 15"/>
                <a:gd name="T23" fmla="*/ 0 h 110"/>
                <a:gd name="T24" fmla="*/ 15 w 15"/>
                <a:gd name="T25" fmla="*/ 1 h 110"/>
                <a:gd name="T26" fmla="*/ 15 w 15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" h="110">
                  <a:moveTo>
                    <a:pt x="15" y="109"/>
                  </a:moveTo>
                  <a:cubicBezTo>
                    <a:pt x="15" y="109"/>
                    <a:pt x="12" y="110"/>
                    <a:pt x="7" y="110"/>
                  </a:cubicBezTo>
                  <a:cubicBezTo>
                    <a:pt x="2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2" y="31"/>
                    <a:pt x="7" y="31"/>
                  </a:cubicBezTo>
                  <a:cubicBezTo>
                    <a:pt x="12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5" y="16"/>
                  </a:moveTo>
                  <a:cubicBezTo>
                    <a:pt x="15" y="16"/>
                    <a:pt x="13" y="17"/>
                    <a:pt x="7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3" y="0"/>
                    <a:pt x="15" y="1"/>
                    <a:pt x="15" y="1"/>
                  </a:cubicBezTo>
                  <a:lnTo>
                    <a:pt x="15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1" name="Freeform 53"/>
            <p:cNvSpPr>
              <a:spLocks noEditPoints="1"/>
            </p:cNvSpPr>
            <p:nvPr/>
          </p:nvSpPr>
          <p:spPr bwMode="auto">
            <a:xfrm>
              <a:off x="3224" y="2576"/>
              <a:ext cx="122" cy="160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6 h 83"/>
                <a:gd name="T4" fmla="*/ 48 w 63"/>
                <a:gd name="T5" fmla="*/ 36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6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3" y="12"/>
                    <a:pt x="17" y="19"/>
                    <a:pt x="15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4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6"/>
                    <a:pt x="54" y="66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2" name="Freeform 54"/>
            <p:cNvSpPr>
              <a:spLocks noEditPoints="1"/>
            </p:cNvSpPr>
            <p:nvPr/>
          </p:nvSpPr>
          <p:spPr bwMode="auto">
            <a:xfrm>
              <a:off x="3381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50 w 65"/>
                <a:gd name="T9" fmla="*/ 42 h 116"/>
                <a:gd name="T10" fmla="*/ 31 w 65"/>
                <a:gd name="T11" fmla="*/ 13 h 116"/>
                <a:gd name="T12" fmla="*/ 37 w 65"/>
                <a:gd name="T13" fmla="*/ 0 h 116"/>
                <a:gd name="T14" fmla="*/ 65 w 65"/>
                <a:gd name="T15" fmla="*/ 42 h 116"/>
                <a:gd name="T16" fmla="*/ 37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7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50" y="64"/>
                    <a:pt x="50" y="42"/>
                  </a:cubicBezTo>
                  <a:cubicBezTo>
                    <a:pt x="50" y="19"/>
                    <a:pt x="43" y="13"/>
                    <a:pt x="31" y="13"/>
                  </a:cubicBezTo>
                  <a:moveTo>
                    <a:pt x="37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7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7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3" name="Freeform 55"/>
            <p:cNvSpPr>
              <a:spLocks noEditPoints="1"/>
            </p:cNvSpPr>
            <p:nvPr/>
          </p:nvSpPr>
          <p:spPr bwMode="auto">
            <a:xfrm>
              <a:off x="3535" y="2576"/>
              <a:ext cx="124" cy="160"/>
            </a:xfrm>
            <a:custGeom>
              <a:avLst/>
              <a:gdLst>
                <a:gd name="T0" fmla="*/ 34 w 64"/>
                <a:gd name="T1" fmla="*/ 12 h 83"/>
                <a:gd name="T2" fmla="*/ 16 w 64"/>
                <a:gd name="T3" fmla="*/ 36 h 83"/>
                <a:gd name="T4" fmla="*/ 48 w 64"/>
                <a:gd name="T5" fmla="*/ 36 h 83"/>
                <a:gd name="T6" fmla="*/ 49 w 64"/>
                <a:gd name="T7" fmla="*/ 29 h 83"/>
                <a:gd name="T8" fmla="*/ 34 w 64"/>
                <a:gd name="T9" fmla="*/ 12 h 83"/>
                <a:gd name="T10" fmla="*/ 16 w 64"/>
                <a:gd name="T11" fmla="*/ 46 h 83"/>
                <a:gd name="T12" fmla="*/ 37 w 64"/>
                <a:gd name="T13" fmla="*/ 70 h 83"/>
                <a:gd name="T14" fmla="*/ 55 w 64"/>
                <a:gd name="T15" fmla="*/ 66 h 83"/>
                <a:gd name="T16" fmla="*/ 60 w 64"/>
                <a:gd name="T17" fmla="*/ 76 h 83"/>
                <a:gd name="T18" fmla="*/ 35 w 64"/>
                <a:gd name="T19" fmla="*/ 83 h 83"/>
                <a:gd name="T20" fmla="*/ 0 w 64"/>
                <a:gd name="T21" fmla="*/ 41 h 83"/>
                <a:gd name="T22" fmla="*/ 34 w 64"/>
                <a:gd name="T23" fmla="*/ 0 h 83"/>
                <a:gd name="T24" fmla="*/ 64 w 64"/>
                <a:gd name="T25" fmla="*/ 31 h 83"/>
                <a:gd name="T26" fmla="*/ 62 w 64"/>
                <a:gd name="T27" fmla="*/ 46 h 83"/>
                <a:gd name="T28" fmla="*/ 16 w 64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4" h="83">
                  <a:moveTo>
                    <a:pt x="34" y="12"/>
                  </a:moveTo>
                  <a:cubicBezTo>
                    <a:pt x="24" y="12"/>
                    <a:pt x="17" y="19"/>
                    <a:pt x="16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9" y="32"/>
                    <a:pt x="49" y="29"/>
                  </a:cubicBezTo>
                  <a:cubicBezTo>
                    <a:pt x="49" y="20"/>
                    <a:pt x="45" y="12"/>
                    <a:pt x="34" y="12"/>
                  </a:cubicBezTo>
                  <a:moveTo>
                    <a:pt x="16" y="46"/>
                  </a:moveTo>
                  <a:cubicBezTo>
                    <a:pt x="17" y="64"/>
                    <a:pt x="24" y="70"/>
                    <a:pt x="37" y="70"/>
                  </a:cubicBezTo>
                  <a:cubicBezTo>
                    <a:pt x="48" y="70"/>
                    <a:pt x="55" y="66"/>
                    <a:pt x="55" y="66"/>
                  </a:cubicBezTo>
                  <a:cubicBezTo>
                    <a:pt x="57" y="68"/>
                    <a:pt x="59" y="72"/>
                    <a:pt x="60" y="76"/>
                  </a:cubicBezTo>
                  <a:cubicBezTo>
                    <a:pt x="60" y="76"/>
                    <a:pt x="51" y="83"/>
                    <a:pt x="35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4" y="0"/>
                    <a:pt x="34" y="0"/>
                  </a:cubicBezTo>
                  <a:cubicBezTo>
                    <a:pt x="53" y="0"/>
                    <a:pt x="64" y="11"/>
                    <a:pt x="64" y="31"/>
                  </a:cubicBezTo>
                  <a:cubicBezTo>
                    <a:pt x="64" y="40"/>
                    <a:pt x="62" y="46"/>
                    <a:pt x="62" y="46"/>
                  </a:cubicBezTo>
                  <a:lnTo>
                    <a:pt x="16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4" name="Freeform 56"/>
            <p:cNvSpPr>
              <a:spLocks/>
            </p:cNvSpPr>
            <p:nvPr/>
          </p:nvSpPr>
          <p:spPr bwMode="auto">
            <a:xfrm>
              <a:off x="3678" y="2514"/>
              <a:ext cx="87" cy="218"/>
            </a:xfrm>
            <a:custGeom>
              <a:avLst/>
              <a:gdLst>
                <a:gd name="T0" fmla="*/ 22 w 45"/>
                <a:gd name="T1" fmla="*/ 0 h 113"/>
                <a:gd name="T2" fmla="*/ 30 w 45"/>
                <a:gd name="T3" fmla="*/ 1 h 113"/>
                <a:gd name="T4" fmla="*/ 30 w 45"/>
                <a:gd name="T5" fmla="*/ 43 h 113"/>
                <a:gd name="T6" fmla="*/ 40 w 45"/>
                <a:gd name="T7" fmla="*/ 37 h 113"/>
                <a:gd name="T8" fmla="*/ 43 w 45"/>
                <a:gd name="T9" fmla="*/ 40 h 113"/>
                <a:gd name="T10" fmla="*/ 45 w 45"/>
                <a:gd name="T11" fmla="*/ 45 h 113"/>
                <a:gd name="T12" fmla="*/ 30 w 45"/>
                <a:gd name="T13" fmla="*/ 54 h 113"/>
                <a:gd name="T14" fmla="*/ 30 w 45"/>
                <a:gd name="T15" fmla="*/ 112 h 113"/>
                <a:gd name="T16" fmla="*/ 22 w 45"/>
                <a:gd name="T17" fmla="*/ 113 h 113"/>
                <a:gd name="T18" fmla="*/ 15 w 45"/>
                <a:gd name="T19" fmla="*/ 112 h 113"/>
                <a:gd name="T20" fmla="*/ 15 w 45"/>
                <a:gd name="T21" fmla="*/ 62 h 113"/>
                <a:gd name="T22" fmla="*/ 5 w 45"/>
                <a:gd name="T23" fmla="*/ 68 h 113"/>
                <a:gd name="T24" fmla="*/ 2 w 45"/>
                <a:gd name="T25" fmla="*/ 65 h 113"/>
                <a:gd name="T26" fmla="*/ 0 w 45"/>
                <a:gd name="T27" fmla="*/ 60 h 113"/>
                <a:gd name="T28" fmla="*/ 15 w 45"/>
                <a:gd name="T29" fmla="*/ 52 h 113"/>
                <a:gd name="T30" fmla="*/ 15 w 45"/>
                <a:gd name="T31" fmla="*/ 1 h 113"/>
                <a:gd name="T32" fmla="*/ 22 w 45"/>
                <a:gd name="T33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" h="113">
                  <a:moveTo>
                    <a:pt x="22" y="0"/>
                  </a:moveTo>
                  <a:cubicBezTo>
                    <a:pt x="27" y="0"/>
                    <a:pt x="30" y="1"/>
                    <a:pt x="30" y="1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1" y="37"/>
                    <a:pt x="42" y="38"/>
                    <a:pt x="43" y="40"/>
                  </a:cubicBezTo>
                  <a:cubicBezTo>
                    <a:pt x="45" y="43"/>
                    <a:pt x="45" y="45"/>
                    <a:pt x="45" y="45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30" y="112"/>
                    <a:pt x="30" y="112"/>
                    <a:pt x="30" y="112"/>
                  </a:cubicBezTo>
                  <a:cubicBezTo>
                    <a:pt x="30" y="112"/>
                    <a:pt x="27" y="113"/>
                    <a:pt x="22" y="113"/>
                  </a:cubicBezTo>
                  <a:cubicBezTo>
                    <a:pt x="17" y="113"/>
                    <a:pt x="15" y="112"/>
                    <a:pt x="15" y="112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5" y="68"/>
                    <a:pt x="5" y="68"/>
                    <a:pt x="5" y="68"/>
                  </a:cubicBezTo>
                  <a:cubicBezTo>
                    <a:pt x="4" y="68"/>
                    <a:pt x="3" y="67"/>
                    <a:pt x="2" y="65"/>
                  </a:cubicBezTo>
                  <a:cubicBezTo>
                    <a:pt x="0" y="62"/>
                    <a:pt x="0" y="60"/>
                    <a:pt x="0" y="60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7" y="0"/>
                    <a:pt x="2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5" name="Freeform 57"/>
            <p:cNvSpPr>
              <a:spLocks/>
            </p:cNvSpPr>
            <p:nvPr/>
          </p:nvSpPr>
          <p:spPr bwMode="auto">
            <a:xfrm>
              <a:off x="3792" y="2576"/>
              <a:ext cx="119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6 w 62"/>
                <a:gd name="T5" fmla="*/ 80 h 81"/>
                <a:gd name="T6" fmla="*/ 46 w 62"/>
                <a:gd name="T7" fmla="*/ 26 h 81"/>
                <a:gd name="T8" fmla="*/ 32 w 62"/>
                <a:gd name="T9" fmla="*/ 13 h 81"/>
                <a:gd name="T10" fmla="*/ 15 w 62"/>
                <a:gd name="T11" fmla="*/ 22 h 81"/>
                <a:gd name="T12" fmla="*/ 15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5 w 62"/>
                <a:gd name="T23" fmla="*/ 3 h 81"/>
                <a:gd name="T24" fmla="*/ 15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3"/>
                    <a:pt x="32" y="13"/>
                  </a:cubicBezTo>
                  <a:cubicBezTo>
                    <a:pt x="26" y="13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6" name="Freeform 58"/>
            <p:cNvSpPr>
              <a:spLocks noEditPoints="1"/>
            </p:cNvSpPr>
            <p:nvPr/>
          </p:nvSpPr>
          <p:spPr bwMode="auto">
            <a:xfrm>
              <a:off x="3946" y="2576"/>
              <a:ext cx="130" cy="160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2 h 83"/>
                <a:gd name="T4" fmla="*/ 33 w 67"/>
                <a:gd name="T5" fmla="*/ 71 h 83"/>
                <a:gd name="T6" fmla="*/ 51 w 67"/>
                <a:gd name="T7" fmla="*/ 42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2 h 83"/>
                <a:gd name="T14" fmla="*/ 33 w 67"/>
                <a:gd name="T15" fmla="*/ 83 h 83"/>
                <a:gd name="T16" fmla="*/ 0 w 67"/>
                <a:gd name="T17" fmla="*/ 42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2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2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2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2" y="83"/>
                    <a:pt x="0" y="71"/>
                    <a:pt x="0" y="42"/>
                  </a:cubicBezTo>
                  <a:cubicBezTo>
                    <a:pt x="0" y="12"/>
                    <a:pt x="12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7" name="Freeform 59"/>
            <p:cNvSpPr>
              <a:spLocks/>
            </p:cNvSpPr>
            <p:nvPr/>
          </p:nvSpPr>
          <p:spPr bwMode="auto">
            <a:xfrm>
              <a:off x="4103" y="2576"/>
              <a:ext cx="104" cy="160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1 w 54"/>
                <a:gd name="T7" fmla="*/ 13 h 83"/>
                <a:gd name="T8" fmla="*/ 15 w 54"/>
                <a:gd name="T9" fmla="*/ 24 h 83"/>
                <a:gd name="T10" fmla="*/ 34 w 54"/>
                <a:gd name="T11" fmla="*/ 36 h 83"/>
                <a:gd name="T12" fmla="*/ 54 w 54"/>
                <a:gd name="T13" fmla="*/ 59 h 83"/>
                <a:gd name="T14" fmla="*/ 26 w 54"/>
                <a:gd name="T15" fmla="*/ 83 h 83"/>
                <a:gd name="T16" fmla="*/ 0 w 54"/>
                <a:gd name="T17" fmla="*/ 77 h 83"/>
                <a:gd name="T18" fmla="*/ 5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1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1" y="13"/>
                  </a:cubicBezTo>
                  <a:cubicBezTo>
                    <a:pt x="20" y="13"/>
                    <a:pt x="15" y="17"/>
                    <a:pt x="15" y="24"/>
                  </a:cubicBezTo>
                  <a:cubicBezTo>
                    <a:pt x="15" y="31"/>
                    <a:pt x="25" y="33"/>
                    <a:pt x="34" y="36"/>
                  </a:cubicBezTo>
                  <a:cubicBezTo>
                    <a:pt x="44" y="39"/>
                    <a:pt x="54" y="44"/>
                    <a:pt x="54" y="59"/>
                  </a:cubicBezTo>
                  <a:cubicBezTo>
                    <a:pt x="54" y="74"/>
                    <a:pt x="45" y="83"/>
                    <a:pt x="26" y="83"/>
                  </a:cubicBezTo>
                  <a:cubicBezTo>
                    <a:pt x="10" y="83"/>
                    <a:pt x="0" y="77"/>
                    <a:pt x="0" y="77"/>
                  </a:cubicBezTo>
                  <a:cubicBezTo>
                    <a:pt x="0" y="73"/>
                    <a:pt x="2" y="69"/>
                    <a:pt x="5" y="66"/>
                  </a:cubicBezTo>
                  <a:cubicBezTo>
                    <a:pt x="5" y="66"/>
                    <a:pt x="14" y="70"/>
                    <a:pt x="25" y="70"/>
                  </a:cubicBezTo>
                  <a:cubicBezTo>
                    <a:pt x="34" y="70"/>
                    <a:pt x="39" y="67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1" y="39"/>
                    <a:pt x="1" y="24"/>
                  </a:cubicBezTo>
                  <a:cubicBezTo>
                    <a:pt x="1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8" name="Freeform 60"/>
            <p:cNvSpPr>
              <a:spLocks noEditPoints="1"/>
            </p:cNvSpPr>
            <p:nvPr/>
          </p:nvSpPr>
          <p:spPr bwMode="auto">
            <a:xfrm>
              <a:off x="4242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49 w 65"/>
                <a:gd name="T9" fmla="*/ 42 h 116"/>
                <a:gd name="T10" fmla="*/ 31 w 65"/>
                <a:gd name="T11" fmla="*/ 13 h 116"/>
                <a:gd name="T12" fmla="*/ 36 w 65"/>
                <a:gd name="T13" fmla="*/ 0 h 116"/>
                <a:gd name="T14" fmla="*/ 65 w 65"/>
                <a:gd name="T15" fmla="*/ 42 h 116"/>
                <a:gd name="T16" fmla="*/ 36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6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49" y="64"/>
                    <a:pt x="49" y="42"/>
                  </a:cubicBezTo>
                  <a:cubicBezTo>
                    <a:pt x="49" y="19"/>
                    <a:pt x="43" y="13"/>
                    <a:pt x="31" y="13"/>
                  </a:cubicBezTo>
                  <a:moveTo>
                    <a:pt x="36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6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6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9" name="Freeform 61"/>
            <p:cNvSpPr>
              <a:spLocks/>
            </p:cNvSpPr>
            <p:nvPr/>
          </p:nvSpPr>
          <p:spPr bwMode="auto">
            <a:xfrm>
              <a:off x="4404" y="2577"/>
              <a:ext cx="89" cy="155"/>
            </a:xfrm>
            <a:custGeom>
              <a:avLst/>
              <a:gdLst>
                <a:gd name="T0" fmla="*/ 33 w 46"/>
                <a:gd name="T1" fmla="*/ 0 h 80"/>
                <a:gd name="T2" fmla="*/ 46 w 46"/>
                <a:gd name="T3" fmla="*/ 3 h 80"/>
                <a:gd name="T4" fmla="*/ 40 w 46"/>
                <a:gd name="T5" fmla="*/ 16 h 80"/>
                <a:gd name="T6" fmla="*/ 30 w 46"/>
                <a:gd name="T7" fmla="*/ 13 h 80"/>
                <a:gd name="T8" fmla="*/ 15 w 46"/>
                <a:gd name="T9" fmla="*/ 24 h 80"/>
                <a:gd name="T10" fmla="*/ 15 w 46"/>
                <a:gd name="T11" fmla="*/ 79 h 80"/>
                <a:gd name="T12" fmla="*/ 7 w 46"/>
                <a:gd name="T13" fmla="*/ 80 h 80"/>
                <a:gd name="T14" fmla="*/ 0 w 46"/>
                <a:gd name="T15" fmla="*/ 79 h 80"/>
                <a:gd name="T16" fmla="*/ 0 w 46"/>
                <a:gd name="T17" fmla="*/ 2 h 80"/>
                <a:gd name="T18" fmla="*/ 7 w 46"/>
                <a:gd name="T19" fmla="*/ 1 h 80"/>
                <a:gd name="T20" fmla="*/ 15 w 46"/>
                <a:gd name="T21" fmla="*/ 2 h 80"/>
                <a:gd name="T22" fmla="*/ 15 w 46"/>
                <a:gd name="T23" fmla="*/ 12 h 80"/>
                <a:gd name="T24" fmla="*/ 33 w 46"/>
                <a:gd name="T25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80">
                  <a:moveTo>
                    <a:pt x="33" y="0"/>
                  </a:moveTo>
                  <a:cubicBezTo>
                    <a:pt x="39" y="0"/>
                    <a:pt x="43" y="1"/>
                    <a:pt x="46" y="3"/>
                  </a:cubicBezTo>
                  <a:cubicBezTo>
                    <a:pt x="46" y="9"/>
                    <a:pt x="44" y="13"/>
                    <a:pt x="40" y="16"/>
                  </a:cubicBezTo>
                  <a:cubicBezTo>
                    <a:pt x="37" y="14"/>
                    <a:pt x="34" y="13"/>
                    <a:pt x="30" y="13"/>
                  </a:cubicBezTo>
                  <a:cubicBezTo>
                    <a:pt x="24" y="13"/>
                    <a:pt x="19" y="17"/>
                    <a:pt x="15" y="24"/>
                  </a:cubicBezTo>
                  <a:cubicBezTo>
                    <a:pt x="15" y="79"/>
                    <a:pt x="15" y="79"/>
                    <a:pt x="15" y="79"/>
                  </a:cubicBezTo>
                  <a:cubicBezTo>
                    <a:pt x="15" y="79"/>
                    <a:pt x="12" y="80"/>
                    <a:pt x="7" y="80"/>
                  </a:cubicBezTo>
                  <a:cubicBezTo>
                    <a:pt x="2" y="80"/>
                    <a:pt x="0" y="79"/>
                    <a:pt x="0" y="7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2" y="1"/>
                    <a:pt x="7" y="1"/>
                  </a:cubicBezTo>
                  <a:cubicBezTo>
                    <a:pt x="12" y="1"/>
                    <a:pt x="15" y="2"/>
                    <a:pt x="15" y="2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20" y="3"/>
                    <a:pt x="27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0" name="Freeform 62"/>
            <p:cNvSpPr>
              <a:spLocks noEditPoints="1"/>
            </p:cNvSpPr>
            <p:nvPr/>
          </p:nvSpPr>
          <p:spPr bwMode="auto">
            <a:xfrm>
              <a:off x="4506" y="2576"/>
              <a:ext cx="118" cy="160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8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1 h 83"/>
                <a:gd name="T24" fmla="*/ 23 w 61"/>
                <a:gd name="T25" fmla="*/ 83 h 83"/>
                <a:gd name="T26" fmla="*/ 0 w 61"/>
                <a:gd name="T27" fmla="*/ 58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8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5" y="81"/>
                  </a:cubicBezTo>
                  <a:cubicBezTo>
                    <a:pt x="52" y="81"/>
                    <a:pt x="49" y="80"/>
                    <a:pt x="49" y="80"/>
                  </a:cubicBezTo>
                  <a:cubicBezTo>
                    <a:pt x="47" y="71"/>
                    <a:pt x="47" y="71"/>
                    <a:pt x="47" y="71"/>
                  </a:cubicBezTo>
                  <a:cubicBezTo>
                    <a:pt x="43" y="79"/>
                    <a:pt x="35" y="83"/>
                    <a:pt x="23" y="83"/>
                  </a:cubicBezTo>
                  <a:cubicBezTo>
                    <a:pt x="9" y="83"/>
                    <a:pt x="0" y="75"/>
                    <a:pt x="0" y="58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1" name="Freeform 63"/>
            <p:cNvSpPr>
              <a:spLocks/>
            </p:cNvSpPr>
            <p:nvPr/>
          </p:nvSpPr>
          <p:spPr bwMode="auto">
            <a:xfrm>
              <a:off x="4651" y="2579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6 h 79"/>
                <a:gd name="T4" fmla="*/ 56 w 113"/>
                <a:gd name="T5" fmla="*/ 16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6"/>
                  </a:cubicBezTo>
                  <a:cubicBezTo>
                    <a:pt x="56" y="16"/>
                    <a:pt x="56" y="16"/>
                    <a:pt x="56" y="16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6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1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6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2" name="Freeform 64"/>
            <p:cNvSpPr>
              <a:spLocks/>
            </p:cNvSpPr>
            <p:nvPr/>
          </p:nvSpPr>
          <p:spPr bwMode="auto">
            <a:xfrm>
              <a:off x="4896" y="2576"/>
              <a:ext cx="120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7 w 62"/>
                <a:gd name="T5" fmla="*/ 80 h 81"/>
                <a:gd name="T6" fmla="*/ 47 w 62"/>
                <a:gd name="T7" fmla="*/ 26 h 81"/>
                <a:gd name="T8" fmla="*/ 33 w 62"/>
                <a:gd name="T9" fmla="*/ 13 h 81"/>
                <a:gd name="T10" fmla="*/ 16 w 62"/>
                <a:gd name="T11" fmla="*/ 22 h 81"/>
                <a:gd name="T12" fmla="*/ 16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6 w 62"/>
                <a:gd name="T23" fmla="*/ 3 h 81"/>
                <a:gd name="T24" fmla="*/ 16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7" y="80"/>
                    <a:pt x="47" y="80"/>
                  </a:cubicBezTo>
                  <a:cubicBezTo>
                    <a:pt x="47" y="26"/>
                    <a:pt x="47" y="26"/>
                    <a:pt x="47" y="26"/>
                  </a:cubicBezTo>
                  <a:cubicBezTo>
                    <a:pt x="47" y="17"/>
                    <a:pt x="42" y="13"/>
                    <a:pt x="33" y="13"/>
                  </a:cubicBezTo>
                  <a:cubicBezTo>
                    <a:pt x="26" y="13"/>
                    <a:pt x="19" y="16"/>
                    <a:pt x="16" y="22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6" y="3"/>
                    <a:pt x="16" y="3"/>
                  </a:cubicBezTo>
                  <a:cubicBezTo>
                    <a:pt x="16" y="10"/>
                    <a:pt x="16" y="10"/>
                    <a:pt x="16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3" name="Freeform 65"/>
            <p:cNvSpPr>
              <a:spLocks/>
            </p:cNvSpPr>
            <p:nvPr/>
          </p:nvSpPr>
          <p:spPr bwMode="auto">
            <a:xfrm>
              <a:off x="5039" y="2579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6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5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9 w 73"/>
                <a:gd name="T27" fmla="*/ 65 h 117"/>
                <a:gd name="T28" fmla="*/ 39 w 73"/>
                <a:gd name="T29" fmla="*/ 65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8"/>
                    <a:pt x="34" y="117"/>
                    <a:pt x="17" y="117"/>
                  </a:cubicBezTo>
                  <a:cubicBezTo>
                    <a:pt x="12" y="117"/>
                    <a:pt x="9" y="116"/>
                    <a:pt x="9" y="116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7"/>
                    <a:pt x="9" y="104"/>
                    <a:pt x="9" y="104"/>
                  </a:cubicBezTo>
                  <a:cubicBezTo>
                    <a:pt x="9" y="104"/>
                    <a:pt x="12" y="105"/>
                    <a:pt x="16" y="105"/>
                  </a:cubicBezTo>
                  <a:cubicBezTo>
                    <a:pt x="23" y="105"/>
                    <a:pt x="26" y="103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9" y="65"/>
                    <a:pt x="39" y="65"/>
                  </a:cubicBezTo>
                  <a:cubicBezTo>
                    <a:pt x="39" y="65"/>
                    <a:pt x="39" y="65"/>
                    <a:pt x="39" y="65"/>
                  </a:cubicBezTo>
                  <a:cubicBezTo>
                    <a:pt x="39" y="65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4" name="Freeform 66"/>
            <p:cNvSpPr>
              <a:spLocks/>
            </p:cNvSpPr>
            <p:nvPr/>
          </p:nvSpPr>
          <p:spPr bwMode="auto">
            <a:xfrm>
              <a:off x="5201" y="2576"/>
              <a:ext cx="106" cy="160"/>
            </a:xfrm>
            <a:custGeom>
              <a:avLst/>
              <a:gdLst>
                <a:gd name="T0" fmla="*/ 16 w 55"/>
                <a:gd name="T1" fmla="*/ 42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3 w 55"/>
                <a:gd name="T9" fmla="*/ 83 h 83"/>
                <a:gd name="T10" fmla="*/ 0 w 55"/>
                <a:gd name="T11" fmla="*/ 42 h 83"/>
                <a:gd name="T12" fmla="*/ 33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2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3" y="70"/>
                    <a:pt x="55" y="74"/>
                    <a:pt x="55" y="78"/>
                  </a:cubicBezTo>
                  <a:cubicBezTo>
                    <a:pt x="55" y="78"/>
                    <a:pt x="49" y="83"/>
                    <a:pt x="33" y="83"/>
                  </a:cubicBezTo>
                  <a:cubicBezTo>
                    <a:pt x="11" y="83"/>
                    <a:pt x="0" y="68"/>
                    <a:pt x="0" y="42"/>
                  </a:cubicBezTo>
                  <a:cubicBezTo>
                    <a:pt x="0" y="15"/>
                    <a:pt x="11" y="0"/>
                    <a:pt x="33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2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5" name="Freeform 67"/>
            <p:cNvSpPr>
              <a:spLocks/>
            </p:cNvSpPr>
            <p:nvPr/>
          </p:nvSpPr>
          <p:spPr bwMode="auto">
            <a:xfrm>
              <a:off x="5338" y="2514"/>
              <a:ext cx="120" cy="218"/>
            </a:xfrm>
            <a:custGeom>
              <a:avLst/>
              <a:gdLst>
                <a:gd name="T0" fmla="*/ 62 w 62"/>
                <a:gd name="T1" fmla="*/ 112 h 113"/>
                <a:gd name="T2" fmla="*/ 54 w 62"/>
                <a:gd name="T3" fmla="*/ 113 h 113"/>
                <a:gd name="T4" fmla="*/ 46 w 62"/>
                <a:gd name="T5" fmla="*/ 112 h 113"/>
                <a:gd name="T6" fmla="*/ 46 w 62"/>
                <a:gd name="T7" fmla="*/ 58 h 113"/>
                <a:gd name="T8" fmla="*/ 32 w 62"/>
                <a:gd name="T9" fmla="*/ 45 h 113"/>
                <a:gd name="T10" fmla="*/ 15 w 62"/>
                <a:gd name="T11" fmla="*/ 54 h 113"/>
                <a:gd name="T12" fmla="*/ 15 w 62"/>
                <a:gd name="T13" fmla="*/ 112 h 113"/>
                <a:gd name="T14" fmla="*/ 8 w 62"/>
                <a:gd name="T15" fmla="*/ 113 h 113"/>
                <a:gd name="T16" fmla="*/ 0 w 62"/>
                <a:gd name="T17" fmla="*/ 112 h 113"/>
                <a:gd name="T18" fmla="*/ 0 w 62"/>
                <a:gd name="T19" fmla="*/ 1 h 113"/>
                <a:gd name="T20" fmla="*/ 8 w 62"/>
                <a:gd name="T21" fmla="*/ 0 h 113"/>
                <a:gd name="T22" fmla="*/ 15 w 62"/>
                <a:gd name="T23" fmla="*/ 1 h 113"/>
                <a:gd name="T24" fmla="*/ 15 w 62"/>
                <a:gd name="T25" fmla="*/ 42 h 113"/>
                <a:gd name="T26" fmla="*/ 38 w 62"/>
                <a:gd name="T27" fmla="*/ 32 h 113"/>
                <a:gd name="T28" fmla="*/ 62 w 62"/>
                <a:gd name="T29" fmla="*/ 55 h 113"/>
                <a:gd name="T30" fmla="*/ 62 w 62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113">
                  <a:moveTo>
                    <a:pt x="62" y="112"/>
                  </a:moveTo>
                  <a:cubicBezTo>
                    <a:pt x="62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6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3" y="113"/>
                    <a:pt x="8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1" y="36"/>
                    <a:pt x="29" y="32"/>
                    <a:pt x="38" y="32"/>
                  </a:cubicBezTo>
                  <a:cubicBezTo>
                    <a:pt x="53" y="32"/>
                    <a:pt x="62" y="42"/>
                    <a:pt x="62" y="55"/>
                  </a:cubicBezTo>
                  <a:lnTo>
                    <a:pt x="62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6" name="Freeform 68"/>
            <p:cNvSpPr>
              <a:spLocks/>
            </p:cNvSpPr>
            <p:nvPr/>
          </p:nvSpPr>
          <p:spPr bwMode="auto">
            <a:xfrm>
              <a:off x="2190" y="2151"/>
              <a:ext cx="52" cy="581"/>
            </a:xfrm>
            <a:custGeom>
              <a:avLst/>
              <a:gdLst>
                <a:gd name="T0" fmla="*/ 14 w 27"/>
                <a:gd name="T1" fmla="*/ 0 h 300"/>
                <a:gd name="T2" fmla="*/ 0 w 27"/>
                <a:gd name="T3" fmla="*/ 14 h 300"/>
                <a:gd name="T4" fmla="*/ 0 w 27"/>
                <a:gd name="T5" fmla="*/ 286 h 300"/>
                <a:gd name="T6" fmla="*/ 14 w 27"/>
                <a:gd name="T7" fmla="*/ 300 h 300"/>
                <a:gd name="T8" fmla="*/ 27 w 27"/>
                <a:gd name="T9" fmla="*/ 286 h 300"/>
                <a:gd name="T10" fmla="*/ 27 w 27"/>
                <a:gd name="T11" fmla="*/ 14 h 300"/>
                <a:gd name="T12" fmla="*/ 14 w 27"/>
                <a:gd name="T13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300">
                  <a:moveTo>
                    <a:pt x="14" y="0"/>
                  </a:moveTo>
                  <a:cubicBezTo>
                    <a:pt x="6" y="0"/>
                    <a:pt x="0" y="6"/>
                    <a:pt x="0" y="14"/>
                  </a:cubicBezTo>
                  <a:cubicBezTo>
                    <a:pt x="0" y="286"/>
                    <a:pt x="0" y="286"/>
                    <a:pt x="0" y="286"/>
                  </a:cubicBezTo>
                  <a:cubicBezTo>
                    <a:pt x="0" y="293"/>
                    <a:pt x="6" y="300"/>
                    <a:pt x="14" y="300"/>
                  </a:cubicBezTo>
                  <a:cubicBezTo>
                    <a:pt x="21" y="300"/>
                    <a:pt x="27" y="293"/>
                    <a:pt x="27" y="286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6"/>
                    <a:pt x="21" y="0"/>
                    <a:pt x="14" y="0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7" name="Freeform 69"/>
            <p:cNvSpPr>
              <a:spLocks noEditPoints="1"/>
            </p:cNvSpPr>
            <p:nvPr/>
          </p:nvSpPr>
          <p:spPr bwMode="auto">
            <a:xfrm>
              <a:off x="2265" y="2016"/>
              <a:ext cx="461" cy="715"/>
            </a:xfrm>
            <a:custGeom>
              <a:avLst/>
              <a:gdLst>
                <a:gd name="T0" fmla="*/ 66 w 239"/>
                <a:gd name="T1" fmla="*/ 238 h 369"/>
                <a:gd name="T2" fmla="*/ 204 w 239"/>
                <a:gd name="T3" fmla="*/ 101 h 369"/>
                <a:gd name="T4" fmla="*/ 66 w 239"/>
                <a:gd name="T5" fmla="*/ 238 h 369"/>
                <a:gd name="T6" fmla="*/ 223 w 239"/>
                <a:gd name="T7" fmla="*/ 68 h 369"/>
                <a:gd name="T8" fmla="*/ 49 w 239"/>
                <a:gd name="T9" fmla="*/ 207 h 369"/>
                <a:gd name="T10" fmla="*/ 81 w 239"/>
                <a:gd name="T11" fmla="*/ 21 h 369"/>
                <a:gd name="T12" fmla="*/ 74 w 239"/>
                <a:gd name="T13" fmla="*/ 3 h 369"/>
                <a:gd name="T14" fmla="*/ 55 w 239"/>
                <a:gd name="T15" fmla="*/ 10 h 369"/>
                <a:gd name="T16" fmla="*/ 55 w 239"/>
                <a:gd name="T17" fmla="*/ 363 h 369"/>
                <a:gd name="T18" fmla="*/ 67 w 239"/>
                <a:gd name="T19" fmla="*/ 369 h 369"/>
                <a:gd name="T20" fmla="*/ 74 w 239"/>
                <a:gd name="T21" fmla="*/ 367 h 369"/>
                <a:gd name="T22" fmla="*/ 79 w 239"/>
                <a:gd name="T23" fmla="*/ 348 h 369"/>
                <a:gd name="T24" fmla="*/ 54 w 239"/>
                <a:gd name="T25" fmla="*/ 269 h 369"/>
                <a:gd name="T26" fmla="*/ 238 w 239"/>
                <a:gd name="T27" fmla="*/ 86 h 369"/>
                <a:gd name="T28" fmla="*/ 238 w 239"/>
                <a:gd name="T29" fmla="*/ 86 h 369"/>
                <a:gd name="T30" fmla="*/ 239 w 239"/>
                <a:gd name="T31" fmla="*/ 80 h 369"/>
                <a:gd name="T32" fmla="*/ 223 w 239"/>
                <a:gd name="T33" fmla="*/ 68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9" h="369">
                  <a:moveTo>
                    <a:pt x="66" y="238"/>
                  </a:moveTo>
                  <a:cubicBezTo>
                    <a:pt x="90" y="168"/>
                    <a:pt x="140" y="119"/>
                    <a:pt x="204" y="101"/>
                  </a:cubicBezTo>
                  <a:cubicBezTo>
                    <a:pt x="182" y="159"/>
                    <a:pt x="137" y="218"/>
                    <a:pt x="66" y="238"/>
                  </a:cubicBezTo>
                  <a:moveTo>
                    <a:pt x="223" y="68"/>
                  </a:moveTo>
                  <a:cubicBezTo>
                    <a:pt x="145" y="80"/>
                    <a:pt x="82" y="131"/>
                    <a:pt x="49" y="207"/>
                  </a:cubicBezTo>
                  <a:cubicBezTo>
                    <a:pt x="47" y="145"/>
                    <a:pt x="56" y="77"/>
                    <a:pt x="81" y="21"/>
                  </a:cubicBezTo>
                  <a:cubicBezTo>
                    <a:pt x="84" y="14"/>
                    <a:pt x="81" y="6"/>
                    <a:pt x="74" y="3"/>
                  </a:cubicBezTo>
                  <a:cubicBezTo>
                    <a:pt x="67" y="0"/>
                    <a:pt x="59" y="3"/>
                    <a:pt x="55" y="10"/>
                  </a:cubicBezTo>
                  <a:cubicBezTo>
                    <a:pt x="0" y="132"/>
                    <a:pt x="18" y="302"/>
                    <a:pt x="55" y="363"/>
                  </a:cubicBezTo>
                  <a:cubicBezTo>
                    <a:pt x="58" y="367"/>
                    <a:pt x="62" y="369"/>
                    <a:pt x="67" y="369"/>
                  </a:cubicBezTo>
                  <a:cubicBezTo>
                    <a:pt x="70" y="369"/>
                    <a:pt x="72" y="369"/>
                    <a:pt x="74" y="367"/>
                  </a:cubicBezTo>
                  <a:cubicBezTo>
                    <a:pt x="81" y="363"/>
                    <a:pt x="83" y="355"/>
                    <a:pt x="79" y="348"/>
                  </a:cubicBezTo>
                  <a:cubicBezTo>
                    <a:pt x="68" y="330"/>
                    <a:pt x="60" y="304"/>
                    <a:pt x="54" y="269"/>
                  </a:cubicBezTo>
                  <a:cubicBezTo>
                    <a:pt x="157" y="251"/>
                    <a:pt x="217" y="163"/>
                    <a:pt x="238" y="86"/>
                  </a:cubicBezTo>
                  <a:cubicBezTo>
                    <a:pt x="238" y="86"/>
                    <a:pt x="238" y="86"/>
                    <a:pt x="238" y="86"/>
                  </a:cubicBezTo>
                  <a:cubicBezTo>
                    <a:pt x="239" y="84"/>
                    <a:pt x="239" y="82"/>
                    <a:pt x="239" y="80"/>
                  </a:cubicBezTo>
                  <a:cubicBezTo>
                    <a:pt x="237" y="73"/>
                    <a:pt x="230" y="67"/>
                    <a:pt x="223" y="68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18" name="Freeform 70"/>
            <p:cNvSpPr>
              <a:spLocks/>
            </p:cNvSpPr>
            <p:nvPr/>
          </p:nvSpPr>
          <p:spPr bwMode="auto">
            <a:xfrm>
              <a:off x="2147" y="2196"/>
              <a:ext cx="274" cy="104"/>
            </a:xfrm>
            <a:custGeom>
              <a:avLst/>
              <a:gdLst>
                <a:gd name="T0" fmla="*/ 15 w 142"/>
                <a:gd name="T1" fmla="*/ 54 h 54"/>
                <a:gd name="T2" fmla="*/ 1 w 142"/>
                <a:gd name="T3" fmla="*/ 43 h 54"/>
                <a:gd name="T4" fmla="*/ 12 w 142"/>
                <a:gd name="T5" fmla="*/ 26 h 54"/>
                <a:gd name="T6" fmla="*/ 124 w 142"/>
                <a:gd name="T7" fmla="*/ 2 h 54"/>
                <a:gd name="T8" fmla="*/ 141 w 142"/>
                <a:gd name="T9" fmla="*/ 12 h 54"/>
                <a:gd name="T10" fmla="*/ 130 w 142"/>
                <a:gd name="T11" fmla="*/ 29 h 54"/>
                <a:gd name="T12" fmla="*/ 18 w 142"/>
                <a:gd name="T13" fmla="*/ 54 h 54"/>
                <a:gd name="T14" fmla="*/ 15 w 142"/>
                <a:gd name="T15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2" h="54">
                  <a:moveTo>
                    <a:pt x="15" y="54"/>
                  </a:moveTo>
                  <a:cubicBezTo>
                    <a:pt x="8" y="54"/>
                    <a:pt x="3" y="50"/>
                    <a:pt x="1" y="43"/>
                  </a:cubicBezTo>
                  <a:cubicBezTo>
                    <a:pt x="0" y="36"/>
                    <a:pt x="4" y="28"/>
                    <a:pt x="12" y="26"/>
                  </a:cubicBezTo>
                  <a:cubicBezTo>
                    <a:pt x="124" y="2"/>
                    <a:pt x="124" y="2"/>
                    <a:pt x="124" y="2"/>
                  </a:cubicBezTo>
                  <a:cubicBezTo>
                    <a:pt x="132" y="0"/>
                    <a:pt x="139" y="5"/>
                    <a:pt x="141" y="12"/>
                  </a:cubicBezTo>
                  <a:cubicBezTo>
                    <a:pt x="142" y="20"/>
                    <a:pt x="138" y="27"/>
                    <a:pt x="130" y="29"/>
                  </a:cubicBezTo>
                  <a:cubicBezTo>
                    <a:pt x="18" y="54"/>
                    <a:pt x="18" y="54"/>
                    <a:pt x="18" y="54"/>
                  </a:cubicBezTo>
                  <a:cubicBezTo>
                    <a:pt x="17" y="54"/>
                    <a:pt x="16" y="54"/>
                    <a:pt x="15" y="54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9" name="Freeform 71"/>
            <p:cNvSpPr>
              <a:spLocks noEditPoints="1"/>
            </p:cNvSpPr>
            <p:nvPr/>
          </p:nvSpPr>
          <p:spPr bwMode="auto">
            <a:xfrm>
              <a:off x="2184" y="1508"/>
              <a:ext cx="575" cy="568"/>
            </a:xfrm>
            <a:custGeom>
              <a:avLst/>
              <a:gdLst>
                <a:gd name="T0" fmla="*/ 241 w 298"/>
                <a:gd name="T1" fmla="*/ 185 h 293"/>
                <a:gd name="T2" fmla="*/ 138 w 298"/>
                <a:gd name="T3" fmla="*/ 266 h 293"/>
                <a:gd name="T4" fmla="*/ 112 w 298"/>
                <a:gd name="T5" fmla="*/ 262 h 293"/>
                <a:gd name="T6" fmla="*/ 47 w 298"/>
                <a:gd name="T7" fmla="*/ 214 h 293"/>
                <a:gd name="T8" fmla="*/ 35 w 298"/>
                <a:gd name="T9" fmla="*/ 134 h 293"/>
                <a:gd name="T10" fmla="*/ 56 w 298"/>
                <a:gd name="T11" fmla="*/ 51 h 293"/>
                <a:gd name="T12" fmla="*/ 82 w 298"/>
                <a:gd name="T13" fmla="*/ 94 h 293"/>
                <a:gd name="T14" fmla="*/ 91 w 298"/>
                <a:gd name="T15" fmla="*/ 101 h 293"/>
                <a:gd name="T16" fmla="*/ 101 w 298"/>
                <a:gd name="T17" fmla="*/ 99 h 293"/>
                <a:gd name="T18" fmla="*/ 162 w 298"/>
                <a:gd name="T19" fmla="*/ 63 h 293"/>
                <a:gd name="T20" fmla="*/ 191 w 298"/>
                <a:gd name="T21" fmla="*/ 111 h 293"/>
                <a:gd name="T22" fmla="*/ 131 w 298"/>
                <a:gd name="T23" fmla="*/ 148 h 293"/>
                <a:gd name="T24" fmla="*/ 126 w 298"/>
                <a:gd name="T25" fmla="*/ 167 h 293"/>
                <a:gd name="T26" fmla="*/ 138 w 298"/>
                <a:gd name="T27" fmla="*/ 174 h 293"/>
                <a:gd name="T28" fmla="*/ 145 w 298"/>
                <a:gd name="T29" fmla="*/ 172 h 293"/>
                <a:gd name="T30" fmla="*/ 218 w 298"/>
                <a:gd name="T31" fmla="*/ 128 h 293"/>
                <a:gd name="T32" fmla="*/ 218 w 298"/>
                <a:gd name="T33" fmla="*/ 128 h 293"/>
                <a:gd name="T34" fmla="*/ 261 w 298"/>
                <a:gd name="T35" fmla="*/ 102 h 293"/>
                <a:gd name="T36" fmla="*/ 241 w 298"/>
                <a:gd name="T37" fmla="*/ 185 h 293"/>
                <a:gd name="T38" fmla="*/ 291 w 298"/>
                <a:gd name="T39" fmla="*/ 61 h 293"/>
                <a:gd name="T40" fmla="*/ 276 w 298"/>
                <a:gd name="T41" fmla="*/ 60 h 293"/>
                <a:gd name="T42" fmla="*/ 215 w 298"/>
                <a:gd name="T43" fmla="*/ 97 h 293"/>
                <a:gd name="T44" fmla="*/ 179 w 298"/>
                <a:gd name="T45" fmla="*/ 36 h 293"/>
                <a:gd name="T46" fmla="*/ 170 w 298"/>
                <a:gd name="T47" fmla="*/ 30 h 293"/>
                <a:gd name="T48" fmla="*/ 160 w 298"/>
                <a:gd name="T49" fmla="*/ 32 h 293"/>
                <a:gd name="T50" fmla="*/ 99 w 298"/>
                <a:gd name="T51" fmla="*/ 68 h 293"/>
                <a:gd name="T52" fmla="*/ 62 w 298"/>
                <a:gd name="T53" fmla="*/ 8 h 293"/>
                <a:gd name="T54" fmla="*/ 48 w 298"/>
                <a:gd name="T55" fmla="*/ 1 h 293"/>
                <a:gd name="T56" fmla="*/ 37 w 298"/>
                <a:gd name="T57" fmla="*/ 11 h 293"/>
                <a:gd name="T58" fmla="*/ 8 w 298"/>
                <a:gd name="T59" fmla="*/ 128 h 293"/>
                <a:gd name="T60" fmla="*/ 23 w 298"/>
                <a:gd name="T61" fmla="*/ 229 h 293"/>
                <a:gd name="T62" fmla="*/ 106 w 298"/>
                <a:gd name="T63" fmla="*/ 289 h 293"/>
                <a:gd name="T64" fmla="*/ 138 w 298"/>
                <a:gd name="T65" fmla="*/ 293 h 293"/>
                <a:gd name="T66" fmla="*/ 268 w 298"/>
                <a:gd name="T67" fmla="*/ 192 h 293"/>
                <a:gd name="T68" fmla="*/ 296 w 298"/>
                <a:gd name="T69" fmla="*/ 76 h 293"/>
                <a:gd name="T70" fmla="*/ 291 w 298"/>
                <a:gd name="T71" fmla="*/ 6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98" h="293">
                  <a:moveTo>
                    <a:pt x="241" y="185"/>
                  </a:moveTo>
                  <a:cubicBezTo>
                    <a:pt x="229" y="233"/>
                    <a:pt x="187" y="266"/>
                    <a:pt x="138" y="266"/>
                  </a:cubicBezTo>
                  <a:cubicBezTo>
                    <a:pt x="129" y="266"/>
                    <a:pt x="121" y="265"/>
                    <a:pt x="112" y="262"/>
                  </a:cubicBezTo>
                  <a:cubicBezTo>
                    <a:pt x="85" y="256"/>
                    <a:pt x="62" y="239"/>
                    <a:pt x="47" y="214"/>
                  </a:cubicBezTo>
                  <a:cubicBezTo>
                    <a:pt x="33" y="190"/>
                    <a:pt x="28" y="162"/>
                    <a:pt x="35" y="134"/>
                  </a:cubicBezTo>
                  <a:cubicBezTo>
                    <a:pt x="56" y="51"/>
                    <a:pt x="56" y="51"/>
                    <a:pt x="56" y="51"/>
                  </a:cubicBezTo>
                  <a:cubicBezTo>
                    <a:pt x="82" y="94"/>
                    <a:pt x="82" y="94"/>
                    <a:pt x="82" y="94"/>
                  </a:cubicBezTo>
                  <a:cubicBezTo>
                    <a:pt x="84" y="98"/>
                    <a:pt x="87" y="100"/>
                    <a:pt x="91" y="101"/>
                  </a:cubicBezTo>
                  <a:cubicBezTo>
                    <a:pt x="94" y="102"/>
                    <a:pt x="98" y="101"/>
                    <a:pt x="101" y="99"/>
                  </a:cubicBezTo>
                  <a:cubicBezTo>
                    <a:pt x="162" y="63"/>
                    <a:pt x="162" y="63"/>
                    <a:pt x="162" y="63"/>
                  </a:cubicBezTo>
                  <a:cubicBezTo>
                    <a:pt x="191" y="111"/>
                    <a:pt x="191" y="111"/>
                    <a:pt x="191" y="111"/>
                  </a:cubicBezTo>
                  <a:cubicBezTo>
                    <a:pt x="131" y="148"/>
                    <a:pt x="131" y="148"/>
                    <a:pt x="131" y="148"/>
                  </a:cubicBezTo>
                  <a:cubicBezTo>
                    <a:pt x="124" y="152"/>
                    <a:pt x="122" y="160"/>
                    <a:pt x="126" y="167"/>
                  </a:cubicBezTo>
                  <a:cubicBezTo>
                    <a:pt x="129" y="171"/>
                    <a:pt x="133" y="174"/>
                    <a:pt x="138" y="174"/>
                  </a:cubicBezTo>
                  <a:cubicBezTo>
                    <a:pt x="140" y="174"/>
                    <a:pt x="143" y="173"/>
                    <a:pt x="145" y="172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61" y="102"/>
                    <a:pt x="261" y="102"/>
                    <a:pt x="261" y="102"/>
                  </a:cubicBezTo>
                  <a:lnTo>
                    <a:pt x="241" y="185"/>
                  </a:lnTo>
                  <a:close/>
                  <a:moveTo>
                    <a:pt x="291" y="61"/>
                  </a:moveTo>
                  <a:cubicBezTo>
                    <a:pt x="287" y="58"/>
                    <a:pt x="280" y="58"/>
                    <a:pt x="276" y="60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179" y="36"/>
                    <a:pt x="179" y="36"/>
                    <a:pt x="179" y="36"/>
                  </a:cubicBezTo>
                  <a:cubicBezTo>
                    <a:pt x="177" y="33"/>
                    <a:pt x="174" y="31"/>
                    <a:pt x="170" y="30"/>
                  </a:cubicBezTo>
                  <a:cubicBezTo>
                    <a:pt x="166" y="29"/>
                    <a:pt x="163" y="30"/>
                    <a:pt x="160" y="32"/>
                  </a:cubicBezTo>
                  <a:cubicBezTo>
                    <a:pt x="99" y="68"/>
                    <a:pt x="99" y="68"/>
                    <a:pt x="99" y="68"/>
                  </a:cubicBezTo>
                  <a:cubicBezTo>
                    <a:pt x="62" y="8"/>
                    <a:pt x="62" y="8"/>
                    <a:pt x="62" y="8"/>
                  </a:cubicBezTo>
                  <a:cubicBezTo>
                    <a:pt x="60" y="3"/>
                    <a:pt x="54" y="0"/>
                    <a:pt x="48" y="1"/>
                  </a:cubicBezTo>
                  <a:cubicBezTo>
                    <a:pt x="43" y="2"/>
                    <a:pt x="38" y="6"/>
                    <a:pt x="37" y="11"/>
                  </a:cubicBezTo>
                  <a:cubicBezTo>
                    <a:pt x="8" y="128"/>
                    <a:pt x="8" y="128"/>
                    <a:pt x="8" y="128"/>
                  </a:cubicBezTo>
                  <a:cubicBezTo>
                    <a:pt x="0" y="162"/>
                    <a:pt x="5" y="198"/>
                    <a:pt x="23" y="229"/>
                  </a:cubicBezTo>
                  <a:cubicBezTo>
                    <a:pt x="42" y="259"/>
                    <a:pt x="71" y="281"/>
                    <a:pt x="106" y="289"/>
                  </a:cubicBezTo>
                  <a:cubicBezTo>
                    <a:pt x="116" y="292"/>
                    <a:pt x="127" y="293"/>
                    <a:pt x="138" y="293"/>
                  </a:cubicBezTo>
                  <a:cubicBezTo>
                    <a:pt x="199" y="293"/>
                    <a:pt x="253" y="252"/>
                    <a:pt x="268" y="192"/>
                  </a:cubicBezTo>
                  <a:cubicBezTo>
                    <a:pt x="296" y="76"/>
                    <a:pt x="296" y="76"/>
                    <a:pt x="296" y="76"/>
                  </a:cubicBezTo>
                  <a:cubicBezTo>
                    <a:pt x="298" y="70"/>
                    <a:pt x="296" y="65"/>
                    <a:pt x="291" y="61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</p:grpSp>
      <p:sp>
        <p:nvSpPr>
          <p:cNvPr id="120" name="Trójkąt równoramienny 119"/>
          <p:cNvSpPr/>
          <p:nvPr userDrawn="1"/>
        </p:nvSpPr>
        <p:spPr>
          <a:xfrm rot="16200000">
            <a:off x="10216896" y="5943600"/>
            <a:ext cx="2121408" cy="1828800"/>
          </a:xfrm>
          <a:prstGeom prst="triangle">
            <a:avLst/>
          </a:prstGeom>
          <a:solidFill>
            <a:srgbClr val="48A2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21" name="Trójkąt równoramienny 120"/>
          <p:cNvSpPr/>
          <p:nvPr userDrawn="1"/>
        </p:nvSpPr>
        <p:spPr>
          <a:xfrm rot="5400000">
            <a:off x="-1187698" y="5105401"/>
            <a:ext cx="2121408" cy="1828800"/>
          </a:xfrm>
          <a:prstGeom prst="triangle">
            <a:avLst/>
          </a:prstGeom>
          <a:solidFill>
            <a:srgbClr val="CB3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972893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tuł + tre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ytułu 1"/>
          <p:cNvSpPr txBox="1">
            <a:spLocks noGrp="1"/>
          </p:cNvSpPr>
          <p:nvPr>
            <p:ph type="title" hasCustomPrompt="1"/>
          </p:nvPr>
        </p:nvSpPr>
        <p:spPr>
          <a:xfrm>
            <a:off x="478586" y="1269837"/>
            <a:ext cx="11183146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>
            <a:lvl1pPr>
              <a:defRPr>
                <a:solidFill>
                  <a:srgbClr val="53565A"/>
                </a:solidFill>
              </a:defRPr>
            </a:lvl1pPr>
          </a:lstStyle>
          <a:p>
            <a:pPr lvl="0"/>
            <a:r>
              <a:rPr lang="pl-PL" dirty="0"/>
              <a:t>Kliknij, aby dodać tytuł</a:t>
            </a:r>
          </a:p>
        </p:txBody>
      </p:sp>
      <p:grpSp>
        <p:nvGrpSpPr>
          <p:cNvPr id="8" name="Group 17"/>
          <p:cNvGrpSpPr>
            <a:grpSpLocks noChangeAspect="1"/>
          </p:cNvGrpSpPr>
          <p:nvPr userDrawn="1"/>
        </p:nvGrpSpPr>
        <p:grpSpPr bwMode="auto">
          <a:xfrm>
            <a:off x="479653" y="455386"/>
            <a:ext cx="1803846" cy="691243"/>
            <a:chOff x="2149" y="1512"/>
            <a:chExt cx="3382" cy="1296"/>
          </a:xfrm>
        </p:grpSpPr>
        <p:sp>
          <p:nvSpPr>
            <p:cNvPr id="9" name="AutoShape 16"/>
            <p:cNvSpPr>
              <a:spLocks noChangeAspect="1" noChangeArrowheads="1" noTextEdit="1"/>
            </p:cNvSpPr>
            <p:nvPr/>
          </p:nvSpPr>
          <p:spPr bwMode="auto">
            <a:xfrm>
              <a:off x="2149" y="1512"/>
              <a:ext cx="3382" cy="1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" name="Freeform 18"/>
            <p:cNvSpPr>
              <a:spLocks noEditPoints="1"/>
            </p:cNvSpPr>
            <p:nvPr/>
          </p:nvSpPr>
          <p:spPr bwMode="auto">
            <a:xfrm>
              <a:off x="2958" y="1820"/>
              <a:ext cx="139" cy="211"/>
            </a:xfrm>
            <a:custGeom>
              <a:avLst/>
              <a:gdLst>
                <a:gd name="T0" fmla="*/ 38 w 72"/>
                <a:gd name="T1" fmla="*/ 54 h 109"/>
                <a:gd name="T2" fmla="*/ 56 w 72"/>
                <a:gd name="T3" fmla="*/ 34 h 109"/>
                <a:gd name="T4" fmla="*/ 38 w 72"/>
                <a:gd name="T5" fmla="*/ 13 h 109"/>
                <a:gd name="T6" fmla="*/ 16 w 72"/>
                <a:gd name="T7" fmla="*/ 13 h 109"/>
                <a:gd name="T8" fmla="*/ 16 w 72"/>
                <a:gd name="T9" fmla="*/ 54 h 109"/>
                <a:gd name="T10" fmla="*/ 38 w 72"/>
                <a:gd name="T11" fmla="*/ 54 h 109"/>
                <a:gd name="T12" fmla="*/ 16 w 72"/>
                <a:gd name="T13" fmla="*/ 108 h 109"/>
                <a:gd name="T14" fmla="*/ 8 w 72"/>
                <a:gd name="T15" fmla="*/ 109 h 109"/>
                <a:gd name="T16" fmla="*/ 0 w 72"/>
                <a:gd name="T17" fmla="*/ 108 h 109"/>
                <a:gd name="T18" fmla="*/ 0 w 72"/>
                <a:gd name="T19" fmla="*/ 0 h 109"/>
                <a:gd name="T20" fmla="*/ 40 w 72"/>
                <a:gd name="T21" fmla="*/ 0 h 109"/>
                <a:gd name="T22" fmla="*/ 72 w 72"/>
                <a:gd name="T23" fmla="*/ 34 h 109"/>
                <a:gd name="T24" fmla="*/ 40 w 72"/>
                <a:gd name="T25" fmla="*/ 67 h 109"/>
                <a:gd name="T26" fmla="*/ 16 w 72"/>
                <a:gd name="T27" fmla="*/ 67 h 109"/>
                <a:gd name="T28" fmla="*/ 16 w 72"/>
                <a:gd name="T29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2" h="109">
                  <a:moveTo>
                    <a:pt x="38" y="54"/>
                  </a:moveTo>
                  <a:cubicBezTo>
                    <a:pt x="50" y="54"/>
                    <a:pt x="56" y="46"/>
                    <a:pt x="56" y="34"/>
                  </a:cubicBezTo>
                  <a:cubicBezTo>
                    <a:pt x="56" y="21"/>
                    <a:pt x="50" y="13"/>
                    <a:pt x="38" y="13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54"/>
                    <a:pt x="16" y="54"/>
                    <a:pt x="16" y="54"/>
                  </a:cubicBezTo>
                  <a:lnTo>
                    <a:pt x="38" y="54"/>
                  </a:lnTo>
                  <a:close/>
                  <a:moveTo>
                    <a:pt x="16" y="108"/>
                  </a:moveTo>
                  <a:cubicBezTo>
                    <a:pt x="16" y="108"/>
                    <a:pt x="13" y="109"/>
                    <a:pt x="8" y="109"/>
                  </a:cubicBezTo>
                  <a:cubicBezTo>
                    <a:pt x="3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60" y="0"/>
                    <a:pt x="72" y="14"/>
                    <a:pt x="72" y="34"/>
                  </a:cubicBezTo>
                  <a:cubicBezTo>
                    <a:pt x="72" y="53"/>
                    <a:pt x="60" y="67"/>
                    <a:pt x="40" y="67"/>
                  </a:cubicBezTo>
                  <a:cubicBezTo>
                    <a:pt x="16" y="67"/>
                    <a:pt x="16" y="67"/>
                    <a:pt x="16" y="67"/>
                  </a:cubicBezTo>
                  <a:lnTo>
                    <a:pt x="16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" name="Freeform 19"/>
            <p:cNvSpPr>
              <a:spLocks noEditPoints="1"/>
            </p:cNvSpPr>
            <p:nvPr/>
          </p:nvSpPr>
          <p:spPr bwMode="auto">
            <a:xfrm>
              <a:off x="3116" y="1874"/>
              <a:ext cx="120" cy="161"/>
            </a:xfrm>
            <a:custGeom>
              <a:avLst/>
              <a:gdLst>
                <a:gd name="T0" fmla="*/ 31 w 62"/>
                <a:gd name="T1" fmla="*/ 44 h 83"/>
                <a:gd name="T2" fmla="*/ 16 w 62"/>
                <a:gd name="T3" fmla="*/ 57 h 83"/>
                <a:gd name="T4" fmla="*/ 29 w 62"/>
                <a:gd name="T5" fmla="*/ 71 h 83"/>
                <a:gd name="T6" fmla="*/ 46 w 62"/>
                <a:gd name="T7" fmla="*/ 50 h 83"/>
                <a:gd name="T8" fmla="*/ 46 w 62"/>
                <a:gd name="T9" fmla="*/ 45 h 83"/>
                <a:gd name="T10" fmla="*/ 31 w 62"/>
                <a:gd name="T11" fmla="*/ 44 h 83"/>
                <a:gd name="T12" fmla="*/ 33 w 62"/>
                <a:gd name="T13" fmla="*/ 0 h 83"/>
                <a:gd name="T14" fmla="*/ 62 w 62"/>
                <a:gd name="T15" fmla="*/ 29 h 83"/>
                <a:gd name="T16" fmla="*/ 62 w 62"/>
                <a:gd name="T17" fmla="*/ 80 h 83"/>
                <a:gd name="T18" fmla="*/ 56 w 62"/>
                <a:gd name="T19" fmla="*/ 81 h 83"/>
                <a:gd name="T20" fmla="*/ 50 w 62"/>
                <a:gd name="T21" fmla="*/ 80 h 83"/>
                <a:gd name="T22" fmla="*/ 47 w 62"/>
                <a:gd name="T23" fmla="*/ 70 h 83"/>
                <a:gd name="T24" fmla="*/ 24 w 62"/>
                <a:gd name="T25" fmla="*/ 83 h 83"/>
                <a:gd name="T26" fmla="*/ 0 w 62"/>
                <a:gd name="T27" fmla="*/ 57 h 83"/>
                <a:gd name="T28" fmla="*/ 29 w 62"/>
                <a:gd name="T29" fmla="*/ 34 h 83"/>
                <a:gd name="T30" fmla="*/ 46 w 62"/>
                <a:gd name="T31" fmla="*/ 35 h 83"/>
                <a:gd name="T32" fmla="*/ 46 w 62"/>
                <a:gd name="T33" fmla="*/ 29 h 83"/>
                <a:gd name="T34" fmla="*/ 31 w 62"/>
                <a:gd name="T35" fmla="*/ 13 h 83"/>
                <a:gd name="T36" fmla="*/ 11 w 62"/>
                <a:gd name="T37" fmla="*/ 17 h 83"/>
                <a:gd name="T38" fmla="*/ 7 w 62"/>
                <a:gd name="T39" fmla="*/ 12 h 83"/>
                <a:gd name="T40" fmla="*/ 6 w 62"/>
                <a:gd name="T41" fmla="*/ 6 h 83"/>
                <a:gd name="T42" fmla="*/ 33 w 62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2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5" y="0"/>
                    <a:pt x="62" y="10"/>
                    <a:pt x="62" y="29"/>
                  </a:cubicBezTo>
                  <a:cubicBezTo>
                    <a:pt x="62" y="80"/>
                    <a:pt x="62" y="80"/>
                    <a:pt x="62" y="80"/>
                  </a:cubicBezTo>
                  <a:cubicBezTo>
                    <a:pt x="62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3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3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1" y="16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2" name="Freeform 20"/>
            <p:cNvSpPr>
              <a:spLocks noEditPoints="1"/>
            </p:cNvSpPr>
            <p:nvPr/>
          </p:nvSpPr>
          <p:spPr bwMode="auto">
            <a:xfrm>
              <a:off x="3276" y="1803"/>
              <a:ext cx="118" cy="228"/>
            </a:xfrm>
            <a:custGeom>
              <a:avLst/>
              <a:gdLst>
                <a:gd name="T0" fmla="*/ 26 w 61"/>
                <a:gd name="T1" fmla="*/ 27 h 118"/>
                <a:gd name="T2" fmla="*/ 17 w 61"/>
                <a:gd name="T3" fmla="*/ 22 h 118"/>
                <a:gd name="T4" fmla="*/ 32 w 61"/>
                <a:gd name="T5" fmla="*/ 1 h 118"/>
                <a:gd name="T6" fmla="*/ 45 w 61"/>
                <a:gd name="T7" fmla="*/ 7 h 118"/>
                <a:gd name="T8" fmla="*/ 26 w 61"/>
                <a:gd name="T9" fmla="*/ 27 h 118"/>
                <a:gd name="T10" fmla="*/ 61 w 61"/>
                <a:gd name="T11" fmla="*/ 117 h 118"/>
                <a:gd name="T12" fmla="*/ 54 w 61"/>
                <a:gd name="T13" fmla="*/ 118 h 118"/>
                <a:gd name="T14" fmla="*/ 46 w 61"/>
                <a:gd name="T15" fmla="*/ 117 h 118"/>
                <a:gd name="T16" fmla="*/ 46 w 61"/>
                <a:gd name="T17" fmla="*/ 63 h 118"/>
                <a:gd name="T18" fmla="*/ 32 w 61"/>
                <a:gd name="T19" fmla="*/ 49 h 118"/>
                <a:gd name="T20" fmla="*/ 15 w 61"/>
                <a:gd name="T21" fmla="*/ 59 h 118"/>
                <a:gd name="T22" fmla="*/ 15 w 61"/>
                <a:gd name="T23" fmla="*/ 117 h 118"/>
                <a:gd name="T24" fmla="*/ 8 w 61"/>
                <a:gd name="T25" fmla="*/ 118 h 118"/>
                <a:gd name="T26" fmla="*/ 0 w 61"/>
                <a:gd name="T27" fmla="*/ 117 h 118"/>
                <a:gd name="T28" fmla="*/ 0 w 61"/>
                <a:gd name="T29" fmla="*/ 40 h 118"/>
                <a:gd name="T30" fmla="*/ 8 w 61"/>
                <a:gd name="T31" fmla="*/ 39 h 118"/>
                <a:gd name="T32" fmla="*/ 15 w 61"/>
                <a:gd name="T33" fmla="*/ 40 h 118"/>
                <a:gd name="T34" fmla="*/ 15 w 61"/>
                <a:gd name="T35" fmla="*/ 47 h 118"/>
                <a:gd name="T36" fmla="*/ 38 w 61"/>
                <a:gd name="T37" fmla="*/ 37 h 118"/>
                <a:gd name="T38" fmla="*/ 61 w 61"/>
                <a:gd name="T39" fmla="*/ 60 h 118"/>
                <a:gd name="T40" fmla="*/ 61 w 61"/>
                <a:gd name="T41" fmla="*/ 117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1" h="118">
                  <a:moveTo>
                    <a:pt x="26" y="27"/>
                  </a:moveTo>
                  <a:cubicBezTo>
                    <a:pt x="22" y="26"/>
                    <a:pt x="19" y="25"/>
                    <a:pt x="17" y="22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36" y="0"/>
                    <a:pt x="42" y="3"/>
                    <a:pt x="45" y="7"/>
                  </a:cubicBezTo>
                  <a:lnTo>
                    <a:pt x="26" y="27"/>
                  </a:lnTo>
                  <a:close/>
                  <a:moveTo>
                    <a:pt x="61" y="117"/>
                  </a:moveTo>
                  <a:cubicBezTo>
                    <a:pt x="61" y="117"/>
                    <a:pt x="59" y="118"/>
                    <a:pt x="54" y="118"/>
                  </a:cubicBezTo>
                  <a:cubicBezTo>
                    <a:pt x="49" y="118"/>
                    <a:pt x="46" y="117"/>
                    <a:pt x="46" y="117"/>
                  </a:cubicBezTo>
                  <a:cubicBezTo>
                    <a:pt x="46" y="63"/>
                    <a:pt x="46" y="63"/>
                    <a:pt x="46" y="63"/>
                  </a:cubicBezTo>
                  <a:cubicBezTo>
                    <a:pt x="46" y="54"/>
                    <a:pt x="42" y="49"/>
                    <a:pt x="32" y="49"/>
                  </a:cubicBezTo>
                  <a:cubicBezTo>
                    <a:pt x="25" y="49"/>
                    <a:pt x="19" y="53"/>
                    <a:pt x="15" y="59"/>
                  </a:cubicBezTo>
                  <a:cubicBezTo>
                    <a:pt x="15" y="117"/>
                    <a:pt x="15" y="117"/>
                    <a:pt x="15" y="117"/>
                  </a:cubicBezTo>
                  <a:cubicBezTo>
                    <a:pt x="15" y="117"/>
                    <a:pt x="12" y="118"/>
                    <a:pt x="8" y="118"/>
                  </a:cubicBezTo>
                  <a:cubicBezTo>
                    <a:pt x="2" y="118"/>
                    <a:pt x="0" y="117"/>
                    <a:pt x="0" y="1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2" y="39"/>
                    <a:pt x="8" y="39"/>
                  </a:cubicBezTo>
                  <a:cubicBezTo>
                    <a:pt x="12" y="39"/>
                    <a:pt x="15" y="40"/>
                    <a:pt x="15" y="40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20" y="41"/>
                    <a:pt x="28" y="37"/>
                    <a:pt x="38" y="37"/>
                  </a:cubicBezTo>
                  <a:cubicBezTo>
                    <a:pt x="53" y="37"/>
                    <a:pt x="61" y="46"/>
                    <a:pt x="61" y="60"/>
                  </a:cubicBezTo>
                  <a:lnTo>
                    <a:pt x="61" y="11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3" name="Freeform 21"/>
            <p:cNvSpPr>
              <a:spLocks/>
            </p:cNvSpPr>
            <p:nvPr/>
          </p:nvSpPr>
          <p:spPr bwMode="auto">
            <a:xfrm>
              <a:off x="3429" y="1874"/>
              <a:ext cx="104" cy="161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5 w 54"/>
                <a:gd name="T9" fmla="*/ 23 h 83"/>
                <a:gd name="T10" fmla="*/ 34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0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0" y="13"/>
                  </a:cubicBezTo>
                  <a:cubicBezTo>
                    <a:pt x="20" y="13"/>
                    <a:pt x="15" y="16"/>
                    <a:pt x="15" y="23"/>
                  </a:cubicBezTo>
                  <a:cubicBezTo>
                    <a:pt x="15" y="31"/>
                    <a:pt x="24" y="33"/>
                    <a:pt x="34" y="36"/>
                  </a:cubicBezTo>
                  <a:cubicBezTo>
                    <a:pt x="44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5" y="70"/>
                  </a:cubicBezTo>
                  <a:cubicBezTo>
                    <a:pt x="34" y="70"/>
                    <a:pt x="39" y="66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0" y="39"/>
                    <a:pt x="0" y="24"/>
                  </a:cubicBezTo>
                  <a:cubicBezTo>
                    <a:pt x="0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4" name="Freeform 22"/>
            <p:cNvSpPr>
              <a:spLocks/>
            </p:cNvSpPr>
            <p:nvPr/>
          </p:nvSpPr>
          <p:spPr bwMode="auto">
            <a:xfrm>
              <a:off x="3552" y="1843"/>
              <a:ext cx="97" cy="192"/>
            </a:xfrm>
            <a:custGeom>
              <a:avLst/>
              <a:gdLst>
                <a:gd name="T0" fmla="*/ 27 w 50"/>
                <a:gd name="T1" fmla="*/ 69 h 99"/>
                <a:gd name="T2" fmla="*/ 42 w 50"/>
                <a:gd name="T3" fmla="*/ 86 h 99"/>
                <a:gd name="T4" fmla="*/ 49 w 50"/>
                <a:gd name="T5" fmla="*/ 86 h 99"/>
                <a:gd name="T6" fmla="*/ 50 w 50"/>
                <a:gd name="T7" fmla="*/ 92 h 99"/>
                <a:gd name="T8" fmla="*/ 49 w 50"/>
                <a:gd name="T9" fmla="*/ 97 h 99"/>
                <a:gd name="T10" fmla="*/ 38 w 50"/>
                <a:gd name="T11" fmla="*/ 99 h 99"/>
                <a:gd name="T12" fmla="*/ 12 w 50"/>
                <a:gd name="T13" fmla="*/ 69 h 99"/>
                <a:gd name="T14" fmla="*/ 12 w 50"/>
                <a:gd name="T15" fmla="*/ 29 h 99"/>
                <a:gd name="T16" fmla="*/ 1 w 50"/>
                <a:gd name="T17" fmla="*/ 29 h 99"/>
                <a:gd name="T18" fmla="*/ 0 w 50"/>
                <a:gd name="T19" fmla="*/ 23 h 99"/>
                <a:gd name="T20" fmla="*/ 1 w 50"/>
                <a:gd name="T21" fmla="*/ 18 h 99"/>
                <a:gd name="T22" fmla="*/ 12 w 50"/>
                <a:gd name="T23" fmla="*/ 18 h 99"/>
                <a:gd name="T24" fmla="*/ 12 w 50"/>
                <a:gd name="T25" fmla="*/ 4 h 99"/>
                <a:gd name="T26" fmla="*/ 27 w 50"/>
                <a:gd name="T27" fmla="*/ 1 h 99"/>
                <a:gd name="T28" fmla="*/ 27 w 50"/>
                <a:gd name="T29" fmla="*/ 18 h 99"/>
                <a:gd name="T30" fmla="*/ 47 w 50"/>
                <a:gd name="T31" fmla="*/ 18 h 99"/>
                <a:gd name="T32" fmla="*/ 48 w 50"/>
                <a:gd name="T33" fmla="*/ 23 h 99"/>
                <a:gd name="T34" fmla="*/ 47 w 50"/>
                <a:gd name="T35" fmla="*/ 29 h 99"/>
                <a:gd name="T36" fmla="*/ 27 w 50"/>
                <a:gd name="T37" fmla="*/ 29 h 99"/>
                <a:gd name="T38" fmla="*/ 27 w 50"/>
                <a:gd name="T39" fmla="*/ 6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9">
                  <a:moveTo>
                    <a:pt x="27" y="69"/>
                  </a:moveTo>
                  <a:cubicBezTo>
                    <a:pt x="27" y="82"/>
                    <a:pt x="32" y="86"/>
                    <a:pt x="42" y="86"/>
                  </a:cubicBezTo>
                  <a:cubicBezTo>
                    <a:pt x="45" y="86"/>
                    <a:pt x="49" y="86"/>
                    <a:pt x="49" y="86"/>
                  </a:cubicBezTo>
                  <a:cubicBezTo>
                    <a:pt x="49" y="86"/>
                    <a:pt x="50" y="88"/>
                    <a:pt x="50" y="92"/>
                  </a:cubicBezTo>
                  <a:cubicBezTo>
                    <a:pt x="50" y="95"/>
                    <a:pt x="49" y="97"/>
                    <a:pt x="49" y="97"/>
                  </a:cubicBezTo>
                  <a:cubicBezTo>
                    <a:pt x="46" y="98"/>
                    <a:pt x="42" y="99"/>
                    <a:pt x="38" y="99"/>
                  </a:cubicBezTo>
                  <a:cubicBezTo>
                    <a:pt x="20" y="99"/>
                    <a:pt x="12" y="88"/>
                    <a:pt x="12" y="69"/>
                  </a:cubicBezTo>
                  <a:cubicBezTo>
                    <a:pt x="12" y="29"/>
                    <a:pt x="12" y="29"/>
                    <a:pt x="12" y="29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29"/>
                    <a:pt x="0" y="27"/>
                    <a:pt x="0" y="23"/>
                  </a:cubicBezTo>
                  <a:cubicBezTo>
                    <a:pt x="0" y="20"/>
                    <a:pt x="1" y="18"/>
                    <a:pt x="1" y="18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6" y="2"/>
                    <a:pt x="22" y="0"/>
                    <a:pt x="27" y="1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47" y="18"/>
                    <a:pt x="47" y="18"/>
                    <a:pt x="47" y="18"/>
                  </a:cubicBezTo>
                  <a:cubicBezTo>
                    <a:pt x="47" y="18"/>
                    <a:pt x="48" y="20"/>
                    <a:pt x="48" y="23"/>
                  </a:cubicBezTo>
                  <a:cubicBezTo>
                    <a:pt x="48" y="27"/>
                    <a:pt x="47" y="29"/>
                    <a:pt x="47" y="29"/>
                  </a:cubicBezTo>
                  <a:cubicBezTo>
                    <a:pt x="27" y="29"/>
                    <a:pt x="27" y="29"/>
                    <a:pt x="27" y="29"/>
                  </a:cubicBezTo>
                  <a:lnTo>
                    <a:pt x="27" y="6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5" name="Freeform 23"/>
            <p:cNvSpPr>
              <a:spLocks/>
            </p:cNvSpPr>
            <p:nvPr/>
          </p:nvSpPr>
          <p:spPr bwMode="auto">
            <a:xfrm>
              <a:off x="3662" y="1878"/>
              <a:ext cx="219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2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8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2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6 w 113"/>
                <a:gd name="T41" fmla="*/ 49 h 79"/>
                <a:gd name="T42" fmla="*/ 100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3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2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2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3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6" y="49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5" y="79"/>
                    <a:pt x="81" y="79"/>
                  </a:cubicBezTo>
                  <a:cubicBezTo>
                    <a:pt x="78" y="79"/>
                    <a:pt x="76" y="79"/>
                    <a:pt x="73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6" name="Freeform 24"/>
            <p:cNvSpPr>
              <a:spLocks noEditPoints="1"/>
            </p:cNvSpPr>
            <p:nvPr/>
          </p:nvSpPr>
          <p:spPr bwMode="auto">
            <a:xfrm>
              <a:off x="3900" y="1874"/>
              <a:ext cx="129" cy="161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1 h 83"/>
                <a:gd name="T4" fmla="*/ 33 w 67"/>
                <a:gd name="T5" fmla="*/ 71 h 83"/>
                <a:gd name="T6" fmla="*/ 51 w 67"/>
                <a:gd name="T7" fmla="*/ 41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1 h 83"/>
                <a:gd name="T14" fmla="*/ 33 w 67"/>
                <a:gd name="T15" fmla="*/ 83 h 83"/>
                <a:gd name="T16" fmla="*/ 0 w 67"/>
                <a:gd name="T17" fmla="*/ 41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1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1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1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3" y="83"/>
                    <a:pt x="0" y="71"/>
                    <a:pt x="0" y="41"/>
                  </a:cubicBezTo>
                  <a:cubicBezTo>
                    <a:pt x="0" y="12"/>
                    <a:pt x="13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7" name="Freeform 25"/>
            <p:cNvSpPr>
              <a:spLocks/>
            </p:cNvSpPr>
            <p:nvPr/>
          </p:nvSpPr>
          <p:spPr bwMode="auto">
            <a:xfrm>
              <a:off x="4049" y="1878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1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2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1" y="64"/>
                    <a:pt x="81" y="64"/>
                    <a:pt x="81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8" name="Freeform 26"/>
            <p:cNvSpPr>
              <a:spLocks/>
            </p:cNvSpPr>
            <p:nvPr/>
          </p:nvSpPr>
          <p:spPr bwMode="auto">
            <a:xfrm>
              <a:off x="4278" y="1878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5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4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8 w 73"/>
                <a:gd name="T27" fmla="*/ 64 h 117"/>
                <a:gd name="T28" fmla="*/ 39 w 73"/>
                <a:gd name="T29" fmla="*/ 64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7"/>
                    <a:pt x="34" y="117"/>
                    <a:pt x="17" y="117"/>
                  </a:cubicBezTo>
                  <a:cubicBezTo>
                    <a:pt x="12" y="117"/>
                    <a:pt x="9" y="115"/>
                    <a:pt x="9" y="115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6"/>
                    <a:pt x="9" y="104"/>
                    <a:pt x="9" y="104"/>
                  </a:cubicBezTo>
                  <a:cubicBezTo>
                    <a:pt x="9" y="104"/>
                    <a:pt x="12" y="104"/>
                    <a:pt x="16" y="104"/>
                  </a:cubicBezTo>
                  <a:cubicBezTo>
                    <a:pt x="23" y="104"/>
                    <a:pt x="26" y="102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8" y="64"/>
                    <a:pt x="38" y="64"/>
                  </a:cubicBezTo>
                  <a:cubicBezTo>
                    <a:pt x="39" y="64"/>
                    <a:pt x="39" y="64"/>
                    <a:pt x="39" y="64"/>
                  </a:cubicBezTo>
                  <a:cubicBezTo>
                    <a:pt x="39" y="64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9" name="Freeform 27"/>
            <p:cNvSpPr>
              <a:spLocks/>
            </p:cNvSpPr>
            <p:nvPr/>
          </p:nvSpPr>
          <p:spPr bwMode="auto">
            <a:xfrm>
              <a:off x="4512" y="1820"/>
              <a:ext cx="118" cy="211"/>
            </a:xfrm>
            <a:custGeom>
              <a:avLst/>
              <a:gdLst>
                <a:gd name="T0" fmla="*/ 15 w 61"/>
                <a:gd name="T1" fmla="*/ 108 h 109"/>
                <a:gd name="T2" fmla="*/ 7 w 61"/>
                <a:gd name="T3" fmla="*/ 109 h 109"/>
                <a:gd name="T4" fmla="*/ 0 w 61"/>
                <a:gd name="T5" fmla="*/ 108 h 109"/>
                <a:gd name="T6" fmla="*/ 0 w 61"/>
                <a:gd name="T7" fmla="*/ 0 h 109"/>
                <a:gd name="T8" fmla="*/ 60 w 61"/>
                <a:gd name="T9" fmla="*/ 0 h 109"/>
                <a:gd name="T10" fmla="*/ 61 w 61"/>
                <a:gd name="T11" fmla="*/ 7 h 109"/>
                <a:gd name="T12" fmla="*/ 60 w 61"/>
                <a:gd name="T13" fmla="*/ 13 h 109"/>
                <a:gd name="T14" fmla="*/ 15 w 61"/>
                <a:gd name="T15" fmla="*/ 13 h 109"/>
                <a:gd name="T16" fmla="*/ 15 w 61"/>
                <a:gd name="T17" fmla="*/ 50 h 109"/>
                <a:gd name="T18" fmla="*/ 55 w 61"/>
                <a:gd name="T19" fmla="*/ 50 h 109"/>
                <a:gd name="T20" fmla="*/ 56 w 61"/>
                <a:gd name="T21" fmla="*/ 56 h 109"/>
                <a:gd name="T22" fmla="*/ 55 w 61"/>
                <a:gd name="T23" fmla="*/ 62 h 109"/>
                <a:gd name="T24" fmla="*/ 15 w 61"/>
                <a:gd name="T25" fmla="*/ 62 h 109"/>
                <a:gd name="T26" fmla="*/ 15 w 61"/>
                <a:gd name="T27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109">
                  <a:moveTo>
                    <a:pt x="15" y="108"/>
                  </a:moveTo>
                  <a:cubicBezTo>
                    <a:pt x="15" y="108"/>
                    <a:pt x="13" y="109"/>
                    <a:pt x="7" y="109"/>
                  </a:cubicBezTo>
                  <a:cubicBezTo>
                    <a:pt x="2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1" y="2"/>
                    <a:pt x="61" y="4"/>
                    <a:pt x="61" y="7"/>
                  </a:cubicBezTo>
                  <a:cubicBezTo>
                    <a:pt x="61" y="9"/>
                    <a:pt x="61" y="11"/>
                    <a:pt x="60" y="13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55" y="50"/>
                    <a:pt x="55" y="50"/>
                    <a:pt x="55" y="50"/>
                  </a:cubicBezTo>
                  <a:cubicBezTo>
                    <a:pt x="56" y="51"/>
                    <a:pt x="56" y="53"/>
                    <a:pt x="56" y="56"/>
                  </a:cubicBezTo>
                  <a:cubicBezTo>
                    <a:pt x="56" y="58"/>
                    <a:pt x="56" y="60"/>
                    <a:pt x="55" y="62"/>
                  </a:cubicBezTo>
                  <a:cubicBezTo>
                    <a:pt x="15" y="62"/>
                    <a:pt x="15" y="62"/>
                    <a:pt x="15" y="62"/>
                  </a:cubicBezTo>
                  <a:lnTo>
                    <a:pt x="15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0" name="Freeform 28"/>
            <p:cNvSpPr>
              <a:spLocks/>
            </p:cNvSpPr>
            <p:nvPr/>
          </p:nvSpPr>
          <p:spPr bwMode="auto">
            <a:xfrm>
              <a:off x="4657" y="1878"/>
              <a:ext cx="117" cy="157"/>
            </a:xfrm>
            <a:custGeom>
              <a:avLst/>
              <a:gdLst>
                <a:gd name="T0" fmla="*/ 0 w 61"/>
                <a:gd name="T1" fmla="*/ 1 h 81"/>
                <a:gd name="T2" fmla="*/ 7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3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3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19" y="68"/>
                    <a:pt x="29" y="68"/>
                  </a:cubicBezTo>
                  <a:cubicBezTo>
                    <a:pt x="35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3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3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0" y="77"/>
                    <a:pt x="32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1" name="Freeform 29"/>
            <p:cNvSpPr>
              <a:spLocks/>
            </p:cNvSpPr>
            <p:nvPr/>
          </p:nvSpPr>
          <p:spPr bwMode="auto">
            <a:xfrm>
              <a:off x="4817" y="1874"/>
              <a:ext cx="118" cy="157"/>
            </a:xfrm>
            <a:custGeom>
              <a:avLst/>
              <a:gdLst>
                <a:gd name="T0" fmla="*/ 61 w 61"/>
                <a:gd name="T1" fmla="*/ 80 h 81"/>
                <a:gd name="T2" fmla="*/ 54 w 61"/>
                <a:gd name="T3" fmla="*/ 81 h 81"/>
                <a:gd name="T4" fmla="*/ 46 w 61"/>
                <a:gd name="T5" fmla="*/ 80 h 81"/>
                <a:gd name="T6" fmla="*/ 46 w 61"/>
                <a:gd name="T7" fmla="*/ 26 h 81"/>
                <a:gd name="T8" fmla="*/ 32 w 61"/>
                <a:gd name="T9" fmla="*/ 12 h 81"/>
                <a:gd name="T10" fmla="*/ 15 w 61"/>
                <a:gd name="T11" fmla="*/ 22 h 81"/>
                <a:gd name="T12" fmla="*/ 15 w 61"/>
                <a:gd name="T13" fmla="*/ 80 h 81"/>
                <a:gd name="T14" fmla="*/ 7 w 61"/>
                <a:gd name="T15" fmla="*/ 81 h 81"/>
                <a:gd name="T16" fmla="*/ 0 w 61"/>
                <a:gd name="T17" fmla="*/ 80 h 81"/>
                <a:gd name="T18" fmla="*/ 0 w 61"/>
                <a:gd name="T19" fmla="*/ 3 h 81"/>
                <a:gd name="T20" fmla="*/ 7 w 61"/>
                <a:gd name="T21" fmla="*/ 2 h 81"/>
                <a:gd name="T22" fmla="*/ 15 w 61"/>
                <a:gd name="T23" fmla="*/ 3 h 81"/>
                <a:gd name="T24" fmla="*/ 15 w 61"/>
                <a:gd name="T25" fmla="*/ 10 h 81"/>
                <a:gd name="T26" fmla="*/ 38 w 61"/>
                <a:gd name="T27" fmla="*/ 0 h 81"/>
                <a:gd name="T28" fmla="*/ 61 w 61"/>
                <a:gd name="T29" fmla="*/ 23 h 81"/>
                <a:gd name="T30" fmla="*/ 61 w 61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61" y="80"/>
                  </a:moveTo>
                  <a:cubicBezTo>
                    <a:pt x="61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2"/>
                    <a:pt x="32" y="12"/>
                  </a:cubicBezTo>
                  <a:cubicBezTo>
                    <a:pt x="25" y="12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2" y="81"/>
                    <a:pt x="7" y="81"/>
                  </a:cubicBezTo>
                  <a:cubicBezTo>
                    <a:pt x="2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0" y="4"/>
                    <a:pt x="28" y="0"/>
                    <a:pt x="38" y="0"/>
                  </a:cubicBezTo>
                  <a:cubicBezTo>
                    <a:pt x="53" y="0"/>
                    <a:pt x="61" y="9"/>
                    <a:pt x="61" y="23"/>
                  </a:cubicBezTo>
                  <a:lnTo>
                    <a:pt x="61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2" name="Freeform 30"/>
            <p:cNvSpPr>
              <a:spLocks noEditPoints="1"/>
            </p:cNvSpPr>
            <p:nvPr/>
          </p:nvSpPr>
          <p:spPr bwMode="auto">
            <a:xfrm>
              <a:off x="4969" y="1812"/>
              <a:ext cx="128" cy="223"/>
            </a:xfrm>
            <a:custGeom>
              <a:avLst/>
              <a:gdLst>
                <a:gd name="T0" fmla="*/ 34 w 66"/>
                <a:gd name="T1" fmla="*/ 45 h 115"/>
                <a:gd name="T2" fmla="*/ 16 w 66"/>
                <a:gd name="T3" fmla="*/ 73 h 115"/>
                <a:gd name="T4" fmla="*/ 34 w 66"/>
                <a:gd name="T5" fmla="*/ 102 h 115"/>
                <a:gd name="T6" fmla="*/ 51 w 66"/>
                <a:gd name="T7" fmla="*/ 83 h 115"/>
                <a:gd name="T8" fmla="*/ 51 w 66"/>
                <a:gd name="T9" fmla="*/ 63 h 115"/>
                <a:gd name="T10" fmla="*/ 34 w 66"/>
                <a:gd name="T11" fmla="*/ 45 h 115"/>
                <a:gd name="T12" fmla="*/ 58 w 66"/>
                <a:gd name="T13" fmla="*/ 0 h 115"/>
                <a:gd name="T14" fmla="*/ 66 w 66"/>
                <a:gd name="T15" fmla="*/ 1 h 115"/>
                <a:gd name="T16" fmla="*/ 66 w 66"/>
                <a:gd name="T17" fmla="*/ 112 h 115"/>
                <a:gd name="T18" fmla="*/ 59 w 66"/>
                <a:gd name="T19" fmla="*/ 113 h 115"/>
                <a:gd name="T20" fmla="*/ 53 w 66"/>
                <a:gd name="T21" fmla="*/ 112 h 115"/>
                <a:gd name="T22" fmla="*/ 51 w 66"/>
                <a:gd name="T23" fmla="*/ 104 h 115"/>
                <a:gd name="T24" fmla="*/ 29 w 66"/>
                <a:gd name="T25" fmla="*/ 115 h 115"/>
                <a:gd name="T26" fmla="*/ 0 w 66"/>
                <a:gd name="T27" fmla="*/ 73 h 115"/>
                <a:gd name="T28" fmla="*/ 29 w 66"/>
                <a:gd name="T29" fmla="*/ 32 h 115"/>
                <a:gd name="T30" fmla="*/ 51 w 66"/>
                <a:gd name="T31" fmla="*/ 42 h 115"/>
                <a:gd name="T32" fmla="*/ 51 w 66"/>
                <a:gd name="T33" fmla="*/ 1 h 115"/>
                <a:gd name="T34" fmla="*/ 58 w 66"/>
                <a:gd name="T3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6" h="115">
                  <a:moveTo>
                    <a:pt x="34" y="45"/>
                  </a:moveTo>
                  <a:cubicBezTo>
                    <a:pt x="22" y="45"/>
                    <a:pt x="16" y="51"/>
                    <a:pt x="16" y="73"/>
                  </a:cubicBezTo>
                  <a:cubicBezTo>
                    <a:pt x="16" y="96"/>
                    <a:pt x="22" y="102"/>
                    <a:pt x="34" y="102"/>
                  </a:cubicBezTo>
                  <a:cubicBezTo>
                    <a:pt x="45" y="102"/>
                    <a:pt x="51" y="93"/>
                    <a:pt x="51" y="83"/>
                  </a:cubicBezTo>
                  <a:cubicBezTo>
                    <a:pt x="51" y="63"/>
                    <a:pt x="51" y="63"/>
                    <a:pt x="51" y="63"/>
                  </a:cubicBezTo>
                  <a:cubicBezTo>
                    <a:pt x="50" y="53"/>
                    <a:pt x="45" y="45"/>
                    <a:pt x="34" y="45"/>
                  </a:cubicBezTo>
                  <a:moveTo>
                    <a:pt x="58" y="0"/>
                  </a:moveTo>
                  <a:cubicBezTo>
                    <a:pt x="63" y="0"/>
                    <a:pt x="66" y="1"/>
                    <a:pt x="66" y="1"/>
                  </a:cubicBezTo>
                  <a:cubicBezTo>
                    <a:pt x="66" y="112"/>
                    <a:pt x="66" y="112"/>
                    <a:pt x="66" y="112"/>
                  </a:cubicBezTo>
                  <a:cubicBezTo>
                    <a:pt x="66" y="112"/>
                    <a:pt x="63" y="113"/>
                    <a:pt x="59" y="113"/>
                  </a:cubicBezTo>
                  <a:cubicBezTo>
                    <a:pt x="56" y="113"/>
                    <a:pt x="53" y="112"/>
                    <a:pt x="53" y="112"/>
                  </a:cubicBezTo>
                  <a:cubicBezTo>
                    <a:pt x="51" y="104"/>
                    <a:pt x="51" y="104"/>
                    <a:pt x="51" y="104"/>
                  </a:cubicBezTo>
                  <a:cubicBezTo>
                    <a:pt x="47" y="111"/>
                    <a:pt x="40" y="115"/>
                    <a:pt x="29" y="115"/>
                  </a:cubicBezTo>
                  <a:cubicBezTo>
                    <a:pt x="12" y="115"/>
                    <a:pt x="0" y="104"/>
                    <a:pt x="0" y="73"/>
                  </a:cubicBezTo>
                  <a:cubicBezTo>
                    <a:pt x="0" y="43"/>
                    <a:pt x="12" y="32"/>
                    <a:pt x="29" y="32"/>
                  </a:cubicBezTo>
                  <a:cubicBezTo>
                    <a:pt x="39" y="32"/>
                    <a:pt x="46" y="36"/>
                    <a:pt x="51" y="42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3" y="0"/>
                    <a:pt x="5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3" name="Freeform 31"/>
            <p:cNvSpPr>
              <a:spLocks/>
            </p:cNvSpPr>
            <p:nvPr/>
          </p:nvSpPr>
          <p:spPr bwMode="auto">
            <a:xfrm>
              <a:off x="5137" y="1878"/>
              <a:ext cx="118" cy="157"/>
            </a:xfrm>
            <a:custGeom>
              <a:avLst/>
              <a:gdLst>
                <a:gd name="T0" fmla="*/ 0 w 61"/>
                <a:gd name="T1" fmla="*/ 1 h 81"/>
                <a:gd name="T2" fmla="*/ 8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4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4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20" y="68"/>
                    <a:pt x="29" y="68"/>
                  </a:cubicBezTo>
                  <a:cubicBezTo>
                    <a:pt x="36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4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4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1" y="77"/>
                    <a:pt x="33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4" name="Freeform 32"/>
            <p:cNvSpPr>
              <a:spLocks/>
            </p:cNvSpPr>
            <p:nvPr/>
          </p:nvSpPr>
          <p:spPr bwMode="auto">
            <a:xfrm>
              <a:off x="5292" y="1874"/>
              <a:ext cx="104" cy="161"/>
            </a:xfrm>
            <a:custGeom>
              <a:avLst/>
              <a:gdLst>
                <a:gd name="T0" fmla="*/ 28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4 w 54"/>
                <a:gd name="T9" fmla="*/ 23 h 83"/>
                <a:gd name="T10" fmla="*/ 33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4 w 54"/>
                <a:gd name="T21" fmla="*/ 70 h 83"/>
                <a:gd name="T22" fmla="*/ 39 w 54"/>
                <a:gd name="T23" fmla="*/ 59 h 83"/>
                <a:gd name="T24" fmla="*/ 21 w 54"/>
                <a:gd name="T25" fmla="*/ 46 h 83"/>
                <a:gd name="T26" fmla="*/ 0 w 54"/>
                <a:gd name="T27" fmla="*/ 24 h 83"/>
                <a:gd name="T28" fmla="*/ 28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3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5" name="Freeform 33"/>
            <p:cNvSpPr>
              <a:spLocks/>
            </p:cNvSpPr>
            <p:nvPr/>
          </p:nvSpPr>
          <p:spPr bwMode="auto">
            <a:xfrm>
              <a:off x="5417" y="1878"/>
              <a:ext cx="112" cy="153"/>
            </a:xfrm>
            <a:custGeom>
              <a:avLst/>
              <a:gdLst>
                <a:gd name="T0" fmla="*/ 57 w 58"/>
                <a:gd name="T1" fmla="*/ 67 h 79"/>
                <a:gd name="T2" fmla="*/ 58 w 58"/>
                <a:gd name="T3" fmla="*/ 73 h 79"/>
                <a:gd name="T4" fmla="*/ 57 w 58"/>
                <a:gd name="T5" fmla="*/ 79 h 79"/>
                <a:gd name="T6" fmla="*/ 1 w 58"/>
                <a:gd name="T7" fmla="*/ 79 h 79"/>
                <a:gd name="T8" fmla="*/ 0 w 58"/>
                <a:gd name="T9" fmla="*/ 73 h 79"/>
                <a:gd name="T10" fmla="*/ 1 w 58"/>
                <a:gd name="T11" fmla="*/ 67 h 79"/>
                <a:gd name="T12" fmla="*/ 41 w 58"/>
                <a:gd name="T13" fmla="*/ 12 h 79"/>
                <a:gd name="T14" fmla="*/ 4 w 58"/>
                <a:gd name="T15" fmla="*/ 12 h 79"/>
                <a:gd name="T16" fmla="*/ 3 w 58"/>
                <a:gd name="T17" fmla="*/ 6 h 79"/>
                <a:gd name="T18" fmla="*/ 4 w 58"/>
                <a:gd name="T19" fmla="*/ 0 h 79"/>
                <a:gd name="T20" fmla="*/ 57 w 58"/>
                <a:gd name="T21" fmla="*/ 0 h 79"/>
                <a:gd name="T22" fmla="*/ 58 w 58"/>
                <a:gd name="T23" fmla="*/ 6 h 79"/>
                <a:gd name="T24" fmla="*/ 57 w 58"/>
                <a:gd name="T25" fmla="*/ 12 h 79"/>
                <a:gd name="T26" fmla="*/ 17 w 58"/>
                <a:gd name="T27" fmla="*/ 67 h 79"/>
                <a:gd name="T28" fmla="*/ 57 w 58"/>
                <a:gd name="T29" fmla="*/ 6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" h="79">
                  <a:moveTo>
                    <a:pt x="57" y="67"/>
                  </a:moveTo>
                  <a:cubicBezTo>
                    <a:pt x="57" y="67"/>
                    <a:pt x="58" y="69"/>
                    <a:pt x="58" y="73"/>
                  </a:cubicBezTo>
                  <a:cubicBezTo>
                    <a:pt x="58" y="77"/>
                    <a:pt x="57" y="79"/>
                    <a:pt x="57" y="79"/>
                  </a:cubicBezTo>
                  <a:cubicBezTo>
                    <a:pt x="1" y="79"/>
                    <a:pt x="1" y="79"/>
                    <a:pt x="1" y="79"/>
                  </a:cubicBezTo>
                  <a:cubicBezTo>
                    <a:pt x="1" y="77"/>
                    <a:pt x="0" y="75"/>
                    <a:pt x="0" y="73"/>
                  </a:cubicBezTo>
                  <a:cubicBezTo>
                    <a:pt x="0" y="70"/>
                    <a:pt x="1" y="68"/>
                    <a:pt x="1" y="67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3" y="10"/>
                    <a:pt x="3" y="6"/>
                  </a:cubicBezTo>
                  <a:cubicBezTo>
                    <a:pt x="3" y="2"/>
                    <a:pt x="4" y="0"/>
                    <a:pt x="4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1"/>
                    <a:pt x="58" y="3"/>
                    <a:pt x="58" y="6"/>
                  </a:cubicBezTo>
                  <a:cubicBezTo>
                    <a:pt x="58" y="8"/>
                    <a:pt x="58" y="10"/>
                    <a:pt x="57" y="12"/>
                  </a:cubicBezTo>
                  <a:cubicBezTo>
                    <a:pt x="17" y="67"/>
                    <a:pt x="17" y="67"/>
                    <a:pt x="17" y="67"/>
                  </a:cubicBezTo>
                  <a:lnTo>
                    <a:pt x="57" y="6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6" name="Freeform 34"/>
            <p:cNvSpPr>
              <a:spLocks noEditPoints="1"/>
            </p:cNvSpPr>
            <p:nvPr/>
          </p:nvSpPr>
          <p:spPr bwMode="auto">
            <a:xfrm>
              <a:off x="2958" y="2173"/>
              <a:ext cx="147" cy="209"/>
            </a:xfrm>
            <a:custGeom>
              <a:avLst/>
              <a:gdLst>
                <a:gd name="T0" fmla="*/ 16 w 76"/>
                <a:gd name="T1" fmla="*/ 50 h 108"/>
                <a:gd name="T2" fmla="*/ 37 w 76"/>
                <a:gd name="T3" fmla="*/ 50 h 108"/>
                <a:gd name="T4" fmla="*/ 55 w 76"/>
                <a:gd name="T5" fmla="*/ 31 h 108"/>
                <a:gd name="T6" fmla="*/ 37 w 76"/>
                <a:gd name="T7" fmla="*/ 12 h 108"/>
                <a:gd name="T8" fmla="*/ 16 w 76"/>
                <a:gd name="T9" fmla="*/ 12 h 108"/>
                <a:gd name="T10" fmla="*/ 16 w 76"/>
                <a:gd name="T11" fmla="*/ 50 h 108"/>
                <a:gd name="T12" fmla="*/ 39 w 76"/>
                <a:gd name="T13" fmla="*/ 0 h 108"/>
                <a:gd name="T14" fmla="*/ 71 w 76"/>
                <a:gd name="T15" fmla="*/ 31 h 108"/>
                <a:gd name="T16" fmla="*/ 50 w 76"/>
                <a:gd name="T17" fmla="*/ 62 h 108"/>
                <a:gd name="T18" fmla="*/ 76 w 76"/>
                <a:gd name="T19" fmla="*/ 107 h 108"/>
                <a:gd name="T20" fmla="*/ 67 w 76"/>
                <a:gd name="T21" fmla="*/ 108 h 108"/>
                <a:gd name="T22" fmla="*/ 59 w 76"/>
                <a:gd name="T23" fmla="*/ 107 h 108"/>
                <a:gd name="T24" fmla="*/ 34 w 76"/>
                <a:gd name="T25" fmla="*/ 63 h 108"/>
                <a:gd name="T26" fmla="*/ 16 w 76"/>
                <a:gd name="T27" fmla="*/ 63 h 108"/>
                <a:gd name="T28" fmla="*/ 16 w 76"/>
                <a:gd name="T29" fmla="*/ 107 h 108"/>
                <a:gd name="T30" fmla="*/ 8 w 76"/>
                <a:gd name="T31" fmla="*/ 108 h 108"/>
                <a:gd name="T32" fmla="*/ 0 w 76"/>
                <a:gd name="T33" fmla="*/ 107 h 108"/>
                <a:gd name="T34" fmla="*/ 0 w 76"/>
                <a:gd name="T35" fmla="*/ 0 h 108"/>
                <a:gd name="T36" fmla="*/ 39 w 76"/>
                <a:gd name="T37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6" h="108">
                  <a:moveTo>
                    <a:pt x="16" y="50"/>
                  </a:moveTo>
                  <a:cubicBezTo>
                    <a:pt x="37" y="50"/>
                    <a:pt x="37" y="50"/>
                    <a:pt x="37" y="50"/>
                  </a:cubicBezTo>
                  <a:cubicBezTo>
                    <a:pt x="49" y="50"/>
                    <a:pt x="55" y="43"/>
                    <a:pt x="55" y="31"/>
                  </a:cubicBezTo>
                  <a:cubicBezTo>
                    <a:pt x="55" y="19"/>
                    <a:pt x="49" y="12"/>
                    <a:pt x="37" y="12"/>
                  </a:cubicBezTo>
                  <a:cubicBezTo>
                    <a:pt x="16" y="12"/>
                    <a:pt x="16" y="12"/>
                    <a:pt x="16" y="12"/>
                  </a:cubicBezTo>
                  <a:lnTo>
                    <a:pt x="16" y="50"/>
                  </a:lnTo>
                  <a:close/>
                  <a:moveTo>
                    <a:pt x="39" y="0"/>
                  </a:moveTo>
                  <a:cubicBezTo>
                    <a:pt x="59" y="0"/>
                    <a:pt x="71" y="12"/>
                    <a:pt x="71" y="31"/>
                  </a:cubicBezTo>
                  <a:cubicBezTo>
                    <a:pt x="71" y="46"/>
                    <a:pt x="63" y="58"/>
                    <a:pt x="50" y="62"/>
                  </a:cubicBezTo>
                  <a:cubicBezTo>
                    <a:pt x="76" y="107"/>
                    <a:pt x="76" y="107"/>
                    <a:pt x="76" y="107"/>
                  </a:cubicBezTo>
                  <a:cubicBezTo>
                    <a:pt x="76" y="107"/>
                    <a:pt x="73" y="108"/>
                    <a:pt x="67" y="108"/>
                  </a:cubicBezTo>
                  <a:cubicBezTo>
                    <a:pt x="62" y="108"/>
                    <a:pt x="59" y="107"/>
                    <a:pt x="59" y="107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6" y="107"/>
                    <a:pt x="16" y="107"/>
                    <a:pt x="16" y="107"/>
                  </a:cubicBezTo>
                  <a:cubicBezTo>
                    <a:pt x="16" y="107"/>
                    <a:pt x="13" y="108"/>
                    <a:pt x="8" y="108"/>
                  </a:cubicBezTo>
                  <a:cubicBezTo>
                    <a:pt x="3" y="108"/>
                    <a:pt x="0" y="107"/>
                    <a:pt x="0" y="10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7" name="Freeform 35"/>
            <p:cNvSpPr>
              <a:spLocks noEditPoints="1"/>
            </p:cNvSpPr>
            <p:nvPr/>
          </p:nvSpPr>
          <p:spPr bwMode="auto">
            <a:xfrm>
              <a:off x="3130" y="2225"/>
              <a:ext cx="121" cy="161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5 h 83"/>
                <a:gd name="T4" fmla="*/ 48 w 63"/>
                <a:gd name="T5" fmla="*/ 35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5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4" y="12"/>
                    <a:pt x="17" y="19"/>
                    <a:pt x="15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5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5"/>
                    <a:pt x="54" y="65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8" name="Freeform 36"/>
            <p:cNvSpPr>
              <a:spLocks/>
            </p:cNvSpPr>
            <p:nvPr/>
          </p:nvSpPr>
          <p:spPr bwMode="auto">
            <a:xfrm>
              <a:off x="3286" y="2163"/>
              <a:ext cx="118" cy="219"/>
            </a:xfrm>
            <a:custGeom>
              <a:avLst/>
              <a:gdLst>
                <a:gd name="T0" fmla="*/ 61 w 61"/>
                <a:gd name="T1" fmla="*/ 112 h 113"/>
                <a:gd name="T2" fmla="*/ 54 w 61"/>
                <a:gd name="T3" fmla="*/ 113 h 113"/>
                <a:gd name="T4" fmla="*/ 46 w 61"/>
                <a:gd name="T5" fmla="*/ 112 h 113"/>
                <a:gd name="T6" fmla="*/ 46 w 61"/>
                <a:gd name="T7" fmla="*/ 58 h 113"/>
                <a:gd name="T8" fmla="*/ 32 w 61"/>
                <a:gd name="T9" fmla="*/ 45 h 113"/>
                <a:gd name="T10" fmla="*/ 15 w 61"/>
                <a:gd name="T11" fmla="*/ 54 h 113"/>
                <a:gd name="T12" fmla="*/ 15 w 61"/>
                <a:gd name="T13" fmla="*/ 112 h 113"/>
                <a:gd name="T14" fmla="*/ 7 w 61"/>
                <a:gd name="T15" fmla="*/ 113 h 113"/>
                <a:gd name="T16" fmla="*/ 0 w 61"/>
                <a:gd name="T17" fmla="*/ 112 h 113"/>
                <a:gd name="T18" fmla="*/ 0 w 61"/>
                <a:gd name="T19" fmla="*/ 1 h 113"/>
                <a:gd name="T20" fmla="*/ 7 w 61"/>
                <a:gd name="T21" fmla="*/ 0 h 113"/>
                <a:gd name="T22" fmla="*/ 15 w 61"/>
                <a:gd name="T23" fmla="*/ 1 h 113"/>
                <a:gd name="T24" fmla="*/ 15 w 61"/>
                <a:gd name="T25" fmla="*/ 42 h 113"/>
                <a:gd name="T26" fmla="*/ 38 w 61"/>
                <a:gd name="T27" fmla="*/ 32 h 113"/>
                <a:gd name="T28" fmla="*/ 61 w 61"/>
                <a:gd name="T29" fmla="*/ 55 h 113"/>
                <a:gd name="T30" fmla="*/ 61 w 61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113">
                  <a:moveTo>
                    <a:pt x="61" y="112"/>
                  </a:moveTo>
                  <a:cubicBezTo>
                    <a:pt x="61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5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0" y="36"/>
                    <a:pt x="28" y="32"/>
                    <a:pt x="38" y="32"/>
                  </a:cubicBezTo>
                  <a:cubicBezTo>
                    <a:pt x="53" y="32"/>
                    <a:pt x="61" y="42"/>
                    <a:pt x="61" y="55"/>
                  </a:cubicBezTo>
                  <a:lnTo>
                    <a:pt x="61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9" name="Freeform 37"/>
            <p:cNvSpPr>
              <a:spLocks noEditPoints="1"/>
            </p:cNvSpPr>
            <p:nvPr/>
          </p:nvSpPr>
          <p:spPr bwMode="auto">
            <a:xfrm>
              <a:off x="3437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5 w 61"/>
                <a:gd name="T3" fmla="*/ 57 h 83"/>
                <a:gd name="T4" fmla="*/ 28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0 h 83"/>
                <a:gd name="T24" fmla="*/ 23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0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5" y="48"/>
                    <a:pt x="15" y="57"/>
                  </a:cubicBezTo>
                  <a:cubicBezTo>
                    <a:pt x="15" y="67"/>
                    <a:pt x="20" y="71"/>
                    <a:pt x="28" y="71"/>
                  </a:cubicBezTo>
                  <a:cubicBezTo>
                    <a:pt x="40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6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59" y="81"/>
                    <a:pt x="55" y="81"/>
                  </a:cubicBezTo>
                  <a:cubicBezTo>
                    <a:pt x="51" y="81"/>
                    <a:pt x="49" y="80"/>
                    <a:pt x="49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3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0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5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0" name="Freeform 38"/>
            <p:cNvSpPr>
              <a:spLocks noEditPoints="1"/>
            </p:cNvSpPr>
            <p:nvPr/>
          </p:nvSpPr>
          <p:spPr bwMode="auto">
            <a:xfrm>
              <a:off x="3597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6 w 65"/>
                <a:gd name="T15" fmla="*/ 32 h 115"/>
                <a:gd name="T16" fmla="*/ 65 w 65"/>
                <a:gd name="T17" fmla="*/ 73 h 115"/>
                <a:gd name="T18" fmla="*/ 36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6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6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1" name="Freeform 39"/>
            <p:cNvSpPr>
              <a:spLocks noEditPoints="1"/>
            </p:cNvSpPr>
            <p:nvPr/>
          </p:nvSpPr>
          <p:spPr bwMode="auto">
            <a:xfrm>
              <a:off x="3757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2" name="Freeform 40"/>
            <p:cNvSpPr>
              <a:spLocks/>
            </p:cNvSpPr>
            <p:nvPr/>
          </p:nvSpPr>
          <p:spPr bwMode="auto">
            <a:xfrm>
              <a:off x="3832" y="2163"/>
              <a:ext cx="29" cy="219"/>
            </a:xfrm>
            <a:custGeom>
              <a:avLst/>
              <a:gdLst>
                <a:gd name="T0" fmla="*/ 15 w 15"/>
                <a:gd name="T1" fmla="*/ 112 h 113"/>
                <a:gd name="T2" fmla="*/ 7 w 15"/>
                <a:gd name="T3" fmla="*/ 113 h 113"/>
                <a:gd name="T4" fmla="*/ 0 w 15"/>
                <a:gd name="T5" fmla="*/ 112 h 113"/>
                <a:gd name="T6" fmla="*/ 0 w 15"/>
                <a:gd name="T7" fmla="*/ 1 h 113"/>
                <a:gd name="T8" fmla="*/ 7 w 15"/>
                <a:gd name="T9" fmla="*/ 0 h 113"/>
                <a:gd name="T10" fmla="*/ 15 w 15"/>
                <a:gd name="T11" fmla="*/ 1 h 113"/>
                <a:gd name="T12" fmla="*/ 15 w 15"/>
                <a:gd name="T13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113">
                  <a:moveTo>
                    <a:pt x="15" y="112"/>
                  </a:move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3" name="Freeform 41"/>
            <p:cNvSpPr>
              <a:spLocks noEditPoints="1"/>
            </p:cNvSpPr>
            <p:nvPr/>
          </p:nvSpPr>
          <p:spPr bwMode="auto">
            <a:xfrm>
              <a:off x="3904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4" name="Freeform 42"/>
            <p:cNvSpPr>
              <a:spLocks/>
            </p:cNvSpPr>
            <p:nvPr/>
          </p:nvSpPr>
          <p:spPr bwMode="auto">
            <a:xfrm>
              <a:off x="3964" y="2196"/>
              <a:ext cx="96" cy="190"/>
            </a:xfrm>
            <a:custGeom>
              <a:avLst/>
              <a:gdLst>
                <a:gd name="T0" fmla="*/ 27 w 50"/>
                <a:gd name="T1" fmla="*/ 68 h 98"/>
                <a:gd name="T2" fmla="*/ 42 w 50"/>
                <a:gd name="T3" fmla="*/ 85 h 98"/>
                <a:gd name="T4" fmla="*/ 49 w 50"/>
                <a:gd name="T5" fmla="*/ 85 h 98"/>
                <a:gd name="T6" fmla="*/ 50 w 50"/>
                <a:gd name="T7" fmla="*/ 91 h 98"/>
                <a:gd name="T8" fmla="*/ 49 w 50"/>
                <a:gd name="T9" fmla="*/ 96 h 98"/>
                <a:gd name="T10" fmla="*/ 38 w 50"/>
                <a:gd name="T11" fmla="*/ 98 h 98"/>
                <a:gd name="T12" fmla="*/ 12 w 50"/>
                <a:gd name="T13" fmla="*/ 68 h 98"/>
                <a:gd name="T14" fmla="*/ 12 w 50"/>
                <a:gd name="T15" fmla="*/ 28 h 98"/>
                <a:gd name="T16" fmla="*/ 0 w 50"/>
                <a:gd name="T17" fmla="*/ 28 h 98"/>
                <a:gd name="T18" fmla="*/ 0 w 50"/>
                <a:gd name="T19" fmla="*/ 23 h 98"/>
                <a:gd name="T20" fmla="*/ 0 w 50"/>
                <a:gd name="T21" fmla="*/ 17 h 98"/>
                <a:gd name="T22" fmla="*/ 12 w 50"/>
                <a:gd name="T23" fmla="*/ 17 h 98"/>
                <a:gd name="T24" fmla="*/ 12 w 50"/>
                <a:gd name="T25" fmla="*/ 3 h 98"/>
                <a:gd name="T26" fmla="*/ 27 w 50"/>
                <a:gd name="T27" fmla="*/ 0 h 98"/>
                <a:gd name="T28" fmla="*/ 27 w 50"/>
                <a:gd name="T29" fmla="*/ 17 h 98"/>
                <a:gd name="T30" fmla="*/ 47 w 50"/>
                <a:gd name="T31" fmla="*/ 17 h 98"/>
                <a:gd name="T32" fmla="*/ 48 w 50"/>
                <a:gd name="T33" fmla="*/ 22 h 98"/>
                <a:gd name="T34" fmla="*/ 47 w 50"/>
                <a:gd name="T35" fmla="*/ 28 h 98"/>
                <a:gd name="T36" fmla="*/ 27 w 50"/>
                <a:gd name="T37" fmla="*/ 28 h 98"/>
                <a:gd name="T38" fmla="*/ 27 w 50"/>
                <a:gd name="T39" fmla="*/ 6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8">
                  <a:moveTo>
                    <a:pt x="27" y="68"/>
                  </a:moveTo>
                  <a:cubicBezTo>
                    <a:pt x="27" y="81"/>
                    <a:pt x="32" y="85"/>
                    <a:pt x="42" y="85"/>
                  </a:cubicBezTo>
                  <a:cubicBezTo>
                    <a:pt x="45" y="85"/>
                    <a:pt x="49" y="85"/>
                    <a:pt x="49" y="85"/>
                  </a:cubicBezTo>
                  <a:cubicBezTo>
                    <a:pt x="49" y="85"/>
                    <a:pt x="50" y="87"/>
                    <a:pt x="50" y="91"/>
                  </a:cubicBezTo>
                  <a:cubicBezTo>
                    <a:pt x="50" y="94"/>
                    <a:pt x="49" y="96"/>
                    <a:pt x="49" y="96"/>
                  </a:cubicBezTo>
                  <a:cubicBezTo>
                    <a:pt x="46" y="97"/>
                    <a:pt x="42" y="98"/>
                    <a:pt x="38" y="98"/>
                  </a:cubicBezTo>
                  <a:cubicBezTo>
                    <a:pt x="19" y="98"/>
                    <a:pt x="12" y="88"/>
                    <a:pt x="12" y="6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6"/>
                    <a:pt x="0" y="23"/>
                  </a:cubicBezTo>
                  <a:cubicBezTo>
                    <a:pt x="0" y="19"/>
                    <a:pt x="0" y="17"/>
                    <a:pt x="0" y="17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6" y="1"/>
                    <a:pt x="22" y="0"/>
                    <a:pt x="27" y="0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47" y="17"/>
                    <a:pt x="47" y="17"/>
                    <a:pt x="47" y="17"/>
                  </a:cubicBezTo>
                  <a:cubicBezTo>
                    <a:pt x="47" y="17"/>
                    <a:pt x="48" y="19"/>
                    <a:pt x="48" y="22"/>
                  </a:cubicBezTo>
                  <a:cubicBezTo>
                    <a:pt x="48" y="26"/>
                    <a:pt x="47" y="28"/>
                    <a:pt x="47" y="28"/>
                  </a:cubicBezTo>
                  <a:cubicBezTo>
                    <a:pt x="27" y="28"/>
                    <a:pt x="27" y="28"/>
                    <a:pt x="27" y="28"/>
                  </a:cubicBezTo>
                  <a:lnTo>
                    <a:pt x="27" y="6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5" name="Freeform 43"/>
            <p:cNvSpPr>
              <a:spLocks noEditPoints="1"/>
            </p:cNvSpPr>
            <p:nvPr/>
          </p:nvSpPr>
          <p:spPr bwMode="auto">
            <a:xfrm>
              <a:off x="4078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7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3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6 w 61"/>
                <a:gd name="T19" fmla="*/ 81 h 83"/>
                <a:gd name="T20" fmla="*/ 50 w 61"/>
                <a:gd name="T21" fmla="*/ 80 h 83"/>
                <a:gd name="T22" fmla="*/ 47 w 61"/>
                <a:gd name="T23" fmla="*/ 70 h 83"/>
                <a:gd name="T24" fmla="*/ 24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1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3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0" y="17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6" name="Freeform 44"/>
            <p:cNvSpPr>
              <a:spLocks/>
            </p:cNvSpPr>
            <p:nvPr/>
          </p:nvSpPr>
          <p:spPr bwMode="auto">
            <a:xfrm>
              <a:off x="4230" y="2225"/>
              <a:ext cx="106" cy="161"/>
            </a:xfrm>
            <a:custGeom>
              <a:avLst/>
              <a:gdLst>
                <a:gd name="T0" fmla="*/ 16 w 55"/>
                <a:gd name="T1" fmla="*/ 41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4 w 55"/>
                <a:gd name="T9" fmla="*/ 83 h 83"/>
                <a:gd name="T10" fmla="*/ 0 w 55"/>
                <a:gd name="T11" fmla="*/ 41 h 83"/>
                <a:gd name="T12" fmla="*/ 34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1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4" y="70"/>
                    <a:pt x="55" y="74"/>
                    <a:pt x="55" y="78"/>
                  </a:cubicBezTo>
                  <a:cubicBezTo>
                    <a:pt x="55" y="78"/>
                    <a:pt x="49" y="83"/>
                    <a:pt x="34" y="83"/>
                  </a:cubicBezTo>
                  <a:cubicBezTo>
                    <a:pt x="12" y="83"/>
                    <a:pt x="0" y="68"/>
                    <a:pt x="0" y="41"/>
                  </a:cubicBezTo>
                  <a:cubicBezTo>
                    <a:pt x="0" y="15"/>
                    <a:pt x="12" y="0"/>
                    <a:pt x="34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1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7" name="Freeform 45"/>
            <p:cNvSpPr>
              <a:spLocks noEditPoints="1"/>
            </p:cNvSpPr>
            <p:nvPr/>
          </p:nvSpPr>
          <p:spPr bwMode="auto">
            <a:xfrm>
              <a:off x="4334" y="2169"/>
              <a:ext cx="64" cy="286"/>
            </a:xfrm>
            <a:custGeom>
              <a:avLst/>
              <a:gdLst>
                <a:gd name="T0" fmla="*/ 33 w 33"/>
                <a:gd name="T1" fmla="*/ 15 h 148"/>
                <a:gd name="T2" fmla="*/ 25 w 33"/>
                <a:gd name="T3" fmla="*/ 16 h 148"/>
                <a:gd name="T4" fmla="*/ 17 w 33"/>
                <a:gd name="T5" fmla="*/ 15 h 148"/>
                <a:gd name="T6" fmla="*/ 17 w 33"/>
                <a:gd name="T7" fmla="*/ 1 h 148"/>
                <a:gd name="T8" fmla="*/ 25 w 33"/>
                <a:gd name="T9" fmla="*/ 0 h 148"/>
                <a:gd name="T10" fmla="*/ 33 w 33"/>
                <a:gd name="T11" fmla="*/ 1 h 148"/>
                <a:gd name="T12" fmla="*/ 33 w 33"/>
                <a:gd name="T13" fmla="*/ 15 h 148"/>
                <a:gd name="T14" fmla="*/ 18 w 33"/>
                <a:gd name="T15" fmla="*/ 32 h 148"/>
                <a:gd name="T16" fmla="*/ 25 w 33"/>
                <a:gd name="T17" fmla="*/ 31 h 148"/>
                <a:gd name="T18" fmla="*/ 33 w 33"/>
                <a:gd name="T19" fmla="*/ 32 h 148"/>
                <a:gd name="T20" fmla="*/ 33 w 33"/>
                <a:gd name="T21" fmla="*/ 123 h 148"/>
                <a:gd name="T22" fmla="*/ 11 w 33"/>
                <a:gd name="T23" fmla="*/ 148 h 148"/>
                <a:gd name="T24" fmla="*/ 1 w 33"/>
                <a:gd name="T25" fmla="*/ 147 h 148"/>
                <a:gd name="T26" fmla="*/ 0 w 33"/>
                <a:gd name="T27" fmla="*/ 143 h 148"/>
                <a:gd name="T28" fmla="*/ 2 w 33"/>
                <a:gd name="T29" fmla="*/ 135 h 148"/>
                <a:gd name="T30" fmla="*/ 7 w 33"/>
                <a:gd name="T31" fmla="*/ 136 h 148"/>
                <a:gd name="T32" fmla="*/ 18 w 33"/>
                <a:gd name="T33" fmla="*/ 124 h 148"/>
                <a:gd name="T34" fmla="*/ 18 w 33"/>
                <a:gd name="T35" fmla="*/ 32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3" h="148">
                  <a:moveTo>
                    <a:pt x="33" y="15"/>
                  </a:moveTo>
                  <a:cubicBezTo>
                    <a:pt x="33" y="15"/>
                    <a:pt x="30" y="16"/>
                    <a:pt x="25" y="16"/>
                  </a:cubicBezTo>
                  <a:cubicBezTo>
                    <a:pt x="20" y="16"/>
                    <a:pt x="17" y="15"/>
                    <a:pt x="17" y="15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7" y="1"/>
                    <a:pt x="20" y="0"/>
                    <a:pt x="25" y="0"/>
                  </a:cubicBezTo>
                  <a:cubicBezTo>
                    <a:pt x="30" y="0"/>
                    <a:pt x="33" y="1"/>
                    <a:pt x="33" y="1"/>
                  </a:cubicBezTo>
                  <a:lnTo>
                    <a:pt x="33" y="15"/>
                  </a:lnTo>
                  <a:close/>
                  <a:moveTo>
                    <a:pt x="18" y="32"/>
                  </a:moveTo>
                  <a:cubicBezTo>
                    <a:pt x="18" y="32"/>
                    <a:pt x="20" y="31"/>
                    <a:pt x="25" y="31"/>
                  </a:cubicBezTo>
                  <a:cubicBezTo>
                    <a:pt x="30" y="31"/>
                    <a:pt x="33" y="32"/>
                    <a:pt x="33" y="32"/>
                  </a:cubicBezTo>
                  <a:cubicBezTo>
                    <a:pt x="33" y="123"/>
                    <a:pt x="33" y="123"/>
                    <a:pt x="33" y="123"/>
                  </a:cubicBezTo>
                  <a:cubicBezTo>
                    <a:pt x="33" y="139"/>
                    <a:pt x="25" y="148"/>
                    <a:pt x="11" y="148"/>
                  </a:cubicBezTo>
                  <a:cubicBezTo>
                    <a:pt x="5" y="148"/>
                    <a:pt x="1" y="147"/>
                    <a:pt x="1" y="147"/>
                  </a:cubicBezTo>
                  <a:cubicBezTo>
                    <a:pt x="1" y="147"/>
                    <a:pt x="0" y="145"/>
                    <a:pt x="0" y="143"/>
                  </a:cubicBezTo>
                  <a:cubicBezTo>
                    <a:pt x="0" y="138"/>
                    <a:pt x="2" y="135"/>
                    <a:pt x="2" y="135"/>
                  </a:cubicBezTo>
                  <a:cubicBezTo>
                    <a:pt x="2" y="135"/>
                    <a:pt x="4" y="136"/>
                    <a:pt x="7" y="136"/>
                  </a:cubicBezTo>
                  <a:cubicBezTo>
                    <a:pt x="14" y="136"/>
                    <a:pt x="18" y="132"/>
                    <a:pt x="18" y="124"/>
                  </a:cubicBezTo>
                  <a:lnTo>
                    <a:pt x="18" y="3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8" name="Freeform 46"/>
            <p:cNvSpPr>
              <a:spLocks noEditPoints="1"/>
            </p:cNvSpPr>
            <p:nvPr/>
          </p:nvSpPr>
          <p:spPr bwMode="auto">
            <a:xfrm>
              <a:off x="4440" y="2169"/>
              <a:ext cx="31" cy="213"/>
            </a:xfrm>
            <a:custGeom>
              <a:avLst/>
              <a:gdLst>
                <a:gd name="T0" fmla="*/ 15 w 16"/>
                <a:gd name="T1" fmla="*/ 109 h 110"/>
                <a:gd name="T2" fmla="*/ 8 w 16"/>
                <a:gd name="T3" fmla="*/ 110 h 110"/>
                <a:gd name="T4" fmla="*/ 0 w 16"/>
                <a:gd name="T5" fmla="*/ 109 h 110"/>
                <a:gd name="T6" fmla="*/ 0 w 16"/>
                <a:gd name="T7" fmla="*/ 32 h 110"/>
                <a:gd name="T8" fmla="*/ 8 w 16"/>
                <a:gd name="T9" fmla="*/ 31 h 110"/>
                <a:gd name="T10" fmla="*/ 15 w 16"/>
                <a:gd name="T11" fmla="*/ 32 h 110"/>
                <a:gd name="T12" fmla="*/ 15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5" y="109"/>
                  </a:moveTo>
                  <a:cubicBezTo>
                    <a:pt x="15" y="109"/>
                    <a:pt x="13" y="110"/>
                    <a:pt x="8" y="110"/>
                  </a:cubicBezTo>
                  <a:cubicBezTo>
                    <a:pt x="3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3" y="31"/>
                    <a:pt x="8" y="31"/>
                  </a:cubicBezTo>
                  <a:cubicBezTo>
                    <a:pt x="13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9" name="Freeform 47"/>
            <p:cNvSpPr>
              <a:spLocks noEditPoints="1"/>
            </p:cNvSpPr>
            <p:nvPr/>
          </p:nvSpPr>
          <p:spPr bwMode="auto">
            <a:xfrm>
              <a:off x="4576" y="2169"/>
              <a:ext cx="164" cy="217"/>
            </a:xfrm>
            <a:custGeom>
              <a:avLst/>
              <a:gdLst>
                <a:gd name="T0" fmla="*/ 42 w 85"/>
                <a:gd name="T1" fmla="*/ 13 h 112"/>
                <a:gd name="T2" fmla="*/ 16 w 85"/>
                <a:gd name="T3" fmla="*/ 56 h 112"/>
                <a:gd name="T4" fmla="*/ 42 w 85"/>
                <a:gd name="T5" fmla="*/ 99 h 112"/>
                <a:gd name="T6" fmla="*/ 68 w 85"/>
                <a:gd name="T7" fmla="*/ 56 h 112"/>
                <a:gd name="T8" fmla="*/ 42 w 85"/>
                <a:gd name="T9" fmla="*/ 13 h 112"/>
                <a:gd name="T10" fmla="*/ 42 w 85"/>
                <a:gd name="T11" fmla="*/ 0 h 112"/>
                <a:gd name="T12" fmla="*/ 85 w 85"/>
                <a:gd name="T13" fmla="*/ 56 h 112"/>
                <a:gd name="T14" fmla="*/ 42 w 85"/>
                <a:gd name="T15" fmla="*/ 112 h 112"/>
                <a:gd name="T16" fmla="*/ 0 w 85"/>
                <a:gd name="T17" fmla="*/ 56 h 112"/>
                <a:gd name="T18" fmla="*/ 42 w 85"/>
                <a:gd name="T1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5" h="112">
                  <a:moveTo>
                    <a:pt x="42" y="13"/>
                  </a:moveTo>
                  <a:cubicBezTo>
                    <a:pt x="26" y="13"/>
                    <a:pt x="16" y="22"/>
                    <a:pt x="16" y="56"/>
                  </a:cubicBezTo>
                  <a:cubicBezTo>
                    <a:pt x="16" y="89"/>
                    <a:pt x="26" y="99"/>
                    <a:pt x="42" y="99"/>
                  </a:cubicBezTo>
                  <a:cubicBezTo>
                    <a:pt x="58" y="99"/>
                    <a:pt x="68" y="89"/>
                    <a:pt x="68" y="56"/>
                  </a:cubicBezTo>
                  <a:cubicBezTo>
                    <a:pt x="68" y="22"/>
                    <a:pt x="58" y="13"/>
                    <a:pt x="42" y="13"/>
                  </a:cubicBezTo>
                  <a:moveTo>
                    <a:pt x="42" y="0"/>
                  </a:moveTo>
                  <a:cubicBezTo>
                    <a:pt x="68" y="0"/>
                    <a:pt x="85" y="17"/>
                    <a:pt x="85" y="56"/>
                  </a:cubicBezTo>
                  <a:cubicBezTo>
                    <a:pt x="85" y="95"/>
                    <a:pt x="68" y="112"/>
                    <a:pt x="42" y="112"/>
                  </a:cubicBezTo>
                  <a:cubicBezTo>
                    <a:pt x="16" y="112"/>
                    <a:pt x="0" y="95"/>
                    <a:pt x="0" y="56"/>
                  </a:cubicBezTo>
                  <a:cubicBezTo>
                    <a:pt x="0" y="17"/>
                    <a:pt x="16" y="0"/>
                    <a:pt x="4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0" name="Freeform 48"/>
            <p:cNvSpPr>
              <a:spLocks/>
            </p:cNvSpPr>
            <p:nvPr/>
          </p:nvSpPr>
          <p:spPr bwMode="auto">
            <a:xfrm>
              <a:off x="4771" y="2225"/>
              <a:ext cx="102" cy="161"/>
            </a:xfrm>
            <a:custGeom>
              <a:avLst/>
              <a:gdLst>
                <a:gd name="T0" fmla="*/ 28 w 53"/>
                <a:gd name="T1" fmla="*/ 0 h 83"/>
                <a:gd name="T2" fmla="*/ 50 w 53"/>
                <a:gd name="T3" fmla="*/ 4 h 83"/>
                <a:gd name="T4" fmla="*/ 46 w 53"/>
                <a:gd name="T5" fmla="*/ 15 h 83"/>
                <a:gd name="T6" fmla="*/ 30 w 53"/>
                <a:gd name="T7" fmla="*/ 13 h 83"/>
                <a:gd name="T8" fmla="*/ 14 w 53"/>
                <a:gd name="T9" fmla="*/ 24 h 83"/>
                <a:gd name="T10" fmla="*/ 33 w 53"/>
                <a:gd name="T11" fmla="*/ 36 h 83"/>
                <a:gd name="T12" fmla="*/ 53 w 53"/>
                <a:gd name="T13" fmla="*/ 59 h 83"/>
                <a:gd name="T14" fmla="*/ 25 w 53"/>
                <a:gd name="T15" fmla="*/ 83 h 83"/>
                <a:gd name="T16" fmla="*/ 0 w 53"/>
                <a:gd name="T17" fmla="*/ 77 h 83"/>
                <a:gd name="T18" fmla="*/ 4 w 53"/>
                <a:gd name="T19" fmla="*/ 66 h 83"/>
                <a:gd name="T20" fmla="*/ 24 w 53"/>
                <a:gd name="T21" fmla="*/ 70 h 83"/>
                <a:gd name="T22" fmla="*/ 39 w 53"/>
                <a:gd name="T23" fmla="*/ 59 h 83"/>
                <a:gd name="T24" fmla="*/ 21 w 53"/>
                <a:gd name="T25" fmla="*/ 46 h 83"/>
                <a:gd name="T26" fmla="*/ 0 w 53"/>
                <a:gd name="T27" fmla="*/ 24 h 83"/>
                <a:gd name="T28" fmla="*/ 28 w 53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4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3" y="44"/>
                    <a:pt x="53" y="59"/>
                  </a:cubicBezTo>
                  <a:cubicBezTo>
                    <a:pt x="53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1" name="Freeform 49"/>
            <p:cNvSpPr>
              <a:spLocks noEditPoints="1"/>
            </p:cNvSpPr>
            <p:nvPr/>
          </p:nvSpPr>
          <p:spPr bwMode="auto">
            <a:xfrm>
              <a:off x="4900" y="2153"/>
              <a:ext cx="129" cy="233"/>
            </a:xfrm>
            <a:custGeom>
              <a:avLst/>
              <a:gdLst>
                <a:gd name="T0" fmla="*/ 35 w 67"/>
                <a:gd name="T1" fmla="*/ 1 h 120"/>
                <a:gd name="T2" fmla="*/ 48 w 67"/>
                <a:gd name="T3" fmla="*/ 7 h 120"/>
                <a:gd name="T4" fmla="*/ 29 w 67"/>
                <a:gd name="T5" fmla="*/ 27 h 120"/>
                <a:gd name="T6" fmla="*/ 20 w 67"/>
                <a:gd name="T7" fmla="*/ 22 h 120"/>
                <a:gd name="T8" fmla="*/ 35 w 67"/>
                <a:gd name="T9" fmla="*/ 1 h 120"/>
                <a:gd name="T10" fmla="*/ 34 w 67"/>
                <a:gd name="T11" fmla="*/ 49 h 120"/>
                <a:gd name="T12" fmla="*/ 16 w 67"/>
                <a:gd name="T13" fmla="*/ 78 h 120"/>
                <a:gd name="T14" fmla="*/ 34 w 67"/>
                <a:gd name="T15" fmla="*/ 108 h 120"/>
                <a:gd name="T16" fmla="*/ 52 w 67"/>
                <a:gd name="T17" fmla="*/ 78 h 120"/>
                <a:gd name="T18" fmla="*/ 34 w 67"/>
                <a:gd name="T19" fmla="*/ 49 h 120"/>
                <a:gd name="T20" fmla="*/ 34 w 67"/>
                <a:gd name="T21" fmla="*/ 37 h 120"/>
                <a:gd name="T22" fmla="*/ 67 w 67"/>
                <a:gd name="T23" fmla="*/ 78 h 120"/>
                <a:gd name="T24" fmla="*/ 34 w 67"/>
                <a:gd name="T25" fmla="*/ 120 h 120"/>
                <a:gd name="T26" fmla="*/ 0 w 67"/>
                <a:gd name="T27" fmla="*/ 78 h 120"/>
                <a:gd name="T28" fmla="*/ 34 w 67"/>
                <a:gd name="T29" fmla="*/ 37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7" h="120">
                  <a:moveTo>
                    <a:pt x="35" y="1"/>
                  </a:moveTo>
                  <a:cubicBezTo>
                    <a:pt x="39" y="0"/>
                    <a:pt x="46" y="3"/>
                    <a:pt x="48" y="7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5" y="26"/>
                    <a:pt x="22" y="25"/>
                    <a:pt x="20" y="22"/>
                  </a:cubicBezTo>
                  <a:lnTo>
                    <a:pt x="35" y="1"/>
                  </a:lnTo>
                  <a:close/>
                  <a:moveTo>
                    <a:pt x="34" y="49"/>
                  </a:moveTo>
                  <a:cubicBezTo>
                    <a:pt x="23" y="49"/>
                    <a:pt x="16" y="55"/>
                    <a:pt x="16" y="78"/>
                  </a:cubicBezTo>
                  <a:cubicBezTo>
                    <a:pt x="16" y="102"/>
                    <a:pt x="23" y="108"/>
                    <a:pt x="34" y="108"/>
                  </a:cubicBezTo>
                  <a:cubicBezTo>
                    <a:pt x="45" y="108"/>
                    <a:pt x="52" y="102"/>
                    <a:pt x="52" y="78"/>
                  </a:cubicBezTo>
                  <a:cubicBezTo>
                    <a:pt x="52" y="55"/>
                    <a:pt x="45" y="49"/>
                    <a:pt x="34" y="49"/>
                  </a:cubicBezTo>
                  <a:moveTo>
                    <a:pt x="34" y="37"/>
                  </a:moveTo>
                  <a:cubicBezTo>
                    <a:pt x="55" y="37"/>
                    <a:pt x="67" y="49"/>
                    <a:pt x="67" y="78"/>
                  </a:cubicBezTo>
                  <a:cubicBezTo>
                    <a:pt x="67" y="108"/>
                    <a:pt x="54" y="120"/>
                    <a:pt x="34" y="120"/>
                  </a:cubicBezTo>
                  <a:cubicBezTo>
                    <a:pt x="13" y="120"/>
                    <a:pt x="0" y="108"/>
                    <a:pt x="0" y="78"/>
                  </a:cubicBezTo>
                  <a:cubicBezTo>
                    <a:pt x="0" y="49"/>
                    <a:pt x="13" y="37"/>
                    <a:pt x="34" y="37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2" name="Freeform 50"/>
            <p:cNvSpPr>
              <a:spLocks noEditPoints="1"/>
            </p:cNvSpPr>
            <p:nvPr/>
          </p:nvSpPr>
          <p:spPr bwMode="auto">
            <a:xfrm>
              <a:off x="5066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7 w 65"/>
                <a:gd name="T15" fmla="*/ 32 h 115"/>
                <a:gd name="T16" fmla="*/ 65 w 65"/>
                <a:gd name="T17" fmla="*/ 73 h 115"/>
                <a:gd name="T18" fmla="*/ 37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7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7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3" name="Freeform 51"/>
            <p:cNvSpPr>
              <a:spLocks/>
            </p:cNvSpPr>
            <p:nvPr/>
          </p:nvSpPr>
          <p:spPr bwMode="auto">
            <a:xfrm>
              <a:off x="2958" y="2523"/>
              <a:ext cx="152" cy="209"/>
            </a:xfrm>
            <a:custGeom>
              <a:avLst/>
              <a:gdLst>
                <a:gd name="T0" fmla="*/ 23 w 79"/>
                <a:gd name="T1" fmla="*/ 39 h 108"/>
                <a:gd name="T2" fmla="*/ 14 w 79"/>
                <a:gd name="T3" fmla="*/ 19 h 108"/>
                <a:gd name="T4" fmla="*/ 13 w 79"/>
                <a:gd name="T5" fmla="*/ 19 h 108"/>
                <a:gd name="T6" fmla="*/ 15 w 79"/>
                <a:gd name="T7" fmla="*/ 44 h 108"/>
                <a:gd name="T8" fmla="*/ 15 w 79"/>
                <a:gd name="T9" fmla="*/ 107 h 108"/>
                <a:gd name="T10" fmla="*/ 7 w 79"/>
                <a:gd name="T11" fmla="*/ 108 h 108"/>
                <a:gd name="T12" fmla="*/ 0 w 79"/>
                <a:gd name="T13" fmla="*/ 107 h 108"/>
                <a:gd name="T14" fmla="*/ 0 w 79"/>
                <a:gd name="T15" fmla="*/ 1 h 108"/>
                <a:gd name="T16" fmla="*/ 10 w 79"/>
                <a:gd name="T17" fmla="*/ 0 h 108"/>
                <a:gd name="T18" fmla="*/ 19 w 79"/>
                <a:gd name="T19" fmla="*/ 1 h 108"/>
                <a:gd name="T20" fmla="*/ 56 w 79"/>
                <a:gd name="T21" fmla="*/ 69 h 108"/>
                <a:gd name="T22" fmla="*/ 66 w 79"/>
                <a:gd name="T23" fmla="*/ 89 h 108"/>
                <a:gd name="T24" fmla="*/ 66 w 79"/>
                <a:gd name="T25" fmla="*/ 89 h 108"/>
                <a:gd name="T26" fmla="*/ 65 w 79"/>
                <a:gd name="T27" fmla="*/ 64 h 108"/>
                <a:gd name="T28" fmla="*/ 65 w 79"/>
                <a:gd name="T29" fmla="*/ 1 h 108"/>
                <a:gd name="T30" fmla="*/ 72 w 79"/>
                <a:gd name="T31" fmla="*/ 0 h 108"/>
                <a:gd name="T32" fmla="*/ 79 w 79"/>
                <a:gd name="T33" fmla="*/ 1 h 108"/>
                <a:gd name="T34" fmla="*/ 79 w 79"/>
                <a:gd name="T35" fmla="*/ 107 h 108"/>
                <a:gd name="T36" fmla="*/ 70 w 79"/>
                <a:gd name="T37" fmla="*/ 108 h 108"/>
                <a:gd name="T38" fmla="*/ 61 w 79"/>
                <a:gd name="T39" fmla="*/ 107 h 108"/>
                <a:gd name="T40" fmla="*/ 23 w 79"/>
                <a:gd name="T41" fmla="*/ 39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9" h="108">
                  <a:moveTo>
                    <a:pt x="23" y="39"/>
                  </a:moveTo>
                  <a:cubicBezTo>
                    <a:pt x="17" y="29"/>
                    <a:pt x="14" y="19"/>
                    <a:pt x="14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5" y="29"/>
                    <a:pt x="15" y="44"/>
                  </a:cubicBezTo>
                  <a:cubicBezTo>
                    <a:pt x="15" y="107"/>
                    <a:pt x="15" y="107"/>
                    <a:pt x="15" y="107"/>
                  </a:cubicBezTo>
                  <a:cubicBezTo>
                    <a:pt x="15" y="107"/>
                    <a:pt x="12" y="108"/>
                    <a:pt x="7" y="108"/>
                  </a:cubicBezTo>
                  <a:cubicBezTo>
                    <a:pt x="2" y="108"/>
                    <a:pt x="0" y="107"/>
                    <a:pt x="0" y="107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10" y="0"/>
                  </a:cubicBezTo>
                  <a:cubicBezTo>
                    <a:pt x="16" y="0"/>
                    <a:pt x="19" y="1"/>
                    <a:pt x="19" y="1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62" y="79"/>
                    <a:pt x="66" y="89"/>
                    <a:pt x="66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5" y="78"/>
                    <a:pt x="65" y="64"/>
                  </a:cubicBezTo>
                  <a:cubicBezTo>
                    <a:pt x="65" y="1"/>
                    <a:pt x="65" y="1"/>
                    <a:pt x="65" y="1"/>
                  </a:cubicBezTo>
                  <a:cubicBezTo>
                    <a:pt x="65" y="1"/>
                    <a:pt x="67" y="0"/>
                    <a:pt x="72" y="0"/>
                  </a:cubicBezTo>
                  <a:cubicBezTo>
                    <a:pt x="77" y="0"/>
                    <a:pt x="79" y="1"/>
                    <a:pt x="79" y="1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79" y="107"/>
                    <a:pt x="76" y="108"/>
                    <a:pt x="70" y="108"/>
                  </a:cubicBezTo>
                  <a:cubicBezTo>
                    <a:pt x="64" y="108"/>
                    <a:pt x="61" y="107"/>
                    <a:pt x="61" y="107"/>
                  </a:cubicBezTo>
                  <a:lnTo>
                    <a:pt x="23" y="3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4" name="Freeform 52"/>
            <p:cNvSpPr>
              <a:spLocks noEditPoints="1"/>
            </p:cNvSpPr>
            <p:nvPr/>
          </p:nvSpPr>
          <p:spPr bwMode="auto">
            <a:xfrm>
              <a:off x="3159" y="2519"/>
              <a:ext cx="29" cy="213"/>
            </a:xfrm>
            <a:custGeom>
              <a:avLst/>
              <a:gdLst>
                <a:gd name="T0" fmla="*/ 15 w 15"/>
                <a:gd name="T1" fmla="*/ 109 h 110"/>
                <a:gd name="T2" fmla="*/ 7 w 15"/>
                <a:gd name="T3" fmla="*/ 110 h 110"/>
                <a:gd name="T4" fmla="*/ 0 w 15"/>
                <a:gd name="T5" fmla="*/ 109 h 110"/>
                <a:gd name="T6" fmla="*/ 0 w 15"/>
                <a:gd name="T7" fmla="*/ 32 h 110"/>
                <a:gd name="T8" fmla="*/ 7 w 15"/>
                <a:gd name="T9" fmla="*/ 31 h 110"/>
                <a:gd name="T10" fmla="*/ 15 w 15"/>
                <a:gd name="T11" fmla="*/ 32 h 110"/>
                <a:gd name="T12" fmla="*/ 15 w 15"/>
                <a:gd name="T13" fmla="*/ 109 h 110"/>
                <a:gd name="T14" fmla="*/ 15 w 15"/>
                <a:gd name="T15" fmla="*/ 16 h 110"/>
                <a:gd name="T16" fmla="*/ 7 w 15"/>
                <a:gd name="T17" fmla="*/ 17 h 110"/>
                <a:gd name="T18" fmla="*/ 0 w 15"/>
                <a:gd name="T19" fmla="*/ 16 h 110"/>
                <a:gd name="T20" fmla="*/ 0 w 15"/>
                <a:gd name="T21" fmla="*/ 1 h 110"/>
                <a:gd name="T22" fmla="*/ 7 w 15"/>
                <a:gd name="T23" fmla="*/ 0 h 110"/>
                <a:gd name="T24" fmla="*/ 15 w 15"/>
                <a:gd name="T25" fmla="*/ 1 h 110"/>
                <a:gd name="T26" fmla="*/ 15 w 15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" h="110">
                  <a:moveTo>
                    <a:pt x="15" y="109"/>
                  </a:moveTo>
                  <a:cubicBezTo>
                    <a:pt x="15" y="109"/>
                    <a:pt x="12" y="110"/>
                    <a:pt x="7" y="110"/>
                  </a:cubicBezTo>
                  <a:cubicBezTo>
                    <a:pt x="2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2" y="31"/>
                    <a:pt x="7" y="31"/>
                  </a:cubicBezTo>
                  <a:cubicBezTo>
                    <a:pt x="12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5" y="16"/>
                  </a:moveTo>
                  <a:cubicBezTo>
                    <a:pt x="15" y="16"/>
                    <a:pt x="13" y="17"/>
                    <a:pt x="7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3" y="0"/>
                    <a:pt x="15" y="1"/>
                    <a:pt x="15" y="1"/>
                  </a:cubicBezTo>
                  <a:lnTo>
                    <a:pt x="15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5" name="Freeform 53"/>
            <p:cNvSpPr>
              <a:spLocks noEditPoints="1"/>
            </p:cNvSpPr>
            <p:nvPr/>
          </p:nvSpPr>
          <p:spPr bwMode="auto">
            <a:xfrm>
              <a:off x="3224" y="2576"/>
              <a:ext cx="122" cy="160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6 h 83"/>
                <a:gd name="T4" fmla="*/ 48 w 63"/>
                <a:gd name="T5" fmla="*/ 36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6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3" y="12"/>
                    <a:pt x="17" y="19"/>
                    <a:pt x="15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4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6"/>
                    <a:pt x="54" y="66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6" name="Freeform 54"/>
            <p:cNvSpPr>
              <a:spLocks noEditPoints="1"/>
            </p:cNvSpPr>
            <p:nvPr/>
          </p:nvSpPr>
          <p:spPr bwMode="auto">
            <a:xfrm>
              <a:off x="3381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50 w 65"/>
                <a:gd name="T9" fmla="*/ 42 h 116"/>
                <a:gd name="T10" fmla="*/ 31 w 65"/>
                <a:gd name="T11" fmla="*/ 13 h 116"/>
                <a:gd name="T12" fmla="*/ 37 w 65"/>
                <a:gd name="T13" fmla="*/ 0 h 116"/>
                <a:gd name="T14" fmla="*/ 65 w 65"/>
                <a:gd name="T15" fmla="*/ 42 h 116"/>
                <a:gd name="T16" fmla="*/ 37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7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50" y="64"/>
                    <a:pt x="50" y="42"/>
                  </a:cubicBezTo>
                  <a:cubicBezTo>
                    <a:pt x="50" y="19"/>
                    <a:pt x="43" y="13"/>
                    <a:pt x="31" y="13"/>
                  </a:cubicBezTo>
                  <a:moveTo>
                    <a:pt x="37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7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7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7" name="Freeform 55"/>
            <p:cNvSpPr>
              <a:spLocks noEditPoints="1"/>
            </p:cNvSpPr>
            <p:nvPr/>
          </p:nvSpPr>
          <p:spPr bwMode="auto">
            <a:xfrm>
              <a:off x="3535" y="2576"/>
              <a:ext cx="124" cy="160"/>
            </a:xfrm>
            <a:custGeom>
              <a:avLst/>
              <a:gdLst>
                <a:gd name="T0" fmla="*/ 34 w 64"/>
                <a:gd name="T1" fmla="*/ 12 h 83"/>
                <a:gd name="T2" fmla="*/ 16 w 64"/>
                <a:gd name="T3" fmla="*/ 36 h 83"/>
                <a:gd name="T4" fmla="*/ 48 w 64"/>
                <a:gd name="T5" fmla="*/ 36 h 83"/>
                <a:gd name="T6" fmla="*/ 49 w 64"/>
                <a:gd name="T7" fmla="*/ 29 h 83"/>
                <a:gd name="T8" fmla="*/ 34 w 64"/>
                <a:gd name="T9" fmla="*/ 12 h 83"/>
                <a:gd name="T10" fmla="*/ 16 w 64"/>
                <a:gd name="T11" fmla="*/ 46 h 83"/>
                <a:gd name="T12" fmla="*/ 37 w 64"/>
                <a:gd name="T13" fmla="*/ 70 h 83"/>
                <a:gd name="T14" fmla="*/ 55 w 64"/>
                <a:gd name="T15" fmla="*/ 66 h 83"/>
                <a:gd name="T16" fmla="*/ 60 w 64"/>
                <a:gd name="T17" fmla="*/ 76 h 83"/>
                <a:gd name="T18" fmla="*/ 35 w 64"/>
                <a:gd name="T19" fmla="*/ 83 h 83"/>
                <a:gd name="T20" fmla="*/ 0 w 64"/>
                <a:gd name="T21" fmla="*/ 41 h 83"/>
                <a:gd name="T22" fmla="*/ 34 w 64"/>
                <a:gd name="T23" fmla="*/ 0 h 83"/>
                <a:gd name="T24" fmla="*/ 64 w 64"/>
                <a:gd name="T25" fmla="*/ 31 h 83"/>
                <a:gd name="T26" fmla="*/ 62 w 64"/>
                <a:gd name="T27" fmla="*/ 46 h 83"/>
                <a:gd name="T28" fmla="*/ 16 w 64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4" h="83">
                  <a:moveTo>
                    <a:pt x="34" y="12"/>
                  </a:moveTo>
                  <a:cubicBezTo>
                    <a:pt x="24" y="12"/>
                    <a:pt x="17" y="19"/>
                    <a:pt x="16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9" y="32"/>
                    <a:pt x="49" y="29"/>
                  </a:cubicBezTo>
                  <a:cubicBezTo>
                    <a:pt x="49" y="20"/>
                    <a:pt x="45" y="12"/>
                    <a:pt x="34" y="12"/>
                  </a:cubicBezTo>
                  <a:moveTo>
                    <a:pt x="16" y="46"/>
                  </a:moveTo>
                  <a:cubicBezTo>
                    <a:pt x="17" y="64"/>
                    <a:pt x="24" y="70"/>
                    <a:pt x="37" y="70"/>
                  </a:cubicBezTo>
                  <a:cubicBezTo>
                    <a:pt x="48" y="70"/>
                    <a:pt x="55" y="66"/>
                    <a:pt x="55" y="66"/>
                  </a:cubicBezTo>
                  <a:cubicBezTo>
                    <a:pt x="57" y="68"/>
                    <a:pt x="59" y="72"/>
                    <a:pt x="60" y="76"/>
                  </a:cubicBezTo>
                  <a:cubicBezTo>
                    <a:pt x="60" y="76"/>
                    <a:pt x="51" y="83"/>
                    <a:pt x="35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4" y="0"/>
                    <a:pt x="34" y="0"/>
                  </a:cubicBezTo>
                  <a:cubicBezTo>
                    <a:pt x="53" y="0"/>
                    <a:pt x="64" y="11"/>
                    <a:pt x="64" y="31"/>
                  </a:cubicBezTo>
                  <a:cubicBezTo>
                    <a:pt x="64" y="40"/>
                    <a:pt x="62" y="46"/>
                    <a:pt x="62" y="46"/>
                  </a:cubicBezTo>
                  <a:lnTo>
                    <a:pt x="16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8" name="Freeform 56"/>
            <p:cNvSpPr>
              <a:spLocks/>
            </p:cNvSpPr>
            <p:nvPr/>
          </p:nvSpPr>
          <p:spPr bwMode="auto">
            <a:xfrm>
              <a:off x="3678" y="2514"/>
              <a:ext cx="87" cy="218"/>
            </a:xfrm>
            <a:custGeom>
              <a:avLst/>
              <a:gdLst>
                <a:gd name="T0" fmla="*/ 22 w 45"/>
                <a:gd name="T1" fmla="*/ 0 h 113"/>
                <a:gd name="T2" fmla="*/ 30 w 45"/>
                <a:gd name="T3" fmla="*/ 1 h 113"/>
                <a:gd name="T4" fmla="*/ 30 w 45"/>
                <a:gd name="T5" fmla="*/ 43 h 113"/>
                <a:gd name="T6" fmla="*/ 40 w 45"/>
                <a:gd name="T7" fmla="*/ 37 h 113"/>
                <a:gd name="T8" fmla="*/ 43 w 45"/>
                <a:gd name="T9" fmla="*/ 40 h 113"/>
                <a:gd name="T10" fmla="*/ 45 w 45"/>
                <a:gd name="T11" fmla="*/ 45 h 113"/>
                <a:gd name="T12" fmla="*/ 30 w 45"/>
                <a:gd name="T13" fmla="*/ 54 h 113"/>
                <a:gd name="T14" fmla="*/ 30 w 45"/>
                <a:gd name="T15" fmla="*/ 112 h 113"/>
                <a:gd name="T16" fmla="*/ 22 w 45"/>
                <a:gd name="T17" fmla="*/ 113 h 113"/>
                <a:gd name="T18" fmla="*/ 15 w 45"/>
                <a:gd name="T19" fmla="*/ 112 h 113"/>
                <a:gd name="T20" fmla="*/ 15 w 45"/>
                <a:gd name="T21" fmla="*/ 62 h 113"/>
                <a:gd name="T22" fmla="*/ 5 w 45"/>
                <a:gd name="T23" fmla="*/ 68 h 113"/>
                <a:gd name="T24" fmla="*/ 2 w 45"/>
                <a:gd name="T25" fmla="*/ 65 h 113"/>
                <a:gd name="T26" fmla="*/ 0 w 45"/>
                <a:gd name="T27" fmla="*/ 60 h 113"/>
                <a:gd name="T28" fmla="*/ 15 w 45"/>
                <a:gd name="T29" fmla="*/ 52 h 113"/>
                <a:gd name="T30" fmla="*/ 15 w 45"/>
                <a:gd name="T31" fmla="*/ 1 h 113"/>
                <a:gd name="T32" fmla="*/ 22 w 45"/>
                <a:gd name="T33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" h="113">
                  <a:moveTo>
                    <a:pt x="22" y="0"/>
                  </a:moveTo>
                  <a:cubicBezTo>
                    <a:pt x="27" y="0"/>
                    <a:pt x="30" y="1"/>
                    <a:pt x="30" y="1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1" y="37"/>
                    <a:pt x="42" y="38"/>
                    <a:pt x="43" y="40"/>
                  </a:cubicBezTo>
                  <a:cubicBezTo>
                    <a:pt x="45" y="43"/>
                    <a:pt x="45" y="45"/>
                    <a:pt x="45" y="45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30" y="112"/>
                    <a:pt x="30" y="112"/>
                    <a:pt x="30" y="112"/>
                  </a:cubicBezTo>
                  <a:cubicBezTo>
                    <a:pt x="30" y="112"/>
                    <a:pt x="27" y="113"/>
                    <a:pt x="22" y="113"/>
                  </a:cubicBezTo>
                  <a:cubicBezTo>
                    <a:pt x="17" y="113"/>
                    <a:pt x="15" y="112"/>
                    <a:pt x="15" y="112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5" y="68"/>
                    <a:pt x="5" y="68"/>
                    <a:pt x="5" y="68"/>
                  </a:cubicBezTo>
                  <a:cubicBezTo>
                    <a:pt x="4" y="68"/>
                    <a:pt x="3" y="67"/>
                    <a:pt x="2" y="65"/>
                  </a:cubicBezTo>
                  <a:cubicBezTo>
                    <a:pt x="0" y="62"/>
                    <a:pt x="0" y="60"/>
                    <a:pt x="0" y="60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7" y="0"/>
                    <a:pt x="2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9" name="Freeform 57"/>
            <p:cNvSpPr>
              <a:spLocks/>
            </p:cNvSpPr>
            <p:nvPr/>
          </p:nvSpPr>
          <p:spPr bwMode="auto">
            <a:xfrm>
              <a:off x="3792" y="2576"/>
              <a:ext cx="119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6 w 62"/>
                <a:gd name="T5" fmla="*/ 80 h 81"/>
                <a:gd name="T6" fmla="*/ 46 w 62"/>
                <a:gd name="T7" fmla="*/ 26 h 81"/>
                <a:gd name="T8" fmla="*/ 32 w 62"/>
                <a:gd name="T9" fmla="*/ 13 h 81"/>
                <a:gd name="T10" fmla="*/ 15 w 62"/>
                <a:gd name="T11" fmla="*/ 22 h 81"/>
                <a:gd name="T12" fmla="*/ 15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5 w 62"/>
                <a:gd name="T23" fmla="*/ 3 h 81"/>
                <a:gd name="T24" fmla="*/ 15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3"/>
                    <a:pt x="32" y="13"/>
                  </a:cubicBezTo>
                  <a:cubicBezTo>
                    <a:pt x="26" y="13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0" name="Freeform 58"/>
            <p:cNvSpPr>
              <a:spLocks noEditPoints="1"/>
            </p:cNvSpPr>
            <p:nvPr/>
          </p:nvSpPr>
          <p:spPr bwMode="auto">
            <a:xfrm>
              <a:off x="3946" y="2576"/>
              <a:ext cx="130" cy="160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2 h 83"/>
                <a:gd name="T4" fmla="*/ 33 w 67"/>
                <a:gd name="T5" fmla="*/ 71 h 83"/>
                <a:gd name="T6" fmla="*/ 51 w 67"/>
                <a:gd name="T7" fmla="*/ 42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2 h 83"/>
                <a:gd name="T14" fmla="*/ 33 w 67"/>
                <a:gd name="T15" fmla="*/ 83 h 83"/>
                <a:gd name="T16" fmla="*/ 0 w 67"/>
                <a:gd name="T17" fmla="*/ 42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2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2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2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2" y="83"/>
                    <a:pt x="0" y="71"/>
                    <a:pt x="0" y="42"/>
                  </a:cubicBezTo>
                  <a:cubicBezTo>
                    <a:pt x="0" y="12"/>
                    <a:pt x="12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1" name="Freeform 59"/>
            <p:cNvSpPr>
              <a:spLocks/>
            </p:cNvSpPr>
            <p:nvPr/>
          </p:nvSpPr>
          <p:spPr bwMode="auto">
            <a:xfrm>
              <a:off x="4103" y="2576"/>
              <a:ext cx="104" cy="160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1 w 54"/>
                <a:gd name="T7" fmla="*/ 13 h 83"/>
                <a:gd name="T8" fmla="*/ 15 w 54"/>
                <a:gd name="T9" fmla="*/ 24 h 83"/>
                <a:gd name="T10" fmla="*/ 34 w 54"/>
                <a:gd name="T11" fmla="*/ 36 h 83"/>
                <a:gd name="T12" fmla="*/ 54 w 54"/>
                <a:gd name="T13" fmla="*/ 59 h 83"/>
                <a:gd name="T14" fmla="*/ 26 w 54"/>
                <a:gd name="T15" fmla="*/ 83 h 83"/>
                <a:gd name="T16" fmla="*/ 0 w 54"/>
                <a:gd name="T17" fmla="*/ 77 h 83"/>
                <a:gd name="T18" fmla="*/ 5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1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1" y="13"/>
                  </a:cubicBezTo>
                  <a:cubicBezTo>
                    <a:pt x="20" y="13"/>
                    <a:pt x="15" y="17"/>
                    <a:pt x="15" y="24"/>
                  </a:cubicBezTo>
                  <a:cubicBezTo>
                    <a:pt x="15" y="31"/>
                    <a:pt x="25" y="33"/>
                    <a:pt x="34" y="36"/>
                  </a:cubicBezTo>
                  <a:cubicBezTo>
                    <a:pt x="44" y="39"/>
                    <a:pt x="54" y="44"/>
                    <a:pt x="54" y="59"/>
                  </a:cubicBezTo>
                  <a:cubicBezTo>
                    <a:pt x="54" y="74"/>
                    <a:pt x="45" y="83"/>
                    <a:pt x="26" y="83"/>
                  </a:cubicBezTo>
                  <a:cubicBezTo>
                    <a:pt x="10" y="83"/>
                    <a:pt x="0" y="77"/>
                    <a:pt x="0" y="77"/>
                  </a:cubicBezTo>
                  <a:cubicBezTo>
                    <a:pt x="0" y="73"/>
                    <a:pt x="2" y="69"/>
                    <a:pt x="5" y="66"/>
                  </a:cubicBezTo>
                  <a:cubicBezTo>
                    <a:pt x="5" y="66"/>
                    <a:pt x="14" y="70"/>
                    <a:pt x="25" y="70"/>
                  </a:cubicBezTo>
                  <a:cubicBezTo>
                    <a:pt x="34" y="70"/>
                    <a:pt x="39" y="67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1" y="39"/>
                    <a:pt x="1" y="24"/>
                  </a:cubicBezTo>
                  <a:cubicBezTo>
                    <a:pt x="1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2" name="Freeform 60"/>
            <p:cNvSpPr>
              <a:spLocks noEditPoints="1"/>
            </p:cNvSpPr>
            <p:nvPr/>
          </p:nvSpPr>
          <p:spPr bwMode="auto">
            <a:xfrm>
              <a:off x="4242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49 w 65"/>
                <a:gd name="T9" fmla="*/ 42 h 116"/>
                <a:gd name="T10" fmla="*/ 31 w 65"/>
                <a:gd name="T11" fmla="*/ 13 h 116"/>
                <a:gd name="T12" fmla="*/ 36 w 65"/>
                <a:gd name="T13" fmla="*/ 0 h 116"/>
                <a:gd name="T14" fmla="*/ 65 w 65"/>
                <a:gd name="T15" fmla="*/ 42 h 116"/>
                <a:gd name="T16" fmla="*/ 36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6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49" y="64"/>
                    <a:pt x="49" y="42"/>
                  </a:cubicBezTo>
                  <a:cubicBezTo>
                    <a:pt x="49" y="19"/>
                    <a:pt x="43" y="13"/>
                    <a:pt x="31" y="13"/>
                  </a:cubicBezTo>
                  <a:moveTo>
                    <a:pt x="36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6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6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3" name="Freeform 61"/>
            <p:cNvSpPr>
              <a:spLocks/>
            </p:cNvSpPr>
            <p:nvPr/>
          </p:nvSpPr>
          <p:spPr bwMode="auto">
            <a:xfrm>
              <a:off x="4404" y="2577"/>
              <a:ext cx="89" cy="155"/>
            </a:xfrm>
            <a:custGeom>
              <a:avLst/>
              <a:gdLst>
                <a:gd name="T0" fmla="*/ 33 w 46"/>
                <a:gd name="T1" fmla="*/ 0 h 80"/>
                <a:gd name="T2" fmla="*/ 46 w 46"/>
                <a:gd name="T3" fmla="*/ 3 h 80"/>
                <a:gd name="T4" fmla="*/ 40 w 46"/>
                <a:gd name="T5" fmla="*/ 16 h 80"/>
                <a:gd name="T6" fmla="*/ 30 w 46"/>
                <a:gd name="T7" fmla="*/ 13 h 80"/>
                <a:gd name="T8" fmla="*/ 15 w 46"/>
                <a:gd name="T9" fmla="*/ 24 h 80"/>
                <a:gd name="T10" fmla="*/ 15 w 46"/>
                <a:gd name="T11" fmla="*/ 79 h 80"/>
                <a:gd name="T12" fmla="*/ 7 w 46"/>
                <a:gd name="T13" fmla="*/ 80 h 80"/>
                <a:gd name="T14" fmla="*/ 0 w 46"/>
                <a:gd name="T15" fmla="*/ 79 h 80"/>
                <a:gd name="T16" fmla="*/ 0 w 46"/>
                <a:gd name="T17" fmla="*/ 2 h 80"/>
                <a:gd name="T18" fmla="*/ 7 w 46"/>
                <a:gd name="T19" fmla="*/ 1 h 80"/>
                <a:gd name="T20" fmla="*/ 15 w 46"/>
                <a:gd name="T21" fmla="*/ 2 h 80"/>
                <a:gd name="T22" fmla="*/ 15 w 46"/>
                <a:gd name="T23" fmla="*/ 12 h 80"/>
                <a:gd name="T24" fmla="*/ 33 w 46"/>
                <a:gd name="T25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80">
                  <a:moveTo>
                    <a:pt x="33" y="0"/>
                  </a:moveTo>
                  <a:cubicBezTo>
                    <a:pt x="39" y="0"/>
                    <a:pt x="43" y="1"/>
                    <a:pt x="46" y="3"/>
                  </a:cubicBezTo>
                  <a:cubicBezTo>
                    <a:pt x="46" y="9"/>
                    <a:pt x="44" y="13"/>
                    <a:pt x="40" y="16"/>
                  </a:cubicBezTo>
                  <a:cubicBezTo>
                    <a:pt x="37" y="14"/>
                    <a:pt x="34" y="13"/>
                    <a:pt x="30" y="13"/>
                  </a:cubicBezTo>
                  <a:cubicBezTo>
                    <a:pt x="24" y="13"/>
                    <a:pt x="19" y="17"/>
                    <a:pt x="15" y="24"/>
                  </a:cubicBezTo>
                  <a:cubicBezTo>
                    <a:pt x="15" y="79"/>
                    <a:pt x="15" y="79"/>
                    <a:pt x="15" y="79"/>
                  </a:cubicBezTo>
                  <a:cubicBezTo>
                    <a:pt x="15" y="79"/>
                    <a:pt x="12" y="80"/>
                    <a:pt x="7" y="80"/>
                  </a:cubicBezTo>
                  <a:cubicBezTo>
                    <a:pt x="2" y="80"/>
                    <a:pt x="0" y="79"/>
                    <a:pt x="0" y="7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2" y="1"/>
                    <a:pt x="7" y="1"/>
                  </a:cubicBezTo>
                  <a:cubicBezTo>
                    <a:pt x="12" y="1"/>
                    <a:pt x="15" y="2"/>
                    <a:pt x="15" y="2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20" y="3"/>
                    <a:pt x="27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4" name="Freeform 62"/>
            <p:cNvSpPr>
              <a:spLocks noEditPoints="1"/>
            </p:cNvSpPr>
            <p:nvPr/>
          </p:nvSpPr>
          <p:spPr bwMode="auto">
            <a:xfrm>
              <a:off x="4506" y="2576"/>
              <a:ext cx="118" cy="160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8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1 h 83"/>
                <a:gd name="T24" fmla="*/ 23 w 61"/>
                <a:gd name="T25" fmla="*/ 83 h 83"/>
                <a:gd name="T26" fmla="*/ 0 w 61"/>
                <a:gd name="T27" fmla="*/ 58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8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5" y="81"/>
                  </a:cubicBezTo>
                  <a:cubicBezTo>
                    <a:pt x="52" y="81"/>
                    <a:pt x="49" y="80"/>
                    <a:pt x="49" y="80"/>
                  </a:cubicBezTo>
                  <a:cubicBezTo>
                    <a:pt x="47" y="71"/>
                    <a:pt x="47" y="71"/>
                    <a:pt x="47" y="71"/>
                  </a:cubicBezTo>
                  <a:cubicBezTo>
                    <a:pt x="43" y="79"/>
                    <a:pt x="35" y="83"/>
                    <a:pt x="23" y="83"/>
                  </a:cubicBezTo>
                  <a:cubicBezTo>
                    <a:pt x="9" y="83"/>
                    <a:pt x="0" y="75"/>
                    <a:pt x="0" y="58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5" name="Freeform 63"/>
            <p:cNvSpPr>
              <a:spLocks/>
            </p:cNvSpPr>
            <p:nvPr/>
          </p:nvSpPr>
          <p:spPr bwMode="auto">
            <a:xfrm>
              <a:off x="4651" y="2579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6 h 79"/>
                <a:gd name="T4" fmla="*/ 56 w 113"/>
                <a:gd name="T5" fmla="*/ 16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6"/>
                  </a:cubicBezTo>
                  <a:cubicBezTo>
                    <a:pt x="56" y="16"/>
                    <a:pt x="56" y="16"/>
                    <a:pt x="56" y="16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6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1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6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6" name="Freeform 64"/>
            <p:cNvSpPr>
              <a:spLocks/>
            </p:cNvSpPr>
            <p:nvPr/>
          </p:nvSpPr>
          <p:spPr bwMode="auto">
            <a:xfrm>
              <a:off x="4896" y="2576"/>
              <a:ext cx="120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7 w 62"/>
                <a:gd name="T5" fmla="*/ 80 h 81"/>
                <a:gd name="T6" fmla="*/ 47 w 62"/>
                <a:gd name="T7" fmla="*/ 26 h 81"/>
                <a:gd name="T8" fmla="*/ 33 w 62"/>
                <a:gd name="T9" fmla="*/ 13 h 81"/>
                <a:gd name="T10" fmla="*/ 16 w 62"/>
                <a:gd name="T11" fmla="*/ 22 h 81"/>
                <a:gd name="T12" fmla="*/ 16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6 w 62"/>
                <a:gd name="T23" fmla="*/ 3 h 81"/>
                <a:gd name="T24" fmla="*/ 16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7" y="80"/>
                    <a:pt x="47" y="80"/>
                  </a:cubicBezTo>
                  <a:cubicBezTo>
                    <a:pt x="47" y="26"/>
                    <a:pt x="47" y="26"/>
                    <a:pt x="47" y="26"/>
                  </a:cubicBezTo>
                  <a:cubicBezTo>
                    <a:pt x="47" y="17"/>
                    <a:pt x="42" y="13"/>
                    <a:pt x="33" y="13"/>
                  </a:cubicBezTo>
                  <a:cubicBezTo>
                    <a:pt x="26" y="13"/>
                    <a:pt x="19" y="16"/>
                    <a:pt x="16" y="22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6" y="3"/>
                    <a:pt x="16" y="3"/>
                  </a:cubicBezTo>
                  <a:cubicBezTo>
                    <a:pt x="16" y="10"/>
                    <a:pt x="16" y="10"/>
                    <a:pt x="16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7" name="Freeform 65"/>
            <p:cNvSpPr>
              <a:spLocks/>
            </p:cNvSpPr>
            <p:nvPr/>
          </p:nvSpPr>
          <p:spPr bwMode="auto">
            <a:xfrm>
              <a:off x="5039" y="2579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6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5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9 w 73"/>
                <a:gd name="T27" fmla="*/ 65 h 117"/>
                <a:gd name="T28" fmla="*/ 39 w 73"/>
                <a:gd name="T29" fmla="*/ 65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8"/>
                    <a:pt x="34" y="117"/>
                    <a:pt x="17" y="117"/>
                  </a:cubicBezTo>
                  <a:cubicBezTo>
                    <a:pt x="12" y="117"/>
                    <a:pt x="9" y="116"/>
                    <a:pt x="9" y="116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7"/>
                    <a:pt x="9" y="104"/>
                    <a:pt x="9" y="104"/>
                  </a:cubicBezTo>
                  <a:cubicBezTo>
                    <a:pt x="9" y="104"/>
                    <a:pt x="12" y="105"/>
                    <a:pt x="16" y="105"/>
                  </a:cubicBezTo>
                  <a:cubicBezTo>
                    <a:pt x="23" y="105"/>
                    <a:pt x="26" y="103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9" y="65"/>
                    <a:pt x="39" y="65"/>
                  </a:cubicBezTo>
                  <a:cubicBezTo>
                    <a:pt x="39" y="65"/>
                    <a:pt x="39" y="65"/>
                    <a:pt x="39" y="65"/>
                  </a:cubicBezTo>
                  <a:cubicBezTo>
                    <a:pt x="39" y="65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8" name="Freeform 66"/>
            <p:cNvSpPr>
              <a:spLocks/>
            </p:cNvSpPr>
            <p:nvPr/>
          </p:nvSpPr>
          <p:spPr bwMode="auto">
            <a:xfrm>
              <a:off x="5201" y="2576"/>
              <a:ext cx="106" cy="160"/>
            </a:xfrm>
            <a:custGeom>
              <a:avLst/>
              <a:gdLst>
                <a:gd name="T0" fmla="*/ 16 w 55"/>
                <a:gd name="T1" fmla="*/ 42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3 w 55"/>
                <a:gd name="T9" fmla="*/ 83 h 83"/>
                <a:gd name="T10" fmla="*/ 0 w 55"/>
                <a:gd name="T11" fmla="*/ 42 h 83"/>
                <a:gd name="T12" fmla="*/ 33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2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3" y="70"/>
                    <a:pt x="55" y="74"/>
                    <a:pt x="55" y="78"/>
                  </a:cubicBezTo>
                  <a:cubicBezTo>
                    <a:pt x="55" y="78"/>
                    <a:pt x="49" y="83"/>
                    <a:pt x="33" y="83"/>
                  </a:cubicBezTo>
                  <a:cubicBezTo>
                    <a:pt x="11" y="83"/>
                    <a:pt x="0" y="68"/>
                    <a:pt x="0" y="42"/>
                  </a:cubicBezTo>
                  <a:cubicBezTo>
                    <a:pt x="0" y="15"/>
                    <a:pt x="11" y="0"/>
                    <a:pt x="33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2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9" name="Freeform 67"/>
            <p:cNvSpPr>
              <a:spLocks/>
            </p:cNvSpPr>
            <p:nvPr/>
          </p:nvSpPr>
          <p:spPr bwMode="auto">
            <a:xfrm>
              <a:off x="5338" y="2514"/>
              <a:ext cx="120" cy="218"/>
            </a:xfrm>
            <a:custGeom>
              <a:avLst/>
              <a:gdLst>
                <a:gd name="T0" fmla="*/ 62 w 62"/>
                <a:gd name="T1" fmla="*/ 112 h 113"/>
                <a:gd name="T2" fmla="*/ 54 w 62"/>
                <a:gd name="T3" fmla="*/ 113 h 113"/>
                <a:gd name="T4" fmla="*/ 46 w 62"/>
                <a:gd name="T5" fmla="*/ 112 h 113"/>
                <a:gd name="T6" fmla="*/ 46 w 62"/>
                <a:gd name="T7" fmla="*/ 58 h 113"/>
                <a:gd name="T8" fmla="*/ 32 w 62"/>
                <a:gd name="T9" fmla="*/ 45 h 113"/>
                <a:gd name="T10" fmla="*/ 15 w 62"/>
                <a:gd name="T11" fmla="*/ 54 h 113"/>
                <a:gd name="T12" fmla="*/ 15 w 62"/>
                <a:gd name="T13" fmla="*/ 112 h 113"/>
                <a:gd name="T14" fmla="*/ 8 w 62"/>
                <a:gd name="T15" fmla="*/ 113 h 113"/>
                <a:gd name="T16" fmla="*/ 0 w 62"/>
                <a:gd name="T17" fmla="*/ 112 h 113"/>
                <a:gd name="T18" fmla="*/ 0 w 62"/>
                <a:gd name="T19" fmla="*/ 1 h 113"/>
                <a:gd name="T20" fmla="*/ 8 w 62"/>
                <a:gd name="T21" fmla="*/ 0 h 113"/>
                <a:gd name="T22" fmla="*/ 15 w 62"/>
                <a:gd name="T23" fmla="*/ 1 h 113"/>
                <a:gd name="T24" fmla="*/ 15 w 62"/>
                <a:gd name="T25" fmla="*/ 42 h 113"/>
                <a:gd name="T26" fmla="*/ 38 w 62"/>
                <a:gd name="T27" fmla="*/ 32 h 113"/>
                <a:gd name="T28" fmla="*/ 62 w 62"/>
                <a:gd name="T29" fmla="*/ 55 h 113"/>
                <a:gd name="T30" fmla="*/ 62 w 62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113">
                  <a:moveTo>
                    <a:pt x="62" y="112"/>
                  </a:moveTo>
                  <a:cubicBezTo>
                    <a:pt x="62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6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3" y="113"/>
                    <a:pt x="8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1" y="36"/>
                    <a:pt x="29" y="32"/>
                    <a:pt x="38" y="32"/>
                  </a:cubicBezTo>
                  <a:cubicBezTo>
                    <a:pt x="53" y="32"/>
                    <a:pt x="62" y="42"/>
                    <a:pt x="62" y="55"/>
                  </a:cubicBezTo>
                  <a:lnTo>
                    <a:pt x="62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0" name="Freeform 68"/>
            <p:cNvSpPr>
              <a:spLocks/>
            </p:cNvSpPr>
            <p:nvPr/>
          </p:nvSpPr>
          <p:spPr bwMode="auto">
            <a:xfrm>
              <a:off x="2190" y="2151"/>
              <a:ext cx="52" cy="581"/>
            </a:xfrm>
            <a:custGeom>
              <a:avLst/>
              <a:gdLst>
                <a:gd name="T0" fmla="*/ 14 w 27"/>
                <a:gd name="T1" fmla="*/ 0 h 300"/>
                <a:gd name="T2" fmla="*/ 0 w 27"/>
                <a:gd name="T3" fmla="*/ 14 h 300"/>
                <a:gd name="T4" fmla="*/ 0 w 27"/>
                <a:gd name="T5" fmla="*/ 286 h 300"/>
                <a:gd name="T6" fmla="*/ 14 w 27"/>
                <a:gd name="T7" fmla="*/ 300 h 300"/>
                <a:gd name="T8" fmla="*/ 27 w 27"/>
                <a:gd name="T9" fmla="*/ 286 h 300"/>
                <a:gd name="T10" fmla="*/ 27 w 27"/>
                <a:gd name="T11" fmla="*/ 14 h 300"/>
                <a:gd name="T12" fmla="*/ 14 w 27"/>
                <a:gd name="T13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300">
                  <a:moveTo>
                    <a:pt x="14" y="0"/>
                  </a:moveTo>
                  <a:cubicBezTo>
                    <a:pt x="6" y="0"/>
                    <a:pt x="0" y="6"/>
                    <a:pt x="0" y="14"/>
                  </a:cubicBezTo>
                  <a:cubicBezTo>
                    <a:pt x="0" y="286"/>
                    <a:pt x="0" y="286"/>
                    <a:pt x="0" y="286"/>
                  </a:cubicBezTo>
                  <a:cubicBezTo>
                    <a:pt x="0" y="293"/>
                    <a:pt x="6" y="300"/>
                    <a:pt x="14" y="300"/>
                  </a:cubicBezTo>
                  <a:cubicBezTo>
                    <a:pt x="21" y="300"/>
                    <a:pt x="27" y="293"/>
                    <a:pt x="27" y="286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6"/>
                    <a:pt x="21" y="0"/>
                    <a:pt x="14" y="0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1" name="Freeform 69"/>
            <p:cNvSpPr>
              <a:spLocks noEditPoints="1"/>
            </p:cNvSpPr>
            <p:nvPr/>
          </p:nvSpPr>
          <p:spPr bwMode="auto">
            <a:xfrm>
              <a:off x="2265" y="2016"/>
              <a:ext cx="461" cy="715"/>
            </a:xfrm>
            <a:custGeom>
              <a:avLst/>
              <a:gdLst>
                <a:gd name="T0" fmla="*/ 66 w 239"/>
                <a:gd name="T1" fmla="*/ 238 h 369"/>
                <a:gd name="T2" fmla="*/ 204 w 239"/>
                <a:gd name="T3" fmla="*/ 101 h 369"/>
                <a:gd name="T4" fmla="*/ 66 w 239"/>
                <a:gd name="T5" fmla="*/ 238 h 369"/>
                <a:gd name="T6" fmla="*/ 223 w 239"/>
                <a:gd name="T7" fmla="*/ 68 h 369"/>
                <a:gd name="T8" fmla="*/ 49 w 239"/>
                <a:gd name="T9" fmla="*/ 207 h 369"/>
                <a:gd name="T10" fmla="*/ 81 w 239"/>
                <a:gd name="T11" fmla="*/ 21 h 369"/>
                <a:gd name="T12" fmla="*/ 74 w 239"/>
                <a:gd name="T13" fmla="*/ 3 h 369"/>
                <a:gd name="T14" fmla="*/ 55 w 239"/>
                <a:gd name="T15" fmla="*/ 10 h 369"/>
                <a:gd name="T16" fmla="*/ 55 w 239"/>
                <a:gd name="T17" fmla="*/ 363 h 369"/>
                <a:gd name="T18" fmla="*/ 67 w 239"/>
                <a:gd name="T19" fmla="*/ 369 h 369"/>
                <a:gd name="T20" fmla="*/ 74 w 239"/>
                <a:gd name="T21" fmla="*/ 367 h 369"/>
                <a:gd name="T22" fmla="*/ 79 w 239"/>
                <a:gd name="T23" fmla="*/ 348 h 369"/>
                <a:gd name="T24" fmla="*/ 54 w 239"/>
                <a:gd name="T25" fmla="*/ 269 h 369"/>
                <a:gd name="T26" fmla="*/ 238 w 239"/>
                <a:gd name="T27" fmla="*/ 86 h 369"/>
                <a:gd name="T28" fmla="*/ 238 w 239"/>
                <a:gd name="T29" fmla="*/ 86 h 369"/>
                <a:gd name="T30" fmla="*/ 239 w 239"/>
                <a:gd name="T31" fmla="*/ 80 h 369"/>
                <a:gd name="T32" fmla="*/ 223 w 239"/>
                <a:gd name="T33" fmla="*/ 68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9" h="369">
                  <a:moveTo>
                    <a:pt x="66" y="238"/>
                  </a:moveTo>
                  <a:cubicBezTo>
                    <a:pt x="90" y="168"/>
                    <a:pt x="140" y="119"/>
                    <a:pt x="204" y="101"/>
                  </a:cubicBezTo>
                  <a:cubicBezTo>
                    <a:pt x="182" y="159"/>
                    <a:pt x="137" y="218"/>
                    <a:pt x="66" y="238"/>
                  </a:cubicBezTo>
                  <a:moveTo>
                    <a:pt x="223" y="68"/>
                  </a:moveTo>
                  <a:cubicBezTo>
                    <a:pt x="145" y="80"/>
                    <a:pt x="82" y="131"/>
                    <a:pt x="49" y="207"/>
                  </a:cubicBezTo>
                  <a:cubicBezTo>
                    <a:pt x="47" y="145"/>
                    <a:pt x="56" y="77"/>
                    <a:pt x="81" y="21"/>
                  </a:cubicBezTo>
                  <a:cubicBezTo>
                    <a:pt x="84" y="14"/>
                    <a:pt x="81" y="6"/>
                    <a:pt x="74" y="3"/>
                  </a:cubicBezTo>
                  <a:cubicBezTo>
                    <a:pt x="67" y="0"/>
                    <a:pt x="59" y="3"/>
                    <a:pt x="55" y="10"/>
                  </a:cubicBezTo>
                  <a:cubicBezTo>
                    <a:pt x="0" y="132"/>
                    <a:pt x="18" y="302"/>
                    <a:pt x="55" y="363"/>
                  </a:cubicBezTo>
                  <a:cubicBezTo>
                    <a:pt x="58" y="367"/>
                    <a:pt x="62" y="369"/>
                    <a:pt x="67" y="369"/>
                  </a:cubicBezTo>
                  <a:cubicBezTo>
                    <a:pt x="70" y="369"/>
                    <a:pt x="72" y="369"/>
                    <a:pt x="74" y="367"/>
                  </a:cubicBezTo>
                  <a:cubicBezTo>
                    <a:pt x="81" y="363"/>
                    <a:pt x="83" y="355"/>
                    <a:pt x="79" y="348"/>
                  </a:cubicBezTo>
                  <a:cubicBezTo>
                    <a:pt x="68" y="330"/>
                    <a:pt x="60" y="304"/>
                    <a:pt x="54" y="269"/>
                  </a:cubicBezTo>
                  <a:cubicBezTo>
                    <a:pt x="157" y="251"/>
                    <a:pt x="217" y="163"/>
                    <a:pt x="238" y="86"/>
                  </a:cubicBezTo>
                  <a:cubicBezTo>
                    <a:pt x="238" y="86"/>
                    <a:pt x="238" y="86"/>
                    <a:pt x="238" y="86"/>
                  </a:cubicBezTo>
                  <a:cubicBezTo>
                    <a:pt x="239" y="84"/>
                    <a:pt x="239" y="82"/>
                    <a:pt x="239" y="80"/>
                  </a:cubicBezTo>
                  <a:cubicBezTo>
                    <a:pt x="237" y="73"/>
                    <a:pt x="230" y="67"/>
                    <a:pt x="223" y="68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62" name="Freeform 70"/>
            <p:cNvSpPr>
              <a:spLocks/>
            </p:cNvSpPr>
            <p:nvPr/>
          </p:nvSpPr>
          <p:spPr bwMode="auto">
            <a:xfrm>
              <a:off x="2147" y="2196"/>
              <a:ext cx="274" cy="104"/>
            </a:xfrm>
            <a:custGeom>
              <a:avLst/>
              <a:gdLst>
                <a:gd name="T0" fmla="*/ 15 w 142"/>
                <a:gd name="T1" fmla="*/ 54 h 54"/>
                <a:gd name="T2" fmla="*/ 1 w 142"/>
                <a:gd name="T3" fmla="*/ 43 h 54"/>
                <a:gd name="T4" fmla="*/ 12 w 142"/>
                <a:gd name="T5" fmla="*/ 26 h 54"/>
                <a:gd name="T6" fmla="*/ 124 w 142"/>
                <a:gd name="T7" fmla="*/ 2 h 54"/>
                <a:gd name="T8" fmla="*/ 141 w 142"/>
                <a:gd name="T9" fmla="*/ 12 h 54"/>
                <a:gd name="T10" fmla="*/ 130 w 142"/>
                <a:gd name="T11" fmla="*/ 29 h 54"/>
                <a:gd name="T12" fmla="*/ 18 w 142"/>
                <a:gd name="T13" fmla="*/ 54 h 54"/>
                <a:gd name="T14" fmla="*/ 15 w 142"/>
                <a:gd name="T15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2" h="54">
                  <a:moveTo>
                    <a:pt x="15" y="54"/>
                  </a:moveTo>
                  <a:cubicBezTo>
                    <a:pt x="8" y="54"/>
                    <a:pt x="3" y="50"/>
                    <a:pt x="1" y="43"/>
                  </a:cubicBezTo>
                  <a:cubicBezTo>
                    <a:pt x="0" y="36"/>
                    <a:pt x="4" y="28"/>
                    <a:pt x="12" y="26"/>
                  </a:cubicBezTo>
                  <a:cubicBezTo>
                    <a:pt x="124" y="2"/>
                    <a:pt x="124" y="2"/>
                    <a:pt x="124" y="2"/>
                  </a:cubicBezTo>
                  <a:cubicBezTo>
                    <a:pt x="132" y="0"/>
                    <a:pt x="139" y="5"/>
                    <a:pt x="141" y="12"/>
                  </a:cubicBezTo>
                  <a:cubicBezTo>
                    <a:pt x="142" y="20"/>
                    <a:pt x="138" y="27"/>
                    <a:pt x="130" y="29"/>
                  </a:cubicBezTo>
                  <a:cubicBezTo>
                    <a:pt x="18" y="54"/>
                    <a:pt x="18" y="54"/>
                    <a:pt x="18" y="54"/>
                  </a:cubicBezTo>
                  <a:cubicBezTo>
                    <a:pt x="17" y="54"/>
                    <a:pt x="16" y="54"/>
                    <a:pt x="15" y="54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3" name="Freeform 71"/>
            <p:cNvSpPr>
              <a:spLocks noEditPoints="1"/>
            </p:cNvSpPr>
            <p:nvPr/>
          </p:nvSpPr>
          <p:spPr bwMode="auto">
            <a:xfrm>
              <a:off x="2184" y="1508"/>
              <a:ext cx="575" cy="568"/>
            </a:xfrm>
            <a:custGeom>
              <a:avLst/>
              <a:gdLst>
                <a:gd name="T0" fmla="*/ 241 w 298"/>
                <a:gd name="T1" fmla="*/ 185 h 293"/>
                <a:gd name="T2" fmla="*/ 138 w 298"/>
                <a:gd name="T3" fmla="*/ 266 h 293"/>
                <a:gd name="T4" fmla="*/ 112 w 298"/>
                <a:gd name="T5" fmla="*/ 262 h 293"/>
                <a:gd name="T6" fmla="*/ 47 w 298"/>
                <a:gd name="T7" fmla="*/ 214 h 293"/>
                <a:gd name="T8" fmla="*/ 35 w 298"/>
                <a:gd name="T9" fmla="*/ 134 h 293"/>
                <a:gd name="T10" fmla="*/ 56 w 298"/>
                <a:gd name="T11" fmla="*/ 51 h 293"/>
                <a:gd name="T12" fmla="*/ 82 w 298"/>
                <a:gd name="T13" fmla="*/ 94 h 293"/>
                <a:gd name="T14" fmla="*/ 91 w 298"/>
                <a:gd name="T15" fmla="*/ 101 h 293"/>
                <a:gd name="T16" fmla="*/ 101 w 298"/>
                <a:gd name="T17" fmla="*/ 99 h 293"/>
                <a:gd name="T18" fmla="*/ 162 w 298"/>
                <a:gd name="T19" fmla="*/ 63 h 293"/>
                <a:gd name="T20" fmla="*/ 191 w 298"/>
                <a:gd name="T21" fmla="*/ 111 h 293"/>
                <a:gd name="T22" fmla="*/ 131 w 298"/>
                <a:gd name="T23" fmla="*/ 148 h 293"/>
                <a:gd name="T24" fmla="*/ 126 w 298"/>
                <a:gd name="T25" fmla="*/ 167 h 293"/>
                <a:gd name="T26" fmla="*/ 138 w 298"/>
                <a:gd name="T27" fmla="*/ 174 h 293"/>
                <a:gd name="T28" fmla="*/ 145 w 298"/>
                <a:gd name="T29" fmla="*/ 172 h 293"/>
                <a:gd name="T30" fmla="*/ 218 w 298"/>
                <a:gd name="T31" fmla="*/ 128 h 293"/>
                <a:gd name="T32" fmla="*/ 218 w 298"/>
                <a:gd name="T33" fmla="*/ 128 h 293"/>
                <a:gd name="T34" fmla="*/ 261 w 298"/>
                <a:gd name="T35" fmla="*/ 102 h 293"/>
                <a:gd name="T36" fmla="*/ 241 w 298"/>
                <a:gd name="T37" fmla="*/ 185 h 293"/>
                <a:gd name="T38" fmla="*/ 291 w 298"/>
                <a:gd name="T39" fmla="*/ 61 h 293"/>
                <a:gd name="T40" fmla="*/ 276 w 298"/>
                <a:gd name="T41" fmla="*/ 60 h 293"/>
                <a:gd name="T42" fmla="*/ 215 w 298"/>
                <a:gd name="T43" fmla="*/ 97 h 293"/>
                <a:gd name="T44" fmla="*/ 179 w 298"/>
                <a:gd name="T45" fmla="*/ 36 h 293"/>
                <a:gd name="T46" fmla="*/ 170 w 298"/>
                <a:gd name="T47" fmla="*/ 30 h 293"/>
                <a:gd name="T48" fmla="*/ 160 w 298"/>
                <a:gd name="T49" fmla="*/ 32 h 293"/>
                <a:gd name="T50" fmla="*/ 99 w 298"/>
                <a:gd name="T51" fmla="*/ 68 h 293"/>
                <a:gd name="T52" fmla="*/ 62 w 298"/>
                <a:gd name="T53" fmla="*/ 8 h 293"/>
                <a:gd name="T54" fmla="*/ 48 w 298"/>
                <a:gd name="T55" fmla="*/ 1 h 293"/>
                <a:gd name="T56" fmla="*/ 37 w 298"/>
                <a:gd name="T57" fmla="*/ 11 h 293"/>
                <a:gd name="T58" fmla="*/ 8 w 298"/>
                <a:gd name="T59" fmla="*/ 128 h 293"/>
                <a:gd name="T60" fmla="*/ 23 w 298"/>
                <a:gd name="T61" fmla="*/ 229 h 293"/>
                <a:gd name="T62" fmla="*/ 106 w 298"/>
                <a:gd name="T63" fmla="*/ 289 h 293"/>
                <a:gd name="T64" fmla="*/ 138 w 298"/>
                <a:gd name="T65" fmla="*/ 293 h 293"/>
                <a:gd name="T66" fmla="*/ 268 w 298"/>
                <a:gd name="T67" fmla="*/ 192 h 293"/>
                <a:gd name="T68" fmla="*/ 296 w 298"/>
                <a:gd name="T69" fmla="*/ 76 h 293"/>
                <a:gd name="T70" fmla="*/ 291 w 298"/>
                <a:gd name="T71" fmla="*/ 6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98" h="293">
                  <a:moveTo>
                    <a:pt x="241" y="185"/>
                  </a:moveTo>
                  <a:cubicBezTo>
                    <a:pt x="229" y="233"/>
                    <a:pt x="187" y="266"/>
                    <a:pt x="138" y="266"/>
                  </a:cubicBezTo>
                  <a:cubicBezTo>
                    <a:pt x="129" y="266"/>
                    <a:pt x="121" y="265"/>
                    <a:pt x="112" y="262"/>
                  </a:cubicBezTo>
                  <a:cubicBezTo>
                    <a:pt x="85" y="256"/>
                    <a:pt x="62" y="239"/>
                    <a:pt x="47" y="214"/>
                  </a:cubicBezTo>
                  <a:cubicBezTo>
                    <a:pt x="33" y="190"/>
                    <a:pt x="28" y="162"/>
                    <a:pt x="35" y="134"/>
                  </a:cubicBezTo>
                  <a:cubicBezTo>
                    <a:pt x="56" y="51"/>
                    <a:pt x="56" y="51"/>
                    <a:pt x="56" y="51"/>
                  </a:cubicBezTo>
                  <a:cubicBezTo>
                    <a:pt x="82" y="94"/>
                    <a:pt x="82" y="94"/>
                    <a:pt x="82" y="94"/>
                  </a:cubicBezTo>
                  <a:cubicBezTo>
                    <a:pt x="84" y="98"/>
                    <a:pt x="87" y="100"/>
                    <a:pt x="91" y="101"/>
                  </a:cubicBezTo>
                  <a:cubicBezTo>
                    <a:pt x="94" y="102"/>
                    <a:pt x="98" y="101"/>
                    <a:pt x="101" y="99"/>
                  </a:cubicBezTo>
                  <a:cubicBezTo>
                    <a:pt x="162" y="63"/>
                    <a:pt x="162" y="63"/>
                    <a:pt x="162" y="63"/>
                  </a:cubicBezTo>
                  <a:cubicBezTo>
                    <a:pt x="191" y="111"/>
                    <a:pt x="191" y="111"/>
                    <a:pt x="191" y="111"/>
                  </a:cubicBezTo>
                  <a:cubicBezTo>
                    <a:pt x="131" y="148"/>
                    <a:pt x="131" y="148"/>
                    <a:pt x="131" y="148"/>
                  </a:cubicBezTo>
                  <a:cubicBezTo>
                    <a:pt x="124" y="152"/>
                    <a:pt x="122" y="160"/>
                    <a:pt x="126" y="167"/>
                  </a:cubicBezTo>
                  <a:cubicBezTo>
                    <a:pt x="129" y="171"/>
                    <a:pt x="133" y="174"/>
                    <a:pt x="138" y="174"/>
                  </a:cubicBezTo>
                  <a:cubicBezTo>
                    <a:pt x="140" y="174"/>
                    <a:pt x="143" y="173"/>
                    <a:pt x="145" y="172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61" y="102"/>
                    <a:pt x="261" y="102"/>
                    <a:pt x="261" y="102"/>
                  </a:cubicBezTo>
                  <a:lnTo>
                    <a:pt x="241" y="185"/>
                  </a:lnTo>
                  <a:close/>
                  <a:moveTo>
                    <a:pt x="291" y="61"/>
                  </a:moveTo>
                  <a:cubicBezTo>
                    <a:pt x="287" y="58"/>
                    <a:pt x="280" y="58"/>
                    <a:pt x="276" y="60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179" y="36"/>
                    <a:pt x="179" y="36"/>
                    <a:pt x="179" y="36"/>
                  </a:cubicBezTo>
                  <a:cubicBezTo>
                    <a:pt x="177" y="33"/>
                    <a:pt x="174" y="31"/>
                    <a:pt x="170" y="30"/>
                  </a:cubicBezTo>
                  <a:cubicBezTo>
                    <a:pt x="166" y="29"/>
                    <a:pt x="163" y="30"/>
                    <a:pt x="160" y="32"/>
                  </a:cubicBezTo>
                  <a:cubicBezTo>
                    <a:pt x="99" y="68"/>
                    <a:pt x="99" y="68"/>
                    <a:pt x="99" y="68"/>
                  </a:cubicBezTo>
                  <a:cubicBezTo>
                    <a:pt x="62" y="8"/>
                    <a:pt x="62" y="8"/>
                    <a:pt x="62" y="8"/>
                  </a:cubicBezTo>
                  <a:cubicBezTo>
                    <a:pt x="60" y="3"/>
                    <a:pt x="54" y="0"/>
                    <a:pt x="48" y="1"/>
                  </a:cubicBezTo>
                  <a:cubicBezTo>
                    <a:pt x="43" y="2"/>
                    <a:pt x="38" y="6"/>
                    <a:pt x="37" y="11"/>
                  </a:cubicBezTo>
                  <a:cubicBezTo>
                    <a:pt x="8" y="128"/>
                    <a:pt x="8" y="128"/>
                    <a:pt x="8" y="128"/>
                  </a:cubicBezTo>
                  <a:cubicBezTo>
                    <a:pt x="0" y="162"/>
                    <a:pt x="5" y="198"/>
                    <a:pt x="23" y="229"/>
                  </a:cubicBezTo>
                  <a:cubicBezTo>
                    <a:pt x="42" y="259"/>
                    <a:pt x="71" y="281"/>
                    <a:pt x="106" y="289"/>
                  </a:cubicBezTo>
                  <a:cubicBezTo>
                    <a:pt x="116" y="292"/>
                    <a:pt x="127" y="293"/>
                    <a:pt x="138" y="293"/>
                  </a:cubicBezTo>
                  <a:cubicBezTo>
                    <a:pt x="199" y="293"/>
                    <a:pt x="253" y="252"/>
                    <a:pt x="268" y="192"/>
                  </a:cubicBezTo>
                  <a:cubicBezTo>
                    <a:pt x="296" y="76"/>
                    <a:pt x="296" y="76"/>
                    <a:pt x="296" y="76"/>
                  </a:cubicBezTo>
                  <a:cubicBezTo>
                    <a:pt x="298" y="70"/>
                    <a:pt x="296" y="65"/>
                    <a:pt x="291" y="61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</p:grpSp>
      <p:sp>
        <p:nvSpPr>
          <p:cNvPr id="64" name="Trójkąt równoramienny 63"/>
          <p:cNvSpPr/>
          <p:nvPr userDrawn="1"/>
        </p:nvSpPr>
        <p:spPr>
          <a:xfrm rot="16200000">
            <a:off x="10216896" y="5943600"/>
            <a:ext cx="2121408" cy="1828800"/>
          </a:xfrm>
          <a:prstGeom prst="triangle">
            <a:avLst/>
          </a:prstGeom>
          <a:solidFill>
            <a:srgbClr val="48A2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65" name="Trójkąt równoramienny 64"/>
          <p:cNvSpPr/>
          <p:nvPr userDrawn="1"/>
        </p:nvSpPr>
        <p:spPr>
          <a:xfrm rot="5400000">
            <a:off x="-1187698" y="5105401"/>
            <a:ext cx="2121408" cy="1828800"/>
          </a:xfrm>
          <a:prstGeom prst="triangle">
            <a:avLst/>
          </a:prstGeom>
          <a:solidFill>
            <a:srgbClr val="CB3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                    </a:t>
            </a:r>
          </a:p>
        </p:txBody>
      </p:sp>
      <p:sp>
        <p:nvSpPr>
          <p:cNvPr id="66" name="Symbol zastępczy zawartości 2"/>
          <p:cNvSpPr txBox="1">
            <a:spLocks noGrp="1"/>
          </p:cNvSpPr>
          <p:nvPr>
            <p:ph idx="14"/>
          </p:nvPr>
        </p:nvSpPr>
        <p:spPr>
          <a:xfrm>
            <a:off x="476447" y="2718603"/>
            <a:ext cx="11185285" cy="310981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963410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7"/>
          <p:cNvGrpSpPr>
            <a:grpSpLocks noChangeAspect="1"/>
          </p:cNvGrpSpPr>
          <p:nvPr userDrawn="1"/>
        </p:nvGrpSpPr>
        <p:grpSpPr bwMode="auto">
          <a:xfrm>
            <a:off x="479653" y="455386"/>
            <a:ext cx="1803846" cy="691243"/>
            <a:chOff x="2149" y="1512"/>
            <a:chExt cx="3382" cy="1296"/>
          </a:xfrm>
        </p:grpSpPr>
        <p:sp>
          <p:nvSpPr>
            <p:cNvPr id="7" name="AutoShape 16"/>
            <p:cNvSpPr>
              <a:spLocks noChangeAspect="1" noChangeArrowheads="1" noTextEdit="1"/>
            </p:cNvSpPr>
            <p:nvPr/>
          </p:nvSpPr>
          <p:spPr bwMode="auto">
            <a:xfrm>
              <a:off x="2149" y="1512"/>
              <a:ext cx="3382" cy="1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" name="Freeform 18"/>
            <p:cNvSpPr>
              <a:spLocks noEditPoints="1"/>
            </p:cNvSpPr>
            <p:nvPr/>
          </p:nvSpPr>
          <p:spPr bwMode="auto">
            <a:xfrm>
              <a:off x="2958" y="1820"/>
              <a:ext cx="139" cy="211"/>
            </a:xfrm>
            <a:custGeom>
              <a:avLst/>
              <a:gdLst>
                <a:gd name="T0" fmla="*/ 38 w 72"/>
                <a:gd name="T1" fmla="*/ 54 h 109"/>
                <a:gd name="T2" fmla="*/ 56 w 72"/>
                <a:gd name="T3" fmla="*/ 34 h 109"/>
                <a:gd name="T4" fmla="*/ 38 w 72"/>
                <a:gd name="T5" fmla="*/ 13 h 109"/>
                <a:gd name="T6" fmla="*/ 16 w 72"/>
                <a:gd name="T7" fmla="*/ 13 h 109"/>
                <a:gd name="T8" fmla="*/ 16 w 72"/>
                <a:gd name="T9" fmla="*/ 54 h 109"/>
                <a:gd name="T10" fmla="*/ 38 w 72"/>
                <a:gd name="T11" fmla="*/ 54 h 109"/>
                <a:gd name="T12" fmla="*/ 16 w 72"/>
                <a:gd name="T13" fmla="*/ 108 h 109"/>
                <a:gd name="T14" fmla="*/ 8 w 72"/>
                <a:gd name="T15" fmla="*/ 109 h 109"/>
                <a:gd name="T16" fmla="*/ 0 w 72"/>
                <a:gd name="T17" fmla="*/ 108 h 109"/>
                <a:gd name="T18" fmla="*/ 0 w 72"/>
                <a:gd name="T19" fmla="*/ 0 h 109"/>
                <a:gd name="T20" fmla="*/ 40 w 72"/>
                <a:gd name="T21" fmla="*/ 0 h 109"/>
                <a:gd name="T22" fmla="*/ 72 w 72"/>
                <a:gd name="T23" fmla="*/ 34 h 109"/>
                <a:gd name="T24" fmla="*/ 40 w 72"/>
                <a:gd name="T25" fmla="*/ 67 h 109"/>
                <a:gd name="T26" fmla="*/ 16 w 72"/>
                <a:gd name="T27" fmla="*/ 67 h 109"/>
                <a:gd name="T28" fmla="*/ 16 w 72"/>
                <a:gd name="T29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2" h="109">
                  <a:moveTo>
                    <a:pt x="38" y="54"/>
                  </a:moveTo>
                  <a:cubicBezTo>
                    <a:pt x="50" y="54"/>
                    <a:pt x="56" y="46"/>
                    <a:pt x="56" y="34"/>
                  </a:cubicBezTo>
                  <a:cubicBezTo>
                    <a:pt x="56" y="21"/>
                    <a:pt x="50" y="13"/>
                    <a:pt x="38" y="13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54"/>
                    <a:pt x="16" y="54"/>
                    <a:pt x="16" y="54"/>
                  </a:cubicBezTo>
                  <a:lnTo>
                    <a:pt x="38" y="54"/>
                  </a:lnTo>
                  <a:close/>
                  <a:moveTo>
                    <a:pt x="16" y="108"/>
                  </a:moveTo>
                  <a:cubicBezTo>
                    <a:pt x="16" y="108"/>
                    <a:pt x="13" y="109"/>
                    <a:pt x="8" y="109"/>
                  </a:cubicBezTo>
                  <a:cubicBezTo>
                    <a:pt x="3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60" y="0"/>
                    <a:pt x="72" y="14"/>
                    <a:pt x="72" y="34"/>
                  </a:cubicBezTo>
                  <a:cubicBezTo>
                    <a:pt x="72" y="53"/>
                    <a:pt x="60" y="67"/>
                    <a:pt x="40" y="67"/>
                  </a:cubicBezTo>
                  <a:cubicBezTo>
                    <a:pt x="16" y="67"/>
                    <a:pt x="16" y="67"/>
                    <a:pt x="16" y="67"/>
                  </a:cubicBezTo>
                  <a:lnTo>
                    <a:pt x="16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" name="Freeform 19"/>
            <p:cNvSpPr>
              <a:spLocks noEditPoints="1"/>
            </p:cNvSpPr>
            <p:nvPr/>
          </p:nvSpPr>
          <p:spPr bwMode="auto">
            <a:xfrm>
              <a:off x="3116" y="1874"/>
              <a:ext cx="120" cy="161"/>
            </a:xfrm>
            <a:custGeom>
              <a:avLst/>
              <a:gdLst>
                <a:gd name="T0" fmla="*/ 31 w 62"/>
                <a:gd name="T1" fmla="*/ 44 h 83"/>
                <a:gd name="T2" fmla="*/ 16 w 62"/>
                <a:gd name="T3" fmla="*/ 57 h 83"/>
                <a:gd name="T4" fmla="*/ 29 w 62"/>
                <a:gd name="T5" fmla="*/ 71 h 83"/>
                <a:gd name="T6" fmla="*/ 46 w 62"/>
                <a:gd name="T7" fmla="*/ 50 h 83"/>
                <a:gd name="T8" fmla="*/ 46 w 62"/>
                <a:gd name="T9" fmla="*/ 45 h 83"/>
                <a:gd name="T10" fmla="*/ 31 w 62"/>
                <a:gd name="T11" fmla="*/ 44 h 83"/>
                <a:gd name="T12" fmla="*/ 33 w 62"/>
                <a:gd name="T13" fmla="*/ 0 h 83"/>
                <a:gd name="T14" fmla="*/ 62 w 62"/>
                <a:gd name="T15" fmla="*/ 29 h 83"/>
                <a:gd name="T16" fmla="*/ 62 w 62"/>
                <a:gd name="T17" fmla="*/ 80 h 83"/>
                <a:gd name="T18" fmla="*/ 56 w 62"/>
                <a:gd name="T19" fmla="*/ 81 h 83"/>
                <a:gd name="T20" fmla="*/ 50 w 62"/>
                <a:gd name="T21" fmla="*/ 80 h 83"/>
                <a:gd name="T22" fmla="*/ 47 w 62"/>
                <a:gd name="T23" fmla="*/ 70 h 83"/>
                <a:gd name="T24" fmla="*/ 24 w 62"/>
                <a:gd name="T25" fmla="*/ 83 h 83"/>
                <a:gd name="T26" fmla="*/ 0 w 62"/>
                <a:gd name="T27" fmla="*/ 57 h 83"/>
                <a:gd name="T28" fmla="*/ 29 w 62"/>
                <a:gd name="T29" fmla="*/ 34 h 83"/>
                <a:gd name="T30" fmla="*/ 46 w 62"/>
                <a:gd name="T31" fmla="*/ 35 h 83"/>
                <a:gd name="T32" fmla="*/ 46 w 62"/>
                <a:gd name="T33" fmla="*/ 29 h 83"/>
                <a:gd name="T34" fmla="*/ 31 w 62"/>
                <a:gd name="T35" fmla="*/ 13 h 83"/>
                <a:gd name="T36" fmla="*/ 11 w 62"/>
                <a:gd name="T37" fmla="*/ 17 h 83"/>
                <a:gd name="T38" fmla="*/ 7 w 62"/>
                <a:gd name="T39" fmla="*/ 12 h 83"/>
                <a:gd name="T40" fmla="*/ 6 w 62"/>
                <a:gd name="T41" fmla="*/ 6 h 83"/>
                <a:gd name="T42" fmla="*/ 33 w 62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2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5" y="0"/>
                    <a:pt x="62" y="10"/>
                    <a:pt x="62" y="29"/>
                  </a:cubicBezTo>
                  <a:cubicBezTo>
                    <a:pt x="62" y="80"/>
                    <a:pt x="62" y="80"/>
                    <a:pt x="62" y="80"/>
                  </a:cubicBezTo>
                  <a:cubicBezTo>
                    <a:pt x="62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3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3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1" y="16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" name="Freeform 20"/>
            <p:cNvSpPr>
              <a:spLocks noEditPoints="1"/>
            </p:cNvSpPr>
            <p:nvPr/>
          </p:nvSpPr>
          <p:spPr bwMode="auto">
            <a:xfrm>
              <a:off x="3276" y="1803"/>
              <a:ext cx="118" cy="228"/>
            </a:xfrm>
            <a:custGeom>
              <a:avLst/>
              <a:gdLst>
                <a:gd name="T0" fmla="*/ 26 w 61"/>
                <a:gd name="T1" fmla="*/ 27 h 118"/>
                <a:gd name="T2" fmla="*/ 17 w 61"/>
                <a:gd name="T3" fmla="*/ 22 h 118"/>
                <a:gd name="T4" fmla="*/ 32 w 61"/>
                <a:gd name="T5" fmla="*/ 1 h 118"/>
                <a:gd name="T6" fmla="*/ 45 w 61"/>
                <a:gd name="T7" fmla="*/ 7 h 118"/>
                <a:gd name="T8" fmla="*/ 26 w 61"/>
                <a:gd name="T9" fmla="*/ 27 h 118"/>
                <a:gd name="T10" fmla="*/ 61 w 61"/>
                <a:gd name="T11" fmla="*/ 117 h 118"/>
                <a:gd name="T12" fmla="*/ 54 w 61"/>
                <a:gd name="T13" fmla="*/ 118 h 118"/>
                <a:gd name="T14" fmla="*/ 46 w 61"/>
                <a:gd name="T15" fmla="*/ 117 h 118"/>
                <a:gd name="T16" fmla="*/ 46 w 61"/>
                <a:gd name="T17" fmla="*/ 63 h 118"/>
                <a:gd name="T18" fmla="*/ 32 w 61"/>
                <a:gd name="T19" fmla="*/ 49 h 118"/>
                <a:gd name="T20" fmla="*/ 15 w 61"/>
                <a:gd name="T21" fmla="*/ 59 h 118"/>
                <a:gd name="T22" fmla="*/ 15 w 61"/>
                <a:gd name="T23" fmla="*/ 117 h 118"/>
                <a:gd name="T24" fmla="*/ 8 w 61"/>
                <a:gd name="T25" fmla="*/ 118 h 118"/>
                <a:gd name="T26" fmla="*/ 0 w 61"/>
                <a:gd name="T27" fmla="*/ 117 h 118"/>
                <a:gd name="T28" fmla="*/ 0 w 61"/>
                <a:gd name="T29" fmla="*/ 40 h 118"/>
                <a:gd name="T30" fmla="*/ 8 w 61"/>
                <a:gd name="T31" fmla="*/ 39 h 118"/>
                <a:gd name="T32" fmla="*/ 15 w 61"/>
                <a:gd name="T33" fmla="*/ 40 h 118"/>
                <a:gd name="T34" fmla="*/ 15 w 61"/>
                <a:gd name="T35" fmla="*/ 47 h 118"/>
                <a:gd name="T36" fmla="*/ 38 w 61"/>
                <a:gd name="T37" fmla="*/ 37 h 118"/>
                <a:gd name="T38" fmla="*/ 61 w 61"/>
                <a:gd name="T39" fmla="*/ 60 h 118"/>
                <a:gd name="T40" fmla="*/ 61 w 61"/>
                <a:gd name="T41" fmla="*/ 117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1" h="118">
                  <a:moveTo>
                    <a:pt x="26" y="27"/>
                  </a:moveTo>
                  <a:cubicBezTo>
                    <a:pt x="22" y="26"/>
                    <a:pt x="19" y="25"/>
                    <a:pt x="17" y="22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36" y="0"/>
                    <a:pt x="42" y="3"/>
                    <a:pt x="45" y="7"/>
                  </a:cubicBezTo>
                  <a:lnTo>
                    <a:pt x="26" y="27"/>
                  </a:lnTo>
                  <a:close/>
                  <a:moveTo>
                    <a:pt x="61" y="117"/>
                  </a:moveTo>
                  <a:cubicBezTo>
                    <a:pt x="61" y="117"/>
                    <a:pt x="59" y="118"/>
                    <a:pt x="54" y="118"/>
                  </a:cubicBezTo>
                  <a:cubicBezTo>
                    <a:pt x="49" y="118"/>
                    <a:pt x="46" y="117"/>
                    <a:pt x="46" y="117"/>
                  </a:cubicBezTo>
                  <a:cubicBezTo>
                    <a:pt x="46" y="63"/>
                    <a:pt x="46" y="63"/>
                    <a:pt x="46" y="63"/>
                  </a:cubicBezTo>
                  <a:cubicBezTo>
                    <a:pt x="46" y="54"/>
                    <a:pt x="42" y="49"/>
                    <a:pt x="32" y="49"/>
                  </a:cubicBezTo>
                  <a:cubicBezTo>
                    <a:pt x="25" y="49"/>
                    <a:pt x="19" y="53"/>
                    <a:pt x="15" y="59"/>
                  </a:cubicBezTo>
                  <a:cubicBezTo>
                    <a:pt x="15" y="117"/>
                    <a:pt x="15" y="117"/>
                    <a:pt x="15" y="117"/>
                  </a:cubicBezTo>
                  <a:cubicBezTo>
                    <a:pt x="15" y="117"/>
                    <a:pt x="12" y="118"/>
                    <a:pt x="8" y="118"/>
                  </a:cubicBezTo>
                  <a:cubicBezTo>
                    <a:pt x="2" y="118"/>
                    <a:pt x="0" y="117"/>
                    <a:pt x="0" y="1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2" y="39"/>
                    <a:pt x="8" y="39"/>
                  </a:cubicBezTo>
                  <a:cubicBezTo>
                    <a:pt x="12" y="39"/>
                    <a:pt x="15" y="40"/>
                    <a:pt x="15" y="40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20" y="41"/>
                    <a:pt x="28" y="37"/>
                    <a:pt x="38" y="37"/>
                  </a:cubicBezTo>
                  <a:cubicBezTo>
                    <a:pt x="53" y="37"/>
                    <a:pt x="61" y="46"/>
                    <a:pt x="61" y="60"/>
                  </a:cubicBezTo>
                  <a:lnTo>
                    <a:pt x="61" y="11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" name="Freeform 21"/>
            <p:cNvSpPr>
              <a:spLocks/>
            </p:cNvSpPr>
            <p:nvPr/>
          </p:nvSpPr>
          <p:spPr bwMode="auto">
            <a:xfrm>
              <a:off x="3429" y="1874"/>
              <a:ext cx="104" cy="161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5 w 54"/>
                <a:gd name="T9" fmla="*/ 23 h 83"/>
                <a:gd name="T10" fmla="*/ 34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0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0" y="13"/>
                  </a:cubicBezTo>
                  <a:cubicBezTo>
                    <a:pt x="20" y="13"/>
                    <a:pt x="15" y="16"/>
                    <a:pt x="15" y="23"/>
                  </a:cubicBezTo>
                  <a:cubicBezTo>
                    <a:pt x="15" y="31"/>
                    <a:pt x="24" y="33"/>
                    <a:pt x="34" y="36"/>
                  </a:cubicBezTo>
                  <a:cubicBezTo>
                    <a:pt x="44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5" y="70"/>
                  </a:cubicBezTo>
                  <a:cubicBezTo>
                    <a:pt x="34" y="70"/>
                    <a:pt x="39" y="66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0" y="39"/>
                    <a:pt x="0" y="24"/>
                  </a:cubicBezTo>
                  <a:cubicBezTo>
                    <a:pt x="0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auto">
            <a:xfrm>
              <a:off x="3552" y="1843"/>
              <a:ext cx="97" cy="192"/>
            </a:xfrm>
            <a:custGeom>
              <a:avLst/>
              <a:gdLst>
                <a:gd name="T0" fmla="*/ 27 w 50"/>
                <a:gd name="T1" fmla="*/ 69 h 99"/>
                <a:gd name="T2" fmla="*/ 42 w 50"/>
                <a:gd name="T3" fmla="*/ 86 h 99"/>
                <a:gd name="T4" fmla="*/ 49 w 50"/>
                <a:gd name="T5" fmla="*/ 86 h 99"/>
                <a:gd name="T6" fmla="*/ 50 w 50"/>
                <a:gd name="T7" fmla="*/ 92 h 99"/>
                <a:gd name="T8" fmla="*/ 49 w 50"/>
                <a:gd name="T9" fmla="*/ 97 h 99"/>
                <a:gd name="T10" fmla="*/ 38 w 50"/>
                <a:gd name="T11" fmla="*/ 99 h 99"/>
                <a:gd name="T12" fmla="*/ 12 w 50"/>
                <a:gd name="T13" fmla="*/ 69 h 99"/>
                <a:gd name="T14" fmla="*/ 12 w 50"/>
                <a:gd name="T15" fmla="*/ 29 h 99"/>
                <a:gd name="T16" fmla="*/ 1 w 50"/>
                <a:gd name="T17" fmla="*/ 29 h 99"/>
                <a:gd name="T18" fmla="*/ 0 w 50"/>
                <a:gd name="T19" fmla="*/ 23 h 99"/>
                <a:gd name="T20" fmla="*/ 1 w 50"/>
                <a:gd name="T21" fmla="*/ 18 h 99"/>
                <a:gd name="T22" fmla="*/ 12 w 50"/>
                <a:gd name="T23" fmla="*/ 18 h 99"/>
                <a:gd name="T24" fmla="*/ 12 w 50"/>
                <a:gd name="T25" fmla="*/ 4 h 99"/>
                <a:gd name="T26" fmla="*/ 27 w 50"/>
                <a:gd name="T27" fmla="*/ 1 h 99"/>
                <a:gd name="T28" fmla="*/ 27 w 50"/>
                <a:gd name="T29" fmla="*/ 18 h 99"/>
                <a:gd name="T30" fmla="*/ 47 w 50"/>
                <a:gd name="T31" fmla="*/ 18 h 99"/>
                <a:gd name="T32" fmla="*/ 48 w 50"/>
                <a:gd name="T33" fmla="*/ 23 h 99"/>
                <a:gd name="T34" fmla="*/ 47 w 50"/>
                <a:gd name="T35" fmla="*/ 29 h 99"/>
                <a:gd name="T36" fmla="*/ 27 w 50"/>
                <a:gd name="T37" fmla="*/ 29 h 99"/>
                <a:gd name="T38" fmla="*/ 27 w 50"/>
                <a:gd name="T39" fmla="*/ 6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9">
                  <a:moveTo>
                    <a:pt x="27" y="69"/>
                  </a:moveTo>
                  <a:cubicBezTo>
                    <a:pt x="27" y="82"/>
                    <a:pt x="32" y="86"/>
                    <a:pt x="42" y="86"/>
                  </a:cubicBezTo>
                  <a:cubicBezTo>
                    <a:pt x="45" y="86"/>
                    <a:pt x="49" y="86"/>
                    <a:pt x="49" y="86"/>
                  </a:cubicBezTo>
                  <a:cubicBezTo>
                    <a:pt x="49" y="86"/>
                    <a:pt x="50" y="88"/>
                    <a:pt x="50" y="92"/>
                  </a:cubicBezTo>
                  <a:cubicBezTo>
                    <a:pt x="50" y="95"/>
                    <a:pt x="49" y="97"/>
                    <a:pt x="49" y="97"/>
                  </a:cubicBezTo>
                  <a:cubicBezTo>
                    <a:pt x="46" y="98"/>
                    <a:pt x="42" y="99"/>
                    <a:pt x="38" y="99"/>
                  </a:cubicBezTo>
                  <a:cubicBezTo>
                    <a:pt x="20" y="99"/>
                    <a:pt x="12" y="88"/>
                    <a:pt x="12" y="69"/>
                  </a:cubicBezTo>
                  <a:cubicBezTo>
                    <a:pt x="12" y="29"/>
                    <a:pt x="12" y="29"/>
                    <a:pt x="12" y="29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29"/>
                    <a:pt x="0" y="27"/>
                    <a:pt x="0" y="23"/>
                  </a:cubicBezTo>
                  <a:cubicBezTo>
                    <a:pt x="0" y="20"/>
                    <a:pt x="1" y="18"/>
                    <a:pt x="1" y="18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6" y="2"/>
                    <a:pt x="22" y="0"/>
                    <a:pt x="27" y="1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47" y="18"/>
                    <a:pt x="47" y="18"/>
                    <a:pt x="47" y="18"/>
                  </a:cubicBezTo>
                  <a:cubicBezTo>
                    <a:pt x="47" y="18"/>
                    <a:pt x="48" y="20"/>
                    <a:pt x="48" y="23"/>
                  </a:cubicBezTo>
                  <a:cubicBezTo>
                    <a:pt x="48" y="27"/>
                    <a:pt x="47" y="29"/>
                    <a:pt x="47" y="29"/>
                  </a:cubicBezTo>
                  <a:cubicBezTo>
                    <a:pt x="27" y="29"/>
                    <a:pt x="27" y="29"/>
                    <a:pt x="27" y="29"/>
                  </a:cubicBezTo>
                  <a:lnTo>
                    <a:pt x="27" y="6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3" name="Freeform 23"/>
            <p:cNvSpPr>
              <a:spLocks/>
            </p:cNvSpPr>
            <p:nvPr/>
          </p:nvSpPr>
          <p:spPr bwMode="auto">
            <a:xfrm>
              <a:off x="3662" y="1878"/>
              <a:ext cx="219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2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8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2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6 w 113"/>
                <a:gd name="T41" fmla="*/ 49 h 79"/>
                <a:gd name="T42" fmla="*/ 100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3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2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2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3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6" y="49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5" y="79"/>
                    <a:pt x="81" y="79"/>
                  </a:cubicBezTo>
                  <a:cubicBezTo>
                    <a:pt x="78" y="79"/>
                    <a:pt x="76" y="79"/>
                    <a:pt x="73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4" name="Freeform 24"/>
            <p:cNvSpPr>
              <a:spLocks noEditPoints="1"/>
            </p:cNvSpPr>
            <p:nvPr/>
          </p:nvSpPr>
          <p:spPr bwMode="auto">
            <a:xfrm>
              <a:off x="3900" y="1874"/>
              <a:ext cx="129" cy="161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1 h 83"/>
                <a:gd name="T4" fmla="*/ 33 w 67"/>
                <a:gd name="T5" fmla="*/ 71 h 83"/>
                <a:gd name="T6" fmla="*/ 51 w 67"/>
                <a:gd name="T7" fmla="*/ 41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1 h 83"/>
                <a:gd name="T14" fmla="*/ 33 w 67"/>
                <a:gd name="T15" fmla="*/ 83 h 83"/>
                <a:gd name="T16" fmla="*/ 0 w 67"/>
                <a:gd name="T17" fmla="*/ 41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1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1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1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3" y="83"/>
                    <a:pt x="0" y="71"/>
                    <a:pt x="0" y="41"/>
                  </a:cubicBezTo>
                  <a:cubicBezTo>
                    <a:pt x="0" y="12"/>
                    <a:pt x="13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5" name="Freeform 25"/>
            <p:cNvSpPr>
              <a:spLocks/>
            </p:cNvSpPr>
            <p:nvPr/>
          </p:nvSpPr>
          <p:spPr bwMode="auto">
            <a:xfrm>
              <a:off x="4049" y="1878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1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2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1" y="64"/>
                    <a:pt x="81" y="64"/>
                    <a:pt x="81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6" name="Freeform 26"/>
            <p:cNvSpPr>
              <a:spLocks/>
            </p:cNvSpPr>
            <p:nvPr/>
          </p:nvSpPr>
          <p:spPr bwMode="auto">
            <a:xfrm>
              <a:off x="4278" y="1878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5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4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8 w 73"/>
                <a:gd name="T27" fmla="*/ 64 h 117"/>
                <a:gd name="T28" fmla="*/ 39 w 73"/>
                <a:gd name="T29" fmla="*/ 64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7"/>
                    <a:pt x="34" y="117"/>
                    <a:pt x="17" y="117"/>
                  </a:cubicBezTo>
                  <a:cubicBezTo>
                    <a:pt x="12" y="117"/>
                    <a:pt x="9" y="115"/>
                    <a:pt x="9" y="115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6"/>
                    <a:pt x="9" y="104"/>
                    <a:pt x="9" y="104"/>
                  </a:cubicBezTo>
                  <a:cubicBezTo>
                    <a:pt x="9" y="104"/>
                    <a:pt x="12" y="104"/>
                    <a:pt x="16" y="104"/>
                  </a:cubicBezTo>
                  <a:cubicBezTo>
                    <a:pt x="23" y="104"/>
                    <a:pt x="26" y="102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8" y="64"/>
                    <a:pt x="38" y="64"/>
                  </a:cubicBezTo>
                  <a:cubicBezTo>
                    <a:pt x="39" y="64"/>
                    <a:pt x="39" y="64"/>
                    <a:pt x="39" y="64"/>
                  </a:cubicBezTo>
                  <a:cubicBezTo>
                    <a:pt x="39" y="64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7" name="Freeform 27"/>
            <p:cNvSpPr>
              <a:spLocks/>
            </p:cNvSpPr>
            <p:nvPr/>
          </p:nvSpPr>
          <p:spPr bwMode="auto">
            <a:xfrm>
              <a:off x="4512" y="1820"/>
              <a:ext cx="118" cy="211"/>
            </a:xfrm>
            <a:custGeom>
              <a:avLst/>
              <a:gdLst>
                <a:gd name="T0" fmla="*/ 15 w 61"/>
                <a:gd name="T1" fmla="*/ 108 h 109"/>
                <a:gd name="T2" fmla="*/ 7 w 61"/>
                <a:gd name="T3" fmla="*/ 109 h 109"/>
                <a:gd name="T4" fmla="*/ 0 w 61"/>
                <a:gd name="T5" fmla="*/ 108 h 109"/>
                <a:gd name="T6" fmla="*/ 0 w 61"/>
                <a:gd name="T7" fmla="*/ 0 h 109"/>
                <a:gd name="T8" fmla="*/ 60 w 61"/>
                <a:gd name="T9" fmla="*/ 0 h 109"/>
                <a:gd name="T10" fmla="*/ 61 w 61"/>
                <a:gd name="T11" fmla="*/ 7 h 109"/>
                <a:gd name="T12" fmla="*/ 60 w 61"/>
                <a:gd name="T13" fmla="*/ 13 h 109"/>
                <a:gd name="T14" fmla="*/ 15 w 61"/>
                <a:gd name="T15" fmla="*/ 13 h 109"/>
                <a:gd name="T16" fmla="*/ 15 w 61"/>
                <a:gd name="T17" fmla="*/ 50 h 109"/>
                <a:gd name="T18" fmla="*/ 55 w 61"/>
                <a:gd name="T19" fmla="*/ 50 h 109"/>
                <a:gd name="T20" fmla="*/ 56 w 61"/>
                <a:gd name="T21" fmla="*/ 56 h 109"/>
                <a:gd name="T22" fmla="*/ 55 w 61"/>
                <a:gd name="T23" fmla="*/ 62 h 109"/>
                <a:gd name="T24" fmla="*/ 15 w 61"/>
                <a:gd name="T25" fmla="*/ 62 h 109"/>
                <a:gd name="T26" fmla="*/ 15 w 61"/>
                <a:gd name="T27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109">
                  <a:moveTo>
                    <a:pt x="15" y="108"/>
                  </a:moveTo>
                  <a:cubicBezTo>
                    <a:pt x="15" y="108"/>
                    <a:pt x="13" y="109"/>
                    <a:pt x="7" y="109"/>
                  </a:cubicBezTo>
                  <a:cubicBezTo>
                    <a:pt x="2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1" y="2"/>
                    <a:pt x="61" y="4"/>
                    <a:pt x="61" y="7"/>
                  </a:cubicBezTo>
                  <a:cubicBezTo>
                    <a:pt x="61" y="9"/>
                    <a:pt x="61" y="11"/>
                    <a:pt x="60" y="13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55" y="50"/>
                    <a:pt x="55" y="50"/>
                    <a:pt x="55" y="50"/>
                  </a:cubicBezTo>
                  <a:cubicBezTo>
                    <a:pt x="56" y="51"/>
                    <a:pt x="56" y="53"/>
                    <a:pt x="56" y="56"/>
                  </a:cubicBezTo>
                  <a:cubicBezTo>
                    <a:pt x="56" y="58"/>
                    <a:pt x="56" y="60"/>
                    <a:pt x="55" y="62"/>
                  </a:cubicBezTo>
                  <a:cubicBezTo>
                    <a:pt x="15" y="62"/>
                    <a:pt x="15" y="62"/>
                    <a:pt x="15" y="62"/>
                  </a:cubicBezTo>
                  <a:lnTo>
                    <a:pt x="15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8" name="Freeform 28"/>
            <p:cNvSpPr>
              <a:spLocks/>
            </p:cNvSpPr>
            <p:nvPr/>
          </p:nvSpPr>
          <p:spPr bwMode="auto">
            <a:xfrm>
              <a:off x="4657" y="1878"/>
              <a:ext cx="117" cy="157"/>
            </a:xfrm>
            <a:custGeom>
              <a:avLst/>
              <a:gdLst>
                <a:gd name="T0" fmla="*/ 0 w 61"/>
                <a:gd name="T1" fmla="*/ 1 h 81"/>
                <a:gd name="T2" fmla="*/ 7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3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3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19" y="68"/>
                    <a:pt x="29" y="68"/>
                  </a:cubicBezTo>
                  <a:cubicBezTo>
                    <a:pt x="35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3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3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0" y="77"/>
                    <a:pt x="32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9" name="Freeform 29"/>
            <p:cNvSpPr>
              <a:spLocks/>
            </p:cNvSpPr>
            <p:nvPr/>
          </p:nvSpPr>
          <p:spPr bwMode="auto">
            <a:xfrm>
              <a:off x="4817" y="1874"/>
              <a:ext cx="118" cy="157"/>
            </a:xfrm>
            <a:custGeom>
              <a:avLst/>
              <a:gdLst>
                <a:gd name="T0" fmla="*/ 61 w 61"/>
                <a:gd name="T1" fmla="*/ 80 h 81"/>
                <a:gd name="T2" fmla="*/ 54 w 61"/>
                <a:gd name="T3" fmla="*/ 81 h 81"/>
                <a:gd name="T4" fmla="*/ 46 w 61"/>
                <a:gd name="T5" fmla="*/ 80 h 81"/>
                <a:gd name="T6" fmla="*/ 46 w 61"/>
                <a:gd name="T7" fmla="*/ 26 h 81"/>
                <a:gd name="T8" fmla="*/ 32 w 61"/>
                <a:gd name="T9" fmla="*/ 12 h 81"/>
                <a:gd name="T10" fmla="*/ 15 w 61"/>
                <a:gd name="T11" fmla="*/ 22 h 81"/>
                <a:gd name="T12" fmla="*/ 15 w 61"/>
                <a:gd name="T13" fmla="*/ 80 h 81"/>
                <a:gd name="T14" fmla="*/ 7 w 61"/>
                <a:gd name="T15" fmla="*/ 81 h 81"/>
                <a:gd name="T16" fmla="*/ 0 w 61"/>
                <a:gd name="T17" fmla="*/ 80 h 81"/>
                <a:gd name="T18" fmla="*/ 0 w 61"/>
                <a:gd name="T19" fmla="*/ 3 h 81"/>
                <a:gd name="T20" fmla="*/ 7 w 61"/>
                <a:gd name="T21" fmla="*/ 2 h 81"/>
                <a:gd name="T22" fmla="*/ 15 w 61"/>
                <a:gd name="T23" fmla="*/ 3 h 81"/>
                <a:gd name="T24" fmla="*/ 15 w 61"/>
                <a:gd name="T25" fmla="*/ 10 h 81"/>
                <a:gd name="T26" fmla="*/ 38 w 61"/>
                <a:gd name="T27" fmla="*/ 0 h 81"/>
                <a:gd name="T28" fmla="*/ 61 w 61"/>
                <a:gd name="T29" fmla="*/ 23 h 81"/>
                <a:gd name="T30" fmla="*/ 61 w 61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61" y="80"/>
                  </a:moveTo>
                  <a:cubicBezTo>
                    <a:pt x="61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2"/>
                    <a:pt x="32" y="12"/>
                  </a:cubicBezTo>
                  <a:cubicBezTo>
                    <a:pt x="25" y="12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2" y="81"/>
                    <a:pt x="7" y="81"/>
                  </a:cubicBezTo>
                  <a:cubicBezTo>
                    <a:pt x="2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0" y="4"/>
                    <a:pt x="28" y="0"/>
                    <a:pt x="38" y="0"/>
                  </a:cubicBezTo>
                  <a:cubicBezTo>
                    <a:pt x="53" y="0"/>
                    <a:pt x="61" y="9"/>
                    <a:pt x="61" y="23"/>
                  </a:cubicBezTo>
                  <a:lnTo>
                    <a:pt x="61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0" name="Freeform 30"/>
            <p:cNvSpPr>
              <a:spLocks noEditPoints="1"/>
            </p:cNvSpPr>
            <p:nvPr/>
          </p:nvSpPr>
          <p:spPr bwMode="auto">
            <a:xfrm>
              <a:off x="4969" y="1812"/>
              <a:ext cx="128" cy="223"/>
            </a:xfrm>
            <a:custGeom>
              <a:avLst/>
              <a:gdLst>
                <a:gd name="T0" fmla="*/ 34 w 66"/>
                <a:gd name="T1" fmla="*/ 45 h 115"/>
                <a:gd name="T2" fmla="*/ 16 w 66"/>
                <a:gd name="T3" fmla="*/ 73 h 115"/>
                <a:gd name="T4" fmla="*/ 34 w 66"/>
                <a:gd name="T5" fmla="*/ 102 h 115"/>
                <a:gd name="T6" fmla="*/ 51 w 66"/>
                <a:gd name="T7" fmla="*/ 83 h 115"/>
                <a:gd name="T8" fmla="*/ 51 w 66"/>
                <a:gd name="T9" fmla="*/ 63 h 115"/>
                <a:gd name="T10" fmla="*/ 34 w 66"/>
                <a:gd name="T11" fmla="*/ 45 h 115"/>
                <a:gd name="T12" fmla="*/ 58 w 66"/>
                <a:gd name="T13" fmla="*/ 0 h 115"/>
                <a:gd name="T14" fmla="*/ 66 w 66"/>
                <a:gd name="T15" fmla="*/ 1 h 115"/>
                <a:gd name="T16" fmla="*/ 66 w 66"/>
                <a:gd name="T17" fmla="*/ 112 h 115"/>
                <a:gd name="T18" fmla="*/ 59 w 66"/>
                <a:gd name="T19" fmla="*/ 113 h 115"/>
                <a:gd name="T20" fmla="*/ 53 w 66"/>
                <a:gd name="T21" fmla="*/ 112 h 115"/>
                <a:gd name="T22" fmla="*/ 51 w 66"/>
                <a:gd name="T23" fmla="*/ 104 h 115"/>
                <a:gd name="T24" fmla="*/ 29 w 66"/>
                <a:gd name="T25" fmla="*/ 115 h 115"/>
                <a:gd name="T26" fmla="*/ 0 w 66"/>
                <a:gd name="T27" fmla="*/ 73 h 115"/>
                <a:gd name="T28" fmla="*/ 29 w 66"/>
                <a:gd name="T29" fmla="*/ 32 h 115"/>
                <a:gd name="T30" fmla="*/ 51 w 66"/>
                <a:gd name="T31" fmla="*/ 42 h 115"/>
                <a:gd name="T32" fmla="*/ 51 w 66"/>
                <a:gd name="T33" fmla="*/ 1 h 115"/>
                <a:gd name="T34" fmla="*/ 58 w 66"/>
                <a:gd name="T3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6" h="115">
                  <a:moveTo>
                    <a:pt x="34" y="45"/>
                  </a:moveTo>
                  <a:cubicBezTo>
                    <a:pt x="22" y="45"/>
                    <a:pt x="16" y="51"/>
                    <a:pt x="16" y="73"/>
                  </a:cubicBezTo>
                  <a:cubicBezTo>
                    <a:pt x="16" y="96"/>
                    <a:pt x="22" y="102"/>
                    <a:pt x="34" y="102"/>
                  </a:cubicBezTo>
                  <a:cubicBezTo>
                    <a:pt x="45" y="102"/>
                    <a:pt x="51" y="93"/>
                    <a:pt x="51" y="83"/>
                  </a:cubicBezTo>
                  <a:cubicBezTo>
                    <a:pt x="51" y="63"/>
                    <a:pt x="51" y="63"/>
                    <a:pt x="51" y="63"/>
                  </a:cubicBezTo>
                  <a:cubicBezTo>
                    <a:pt x="50" y="53"/>
                    <a:pt x="45" y="45"/>
                    <a:pt x="34" y="45"/>
                  </a:cubicBezTo>
                  <a:moveTo>
                    <a:pt x="58" y="0"/>
                  </a:moveTo>
                  <a:cubicBezTo>
                    <a:pt x="63" y="0"/>
                    <a:pt x="66" y="1"/>
                    <a:pt x="66" y="1"/>
                  </a:cubicBezTo>
                  <a:cubicBezTo>
                    <a:pt x="66" y="112"/>
                    <a:pt x="66" y="112"/>
                    <a:pt x="66" y="112"/>
                  </a:cubicBezTo>
                  <a:cubicBezTo>
                    <a:pt x="66" y="112"/>
                    <a:pt x="63" y="113"/>
                    <a:pt x="59" y="113"/>
                  </a:cubicBezTo>
                  <a:cubicBezTo>
                    <a:pt x="56" y="113"/>
                    <a:pt x="53" y="112"/>
                    <a:pt x="53" y="112"/>
                  </a:cubicBezTo>
                  <a:cubicBezTo>
                    <a:pt x="51" y="104"/>
                    <a:pt x="51" y="104"/>
                    <a:pt x="51" y="104"/>
                  </a:cubicBezTo>
                  <a:cubicBezTo>
                    <a:pt x="47" y="111"/>
                    <a:pt x="40" y="115"/>
                    <a:pt x="29" y="115"/>
                  </a:cubicBezTo>
                  <a:cubicBezTo>
                    <a:pt x="12" y="115"/>
                    <a:pt x="0" y="104"/>
                    <a:pt x="0" y="73"/>
                  </a:cubicBezTo>
                  <a:cubicBezTo>
                    <a:pt x="0" y="43"/>
                    <a:pt x="12" y="32"/>
                    <a:pt x="29" y="32"/>
                  </a:cubicBezTo>
                  <a:cubicBezTo>
                    <a:pt x="39" y="32"/>
                    <a:pt x="46" y="36"/>
                    <a:pt x="51" y="42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3" y="0"/>
                    <a:pt x="5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1" name="Freeform 31"/>
            <p:cNvSpPr>
              <a:spLocks/>
            </p:cNvSpPr>
            <p:nvPr/>
          </p:nvSpPr>
          <p:spPr bwMode="auto">
            <a:xfrm>
              <a:off x="5137" y="1878"/>
              <a:ext cx="118" cy="157"/>
            </a:xfrm>
            <a:custGeom>
              <a:avLst/>
              <a:gdLst>
                <a:gd name="T0" fmla="*/ 0 w 61"/>
                <a:gd name="T1" fmla="*/ 1 h 81"/>
                <a:gd name="T2" fmla="*/ 8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4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4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20" y="68"/>
                    <a:pt x="29" y="68"/>
                  </a:cubicBezTo>
                  <a:cubicBezTo>
                    <a:pt x="36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4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4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1" y="77"/>
                    <a:pt x="33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2" name="Freeform 32"/>
            <p:cNvSpPr>
              <a:spLocks/>
            </p:cNvSpPr>
            <p:nvPr/>
          </p:nvSpPr>
          <p:spPr bwMode="auto">
            <a:xfrm>
              <a:off x="5292" y="1874"/>
              <a:ext cx="104" cy="161"/>
            </a:xfrm>
            <a:custGeom>
              <a:avLst/>
              <a:gdLst>
                <a:gd name="T0" fmla="*/ 28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4 w 54"/>
                <a:gd name="T9" fmla="*/ 23 h 83"/>
                <a:gd name="T10" fmla="*/ 33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4 w 54"/>
                <a:gd name="T21" fmla="*/ 70 h 83"/>
                <a:gd name="T22" fmla="*/ 39 w 54"/>
                <a:gd name="T23" fmla="*/ 59 h 83"/>
                <a:gd name="T24" fmla="*/ 21 w 54"/>
                <a:gd name="T25" fmla="*/ 46 h 83"/>
                <a:gd name="T26" fmla="*/ 0 w 54"/>
                <a:gd name="T27" fmla="*/ 24 h 83"/>
                <a:gd name="T28" fmla="*/ 28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3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3" name="Freeform 33"/>
            <p:cNvSpPr>
              <a:spLocks/>
            </p:cNvSpPr>
            <p:nvPr/>
          </p:nvSpPr>
          <p:spPr bwMode="auto">
            <a:xfrm>
              <a:off x="5417" y="1878"/>
              <a:ext cx="112" cy="153"/>
            </a:xfrm>
            <a:custGeom>
              <a:avLst/>
              <a:gdLst>
                <a:gd name="T0" fmla="*/ 57 w 58"/>
                <a:gd name="T1" fmla="*/ 67 h 79"/>
                <a:gd name="T2" fmla="*/ 58 w 58"/>
                <a:gd name="T3" fmla="*/ 73 h 79"/>
                <a:gd name="T4" fmla="*/ 57 w 58"/>
                <a:gd name="T5" fmla="*/ 79 h 79"/>
                <a:gd name="T6" fmla="*/ 1 w 58"/>
                <a:gd name="T7" fmla="*/ 79 h 79"/>
                <a:gd name="T8" fmla="*/ 0 w 58"/>
                <a:gd name="T9" fmla="*/ 73 h 79"/>
                <a:gd name="T10" fmla="*/ 1 w 58"/>
                <a:gd name="T11" fmla="*/ 67 h 79"/>
                <a:gd name="T12" fmla="*/ 41 w 58"/>
                <a:gd name="T13" fmla="*/ 12 h 79"/>
                <a:gd name="T14" fmla="*/ 4 w 58"/>
                <a:gd name="T15" fmla="*/ 12 h 79"/>
                <a:gd name="T16" fmla="*/ 3 w 58"/>
                <a:gd name="T17" fmla="*/ 6 h 79"/>
                <a:gd name="T18" fmla="*/ 4 w 58"/>
                <a:gd name="T19" fmla="*/ 0 h 79"/>
                <a:gd name="T20" fmla="*/ 57 w 58"/>
                <a:gd name="T21" fmla="*/ 0 h 79"/>
                <a:gd name="T22" fmla="*/ 58 w 58"/>
                <a:gd name="T23" fmla="*/ 6 h 79"/>
                <a:gd name="T24" fmla="*/ 57 w 58"/>
                <a:gd name="T25" fmla="*/ 12 h 79"/>
                <a:gd name="T26" fmla="*/ 17 w 58"/>
                <a:gd name="T27" fmla="*/ 67 h 79"/>
                <a:gd name="T28" fmla="*/ 57 w 58"/>
                <a:gd name="T29" fmla="*/ 6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" h="79">
                  <a:moveTo>
                    <a:pt x="57" y="67"/>
                  </a:moveTo>
                  <a:cubicBezTo>
                    <a:pt x="57" y="67"/>
                    <a:pt x="58" y="69"/>
                    <a:pt x="58" y="73"/>
                  </a:cubicBezTo>
                  <a:cubicBezTo>
                    <a:pt x="58" y="77"/>
                    <a:pt x="57" y="79"/>
                    <a:pt x="57" y="79"/>
                  </a:cubicBezTo>
                  <a:cubicBezTo>
                    <a:pt x="1" y="79"/>
                    <a:pt x="1" y="79"/>
                    <a:pt x="1" y="79"/>
                  </a:cubicBezTo>
                  <a:cubicBezTo>
                    <a:pt x="1" y="77"/>
                    <a:pt x="0" y="75"/>
                    <a:pt x="0" y="73"/>
                  </a:cubicBezTo>
                  <a:cubicBezTo>
                    <a:pt x="0" y="70"/>
                    <a:pt x="1" y="68"/>
                    <a:pt x="1" y="67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3" y="10"/>
                    <a:pt x="3" y="6"/>
                  </a:cubicBezTo>
                  <a:cubicBezTo>
                    <a:pt x="3" y="2"/>
                    <a:pt x="4" y="0"/>
                    <a:pt x="4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1"/>
                    <a:pt x="58" y="3"/>
                    <a:pt x="58" y="6"/>
                  </a:cubicBezTo>
                  <a:cubicBezTo>
                    <a:pt x="58" y="8"/>
                    <a:pt x="58" y="10"/>
                    <a:pt x="57" y="12"/>
                  </a:cubicBezTo>
                  <a:cubicBezTo>
                    <a:pt x="17" y="67"/>
                    <a:pt x="17" y="67"/>
                    <a:pt x="17" y="67"/>
                  </a:cubicBezTo>
                  <a:lnTo>
                    <a:pt x="57" y="6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4" name="Freeform 34"/>
            <p:cNvSpPr>
              <a:spLocks noEditPoints="1"/>
            </p:cNvSpPr>
            <p:nvPr/>
          </p:nvSpPr>
          <p:spPr bwMode="auto">
            <a:xfrm>
              <a:off x="2958" y="2173"/>
              <a:ext cx="147" cy="209"/>
            </a:xfrm>
            <a:custGeom>
              <a:avLst/>
              <a:gdLst>
                <a:gd name="T0" fmla="*/ 16 w 76"/>
                <a:gd name="T1" fmla="*/ 50 h 108"/>
                <a:gd name="T2" fmla="*/ 37 w 76"/>
                <a:gd name="T3" fmla="*/ 50 h 108"/>
                <a:gd name="T4" fmla="*/ 55 w 76"/>
                <a:gd name="T5" fmla="*/ 31 h 108"/>
                <a:gd name="T6" fmla="*/ 37 w 76"/>
                <a:gd name="T7" fmla="*/ 12 h 108"/>
                <a:gd name="T8" fmla="*/ 16 w 76"/>
                <a:gd name="T9" fmla="*/ 12 h 108"/>
                <a:gd name="T10" fmla="*/ 16 w 76"/>
                <a:gd name="T11" fmla="*/ 50 h 108"/>
                <a:gd name="T12" fmla="*/ 39 w 76"/>
                <a:gd name="T13" fmla="*/ 0 h 108"/>
                <a:gd name="T14" fmla="*/ 71 w 76"/>
                <a:gd name="T15" fmla="*/ 31 h 108"/>
                <a:gd name="T16" fmla="*/ 50 w 76"/>
                <a:gd name="T17" fmla="*/ 62 h 108"/>
                <a:gd name="T18" fmla="*/ 76 w 76"/>
                <a:gd name="T19" fmla="*/ 107 h 108"/>
                <a:gd name="T20" fmla="*/ 67 w 76"/>
                <a:gd name="T21" fmla="*/ 108 h 108"/>
                <a:gd name="T22" fmla="*/ 59 w 76"/>
                <a:gd name="T23" fmla="*/ 107 h 108"/>
                <a:gd name="T24" fmla="*/ 34 w 76"/>
                <a:gd name="T25" fmla="*/ 63 h 108"/>
                <a:gd name="T26" fmla="*/ 16 w 76"/>
                <a:gd name="T27" fmla="*/ 63 h 108"/>
                <a:gd name="T28" fmla="*/ 16 w 76"/>
                <a:gd name="T29" fmla="*/ 107 h 108"/>
                <a:gd name="T30" fmla="*/ 8 w 76"/>
                <a:gd name="T31" fmla="*/ 108 h 108"/>
                <a:gd name="T32" fmla="*/ 0 w 76"/>
                <a:gd name="T33" fmla="*/ 107 h 108"/>
                <a:gd name="T34" fmla="*/ 0 w 76"/>
                <a:gd name="T35" fmla="*/ 0 h 108"/>
                <a:gd name="T36" fmla="*/ 39 w 76"/>
                <a:gd name="T37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6" h="108">
                  <a:moveTo>
                    <a:pt x="16" y="50"/>
                  </a:moveTo>
                  <a:cubicBezTo>
                    <a:pt x="37" y="50"/>
                    <a:pt x="37" y="50"/>
                    <a:pt x="37" y="50"/>
                  </a:cubicBezTo>
                  <a:cubicBezTo>
                    <a:pt x="49" y="50"/>
                    <a:pt x="55" y="43"/>
                    <a:pt x="55" y="31"/>
                  </a:cubicBezTo>
                  <a:cubicBezTo>
                    <a:pt x="55" y="19"/>
                    <a:pt x="49" y="12"/>
                    <a:pt x="37" y="12"/>
                  </a:cubicBezTo>
                  <a:cubicBezTo>
                    <a:pt x="16" y="12"/>
                    <a:pt x="16" y="12"/>
                    <a:pt x="16" y="12"/>
                  </a:cubicBezTo>
                  <a:lnTo>
                    <a:pt x="16" y="50"/>
                  </a:lnTo>
                  <a:close/>
                  <a:moveTo>
                    <a:pt x="39" y="0"/>
                  </a:moveTo>
                  <a:cubicBezTo>
                    <a:pt x="59" y="0"/>
                    <a:pt x="71" y="12"/>
                    <a:pt x="71" y="31"/>
                  </a:cubicBezTo>
                  <a:cubicBezTo>
                    <a:pt x="71" y="46"/>
                    <a:pt x="63" y="58"/>
                    <a:pt x="50" y="62"/>
                  </a:cubicBezTo>
                  <a:cubicBezTo>
                    <a:pt x="76" y="107"/>
                    <a:pt x="76" y="107"/>
                    <a:pt x="76" y="107"/>
                  </a:cubicBezTo>
                  <a:cubicBezTo>
                    <a:pt x="76" y="107"/>
                    <a:pt x="73" y="108"/>
                    <a:pt x="67" y="108"/>
                  </a:cubicBezTo>
                  <a:cubicBezTo>
                    <a:pt x="62" y="108"/>
                    <a:pt x="59" y="107"/>
                    <a:pt x="59" y="107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6" y="107"/>
                    <a:pt x="16" y="107"/>
                    <a:pt x="16" y="107"/>
                  </a:cubicBezTo>
                  <a:cubicBezTo>
                    <a:pt x="16" y="107"/>
                    <a:pt x="13" y="108"/>
                    <a:pt x="8" y="108"/>
                  </a:cubicBezTo>
                  <a:cubicBezTo>
                    <a:pt x="3" y="108"/>
                    <a:pt x="0" y="107"/>
                    <a:pt x="0" y="10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5" name="Freeform 35"/>
            <p:cNvSpPr>
              <a:spLocks noEditPoints="1"/>
            </p:cNvSpPr>
            <p:nvPr/>
          </p:nvSpPr>
          <p:spPr bwMode="auto">
            <a:xfrm>
              <a:off x="3130" y="2225"/>
              <a:ext cx="121" cy="161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5 h 83"/>
                <a:gd name="T4" fmla="*/ 48 w 63"/>
                <a:gd name="T5" fmla="*/ 35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5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4" y="12"/>
                    <a:pt x="17" y="19"/>
                    <a:pt x="15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5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5"/>
                    <a:pt x="54" y="65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6" name="Freeform 36"/>
            <p:cNvSpPr>
              <a:spLocks/>
            </p:cNvSpPr>
            <p:nvPr/>
          </p:nvSpPr>
          <p:spPr bwMode="auto">
            <a:xfrm>
              <a:off x="3286" y="2163"/>
              <a:ext cx="118" cy="219"/>
            </a:xfrm>
            <a:custGeom>
              <a:avLst/>
              <a:gdLst>
                <a:gd name="T0" fmla="*/ 61 w 61"/>
                <a:gd name="T1" fmla="*/ 112 h 113"/>
                <a:gd name="T2" fmla="*/ 54 w 61"/>
                <a:gd name="T3" fmla="*/ 113 h 113"/>
                <a:gd name="T4" fmla="*/ 46 w 61"/>
                <a:gd name="T5" fmla="*/ 112 h 113"/>
                <a:gd name="T6" fmla="*/ 46 w 61"/>
                <a:gd name="T7" fmla="*/ 58 h 113"/>
                <a:gd name="T8" fmla="*/ 32 w 61"/>
                <a:gd name="T9" fmla="*/ 45 h 113"/>
                <a:gd name="T10" fmla="*/ 15 w 61"/>
                <a:gd name="T11" fmla="*/ 54 h 113"/>
                <a:gd name="T12" fmla="*/ 15 w 61"/>
                <a:gd name="T13" fmla="*/ 112 h 113"/>
                <a:gd name="T14" fmla="*/ 7 w 61"/>
                <a:gd name="T15" fmla="*/ 113 h 113"/>
                <a:gd name="T16" fmla="*/ 0 w 61"/>
                <a:gd name="T17" fmla="*/ 112 h 113"/>
                <a:gd name="T18" fmla="*/ 0 w 61"/>
                <a:gd name="T19" fmla="*/ 1 h 113"/>
                <a:gd name="T20" fmla="*/ 7 w 61"/>
                <a:gd name="T21" fmla="*/ 0 h 113"/>
                <a:gd name="T22" fmla="*/ 15 w 61"/>
                <a:gd name="T23" fmla="*/ 1 h 113"/>
                <a:gd name="T24" fmla="*/ 15 w 61"/>
                <a:gd name="T25" fmla="*/ 42 h 113"/>
                <a:gd name="T26" fmla="*/ 38 w 61"/>
                <a:gd name="T27" fmla="*/ 32 h 113"/>
                <a:gd name="T28" fmla="*/ 61 w 61"/>
                <a:gd name="T29" fmla="*/ 55 h 113"/>
                <a:gd name="T30" fmla="*/ 61 w 61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113">
                  <a:moveTo>
                    <a:pt x="61" y="112"/>
                  </a:moveTo>
                  <a:cubicBezTo>
                    <a:pt x="61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5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0" y="36"/>
                    <a:pt x="28" y="32"/>
                    <a:pt x="38" y="32"/>
                  </a:cubicBezTo>
                  <a:cubicBezTo>
                    <a:pt x="53" y="32"/>
                    <a:pt x="61" y="42"/>
                    <a:pt x="61" y="55"/>
                  </a:cubicBezTo>
                  <a:lnTo>
                    <a:pt x="61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7" name="Freeform 37"/>
            <p:cNvSpPr>
              <a:spLocks noEditPoints="1"/>
            </p:cNvSpPr>
            <p:nvPr/>
          </p:nvSpPr>
          <p:spPr bwMode="auto">
            <a:xfrm>
              <a:off x="3437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5 w 61"/>
                <a:gd name="T3" fmla="*/ 57 h 83"/>
                <a:gd name="T4" fmla="*/ 28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0 h 83"/>
                <a:gd name="T24" fmla="*/ 23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0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5" y="48"/>
                    <a:pt x="15" y="57"/>
                  </a:cubicBezTo>
                  <a:cubicBezTo>
                    <a:pt x="15" y="67"/>
                    <a:pt x="20" y="71"/>
                    <a:pt x="28" y="71"/>
                  </a:cubicBezTo>
                  <a:cubicBezTo>
                    <a:pt x="40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6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59" y="81"/>
                    <a:pt x="55" y="81"/>
                  </a:cubicBezTo>
                  <a:cubicBezTo>
                    <a:pt x="51" y="81"/>
                    <a:pt x="49" y="80"/>
                    <a:pt x="49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3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0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5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8" name="Freeform 38"/>
            <p:cNvSpPr>
              <a:spLocks noEditPoints="1"/>
            </p:cNvSpPr>
            <p:nvPr/>
          </p:nvSpPr>
          <p:spPr bwMode="auto">
            <a:xfrm>
              <a:off x="3597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6 w 65"/>
                <a:gd name="T15" fmla="*/ 32 h 115"/>
                <a:gd name="T16" fmla="*/ 65 w 65"/>
                <a:gd name="T17" fmla="*/ 73 h 115"/>
                <a:gd name="T18" fmla="*/ 36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6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6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9" name="Freeform 39"/>
            <p:cNvSpPr>
              <a:spLocks noEditPoints="1"/>
            </p:cNvSpPr>
            <p:nvPr/>
          </p:nvSpPr>
          <p:spPr bwMode="auto">
            <a:xfrm>
              <a:off x="3757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0" name="Freeform 40"/>
            <p:cNvSpPr>
              <a:spLocks/>
            </p:cNvSpPr>
            <p:nvPr/>
          </p:nvSpPr>
          <p:spPr bwMode="auto">
            <a:xfrm>
              <a:off x="3832" y="2163"/>
              <a:ext cx="29" cy="219"/>
            </a:xfrm>
            <a:custGeom>
              <a:avLst/>
              <a:gdLst>
                <a:gd name="T0" fmla="*/ 15 w 15"/>
                <a:gd name="T1" fmla="*/ 112 h 113"/>
                <a:gd name="T2" fmla="*/ 7 w 15"/>
                <a:gd name="T3" fmla="*/ 113 h 113"/>
                <a:gd name="T4" fmla="*/ 0 w 15"/>
                <a:gd name="T5" fmla="*/ 112 h 113"/>
                <a:gd name="T6" fmla="*/ 0 w 15"/>
                <a:gd name="T7" fmla="*/ 1 h 113"/>
                <a:gd name="T8" fmla="*/ 7 w 15"/>
                <a:gd name="T9" fmla="*/ 0 h 113"/>
                <a:gd name="T10" fmla="*/ 15 w 15"/>
                <a:gd name="T11" fmla="*/ 1 h 113"/>
                <a:gd name="T12" fmla="*/ 15 w 15"/>
                <a:gd name="T13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113">
                  <a:moveTo>
                    <a:pt x="15" y="112"/>
                  </a:move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1" name="Freeform 41"/>
            <p:cNvSpPr>
              <a:spLocks noEditPoints="1"/>
            </p:cNvSpPr>
            <p:nvPr/>
          </p:nvSpPr>
          <p:spPr bwMode="auto">
            <a:xfrm>
              <a:off x="3904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2" name="Freeform 42"/>
            <p:cNvSpPr>
              <a:spLocks/>
            </p:cNvSpPr>
            <p:nvPr/>
          </p:nvSpPr>
          <p:spPr bwMode="auto">
            <a:xfrm>
              <a:off x="3964" y="2196"/>
              <a:ext cx="96" cy="190"/>
            </a:xfrm>
            <a:custGeom>
              <a:avLst/>
              <a:gdLst>
                <a:gd name="T0" fmla="*/ 27 w 50"/>
                <a:gd name="T1" fmla="*/ 68 h 98"/>
                <a:gd name="T2" fmla="*/ 42 w 50"/>
                <a:gd name="T3" fmla="*/ 85 h 98"/>
                <a:gd name="T4" fmla="*/ 49 w 50"/>
                <a:gd name="T5" fmla="*/ 85 h 98"/>
                <a:gd name="T6" fmla="*/ 50 w 50"/>
                <a:gd name="T7" fmla="*/ 91 h 98"/>
                <a:gd name="T8" fmla="*/ 49 w 50"/>
                <a:gd name="T9" fmla="*/ 96 h 98"/>
                <a:gd name="T10" fmla="*/ 38 w 50"/>
                <a:gd name="T11" fmla="*/ 98 h 98"/>
                <a:gd name="T12" fmla="*/ 12 w 50"/>
                <a:gd name="T13" fmla="*/ 68 h 98"/>
                <a:gd name="T14" fmla="*/ 12 w 50"/>
                <a:gd name="T15" fmla="*/ 28 h 98"/>
                <a:gd name="T16" fmla="*/ 0 w 50"/>
                <a:gd name="T17" fmla="*/ 28 h 98"/>
                <a:gd name="T18" fmla="*/ 0 w 50"/>
                <a:gd name="T19" fmla="*/ 23 h 98"/>
                <a:gd name="T20" fmla="*/ 0 w 50"/>
                <a:gd name="T21" fmla="*/ 17 h 98"/>
                <a:gd name="T22" fmla="*/ 12 w 50"/>
                <a:gd name="T23" fmla="*/ 17 h 98"/>
                <a:gd name="T24" fmla="*/ 12 w 50"/>
                <a:gd name="T25" fmla="*/ 3 h 98"/>
                <a:gd name="T26" fmla="*/ 27 w 50"/>
                <a:gd name="T27" fmla="*/ 0 h 98"/>
                <a:gd name="T28" fmla="*/ 27 w 50"/>
                <a:gd name="T29" fmla="*/ 17 h 98"/>
                <a:gd name="T30" fmla="*/ 47 w 50"/>
                <a:gd name="T31" fmla="*/ 17 h 98"/>
                <a:gd name="T32" fmla="*/ 48 w 50"/>
                <a:gd name="T33" fmla="*/ 22 h 98"/>
                <a:gd name="T34" fmla="*/ 47 w 50"/>
                <a:gd name="T35" fmla="*/ 28 h 98"/>
                <a:gd name="T36" fmla="*/ 27 w 50"/>
                <a:gd name="T37" fmla="*/ 28 h 98"/>
                <a:gd name="T38" fmla="*/ 27 w 50"/>
                <a:gd name="T39" fmla="*/ 6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8">
                  <a:moveTo>
                    <a:pt x="27" y="68"/>
                  </a:moveTo>
                  <a:cubicBezTo>
                    <a:pt x="27" y="81"/>
                    <a:pt x="32" y="85"/>
                    <a:pt x="42" y="85"/>
                  </a:cubicBezTo>
                  <a:cubicBezTo>
                    <a:pt x="45" y="85"/>
                    <a:pt x="49" y="85"/>
                    <a:pt x="49" y="85"/>
                  </a:cubicBezTo>
                  <a:cubicBezTo>
                    <a:pt x="49" y="85"/>
                    <a:pt x="50" y="87"/>
                    <a:pt x="50" y="91"/>
                  </a:cubicBezTo>
                  <a:cubicBezTo>
                    <a:pt x="50" y="94"/>
                    <a:pt x="49" y="96"/>
                    <a:pt x="49" y="96"/>
                  </a:cubicBezTo>
                  <a:cubicBezTo>
                    <a:pt x="46" y="97"/>
                    <a:pt x="42" y="98"/>
                    <a:pt x="38" y="98"/>
                  </a:cubicBezTo>
                  <a:cubicBezTo>
                    <a:pt x="19" y="98"/>
                    <a:pt x="12" y="88"/>
                    <a:pt x="12" y="6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6"/>
                    <a:pt x="0" y="23"/>
                  </a:cubicBezTo>
                  <a:cubicBezTo>
                    <a:pt x="0" y="19"/>
                    <a:pt x="0" y="17"/>
                    <a:pt x="0" y="17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6" y="1"/>
                    <a:pt x="22" y="0"/>
                    <a:pt x="27" y="0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47" y="17"/>
                    <a:pt x="47" y="17"/>
                    <a:pt x="47" y="17"/>
                  </a:cubicBezTo>
                  <a:cubicBezTo>
                    <a:pt x="47" y="17"/>
                    <a:pt x="48" y="19"/>
                    <a:pt x="48" y="22"/>
                  </a:cubicBezTo>
                  <a:cubicBezTo>
                    <a:pt x="48" y="26"/>
                    <a:pt x="47" y="28"/>
                    <a:pt x="47" y="28"/>
                  </a:cubicBezTo>
                  <a:cubicBezTo>
                    <a:pt x="27" y="28"/>
                    <a:pt x="27" y="28"/>
                    <a:pt x="27" y="28"/>
                  </a:cubicBezTo>
                  <a:lnTo>
                    <a:pt x="27" y="6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3" name="Freeform 43"/>
            <p:cNvSpPr>
              <a:spLocks noEditPoints="1"/>
            </p:cNvSpPr>
            <p:nvPr/>
          </p:nvSpPr>
          <p:spPr bwMode="auto">
            <a:xfrm>
              <a:off x="4078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7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3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6 w 61"/>
                <a:gd name="T19" fmla="*/ 81 h 83"/>
                <a:gd name="T20" fmla="*/ 50 w 61"/>
                <a:gd name="T21" fmla="*/ 80 h 83"/>
                <a:gd name="T22" fmla="*/ 47 w 61"/>
                <a:gd name="T23" fmla="*/ 70 h 83"/>
                <a:gd name="T24" fmla="*/ 24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1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3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0" y="17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4" name="Freeform 44"/>
            <p:cNvSpPr>
              <a:spLocks/>
            </p:cNvSpPr>
            <p:nvPr/>
          </p:nvSpPr>
          <p:spPr bwMode="auto">
            <a:xfrm>
              <a:off x="4230" y="2225"/>
              <a:ext cx="106" cy="161"/>
            </a:xfrm>
            <a:custGeom>
              <a:avLst/>
              <a:gdLst>
                <a:gd name="T0" fmla="*/ 16 w 55"/>
                <a:gd name="T1" fmla="*/ 41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4 w 55"/>
                <a:gd name="T9" fmla="*/ 83 h 83"/>
                <a:gd name="T10" fmla="*/ 0 w 55"/>
                <a:gd name="T11" fmla="*/ 41 h 83"/>
                <a:gd name="T12" fmla="*/ 34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1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4" y="70"/>
                    <a:pt x="55" y="74"/>
                    <a:pt x="55" y="78"/>
                  </a:cubicBezTo>
                  <a:cubicBezTo>
                    <a:pt x="55" y="78"/>
                    <a:pt x="49" y="83"/>
                    <a:pt x="34" y="83"/>
                  </a:cubicBezTo>
                  <a:cubicBezTo>
                    <a:pt x="12" y="83"/>
                    <a:pt x="0" y="68"/>
                    <a:pt x="0" y="41"/>
                  </a:cubicBezTo>
                  <a:cubicBezTo>
                    <a:pt x="0" y="15"/>
                    <a:pt x="12" y="0"/>
                    <a:pt x="34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1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5" name="Freeform 45"/>
            <p:cNvSpPr>
              <a:spLocks noEditPoints="1"/>
            </p:cNvSpPr>
            <p:nvPr/>
          </p:nvSpPr>
          <p:spPr bwMode="auto">
            <a:xfrm>
              <a:off x="4334" y="2169"/>
              <a:ext cx="64" cy="286"/>
            </a:xfrm>
            <a:custGeom>
              <a:avLst/>
              <a:gdLst>
                <a:gd name="T0" fmla="*/ 33 w 33"/>
                <a:gd name="T1" fmla="*/ 15 h 148"/>
                <a:gd name="T2" fmla="*/ 25 w 33"/>
                <a:gd name="T3" fmla="*/ 16 h 148"/>
                <a:gd name="T4" fmla="*/ 17 w 33"/>
                <a:gd name="T5" fmla="*/ 15 h 148"/>
                <a:gd name="T6" fmla="*/ 17 w 33"/>
                <a:gd name="T7" fmla="*/ 1 h 148"/>
                <a:gd name="T8" fmla="*/ 25 w 33"/>
                <a:gd name="T9" fmla="*/ 0 h 148"/>
                <a:gd name="T10" fmla="*/ 33 w 33"/>
                <a:gd name="T11" fmla="*/ 1 h 148"/>
                <a:gd name="T12" fmla="*/ 33 w 33"/>
                <a:gd name="T13" fmla="*/ 15 h 148"/>
                <a:gd name="T14" fmla="*/ 18 w 33"/>
                <a:gd name="T15" fmla="*/ 32 h 148"/>
                <a:gd name="T16" fmla="*/ 25 w 33"/>
                <a:gd name="T17" fmla="*/ 31 h 148"/>
                <a:gd name="T18" fmla="*/ 33 w 33"/>
                <a:gd name="T19" fmla="*/ 32 h 148"/>
                <a:gd name="T20" fmla="*/ 33 w 33"/>
                <a:gd name="T21" fmla="*/ 123 h 148"/>
                <a:gd name="T22" fmla="*/ 11 w 33"/>
                <a:gd name="T23" fmla="*/ 148 h 148"/>
                <a:gd name="T24" fmla="*/ 1 w 33"/>
                <a:gd name="T25" fmla="*/ 147 h 148"/>
                <a:gd name="T26" fmla="*/ 0 w 33"/>
                <a:gd name="T27" fmla="*/ 143 h 148"/>
                <a:gd name="T28" fmla="*/ 2 w 33"/>
                <a:gd name="T29" fmla="*/ 135 h 148"/>
                <a:gd name="T30" fmla="*/ 7 w 33"/>
                <a:gd name="T31" fmla="*/ 136 h 148"/>
                <a:gd name="T32" fmla="*/ 18 w 33"/>
                <a:gd name="T33" fmla="*/ 124 h 148"/>
                <a:gd name="T34" fmla="*/ 18 w 33"/>
                <a:gd name="T35" fmla="*/ 32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3" h="148">
                  <a:moveTo>
                    <a:pt x="33" y="15"/>
                  </a:moveTo>
                  <a:cubicBezTo>
                    <a:pt x="33" y="15"/>
                    <a:pt x="30" y="16"/>
                    <a:pt x="25" y="16"/>
                  </a:cubicBezTo>
                  <a:cubicBezTo>
                    <a:pt x="20" y="16"/>
                    <a:pt x="17" y="15"/>
                    <a:pt x="17" y="15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7" y="1"/>
                    <a:pt x="20" y="0"/>
                    <a:pt x="25" y="0"/>
                  </a:cubicBezTo>
                  <a:cubicBezTo>
                    <a:pt x="30" y="0"/>
                    <a:pt x="33" y="1"/>
                    <a:pt x="33" y="1"/>
                  </a:cubicBezTo>
                  <a:lnTo>
                    <a:pt x="33" y="15"/>
                  </a:lnTo>
                  <a:close/>
                  <a:moveTo>
                    <a:pt x="18" y="32"/>
                  </a:moveTo>
                  <a:cubicBezTo>
                    <a:pt x="18" y="32"/>
                    <a:pt x="20" y="31"/>
                    <a:pt x="25" y="31"/>
                  </a:cubicBezTo>
                  <a:cubicBezTo>
                    <a:pt x="30" y="31"/>
                    <a:pt x="33" y="32"/>
                    <a:pt x="33" y="32"/>
                  </a:cubicBezTo>
                  <a:cubicBezTo>
                    <a:pt x="33" y="123"/>
                    <a:pt x="33" y="123"/>
                    <a:pt x="33" y="123"/>
                  </a:cubicBezTo>
                  <a:cubicBezTo>
                    <a:pt x="33" y="139"/>
                    <a:pt x="25" y="148"/>
                    <a:pt x="11" y="148"/>
                  </a:cubicBezTo>
                  <a:cubicBezTo>
                    <a:pt x="5" y="148"/>
                    <a:pt x="1" y="147"/>
                    <a:pt x="1" y="147"/>
                  </a:cubicBezTo>
                  <a:cubicBezTo>
                    <a:pt x="1" y="147"/>
                    <a:pt x="0" y="145"/>
                    <a:pt x="0" y="143"/>
                  </a:cubicBezTo>
                  <a:cubicBezTo>
                    <a:pt x="0" y="138"/>
                    <a:pt x="2" y="135"/>
                    <a:pt x="2" y="135"/>
                  </a:cubicBezTo>
                  <a:cubicBezTo>
                    <a:pt x="2" y="135"/>
                    <a:pt x="4" y="136"/>
                    <a:pt x="7" y="136"/>
                  </a:cubicBezTo>
                  <a:cubicBezTo>
                    <a:pt x="14" y="136"/>
                    <a:pt x="18" y="132"/>
                    <a:pt x="18" y="124"/>
                  </a:cubicBezTo>
                  <a:lnTo>
                    <a:pt x="18" y="3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6" name="Freeform 46"/>
            <p:cNvSpPr>
              <a:spLocks noEditPoints="1"/>
            </p:cNvSpPr>
            <p:nvPr/>
          </p:nvSpPr>
          <p:spPr bwMode="auto">
            <a:xfrm>
              <a:off x="4440" y="2169"/>
              <a:ext cx="31" cy="213"/>
            </a:xfrm>
            <a:custGeom>
              <a:avLst/>
              <a:gdLst>
                <a:gd name="T0" fmla="*/ 15 w 16"/>
                <a:gd name="T1" fmla="*/ 109 h 110"/>
                <a:gd name="T2" fmla="*/ 8 w 16"/>
                <a:gd name="T3" fmla="*/ 110 h 110"/>
                <a:gd name="T4" fmla="*/ 0 w 16"/>
                <a:gd name="T5" fmla="*/ 109 h 110"/>
                <a:gd name="T6" fmla="*/ 0 w 16"/>
                <a:gd name="T7" fmla="*/ 32 h 110"/>
                <a:gd name="T8" fmla="*/ 8 w 16"/>
                <a:gd name="T9" fmla="*/ 31 h 110"/>
                <a:gd name="T10" fmla="*/ 15 w 16"/>
                <a:gd name="T11" fmla="*/ 32 h 110"/>
                <a:gd name="T12" fmla="*/ 15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5" y="109"/>
                  </a:moveTo>
                  <a:cubicBezTo>
                    <a:pt x="15" y="109"/>
                    <a:pt x="13" y="110"/>
                    <a:pt x="8" y="110"/>
                  </a:cubicBezTo>
                  <a:cubicBezTo>
                    <a:pt x="3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3" y="31"/>
                    <a:pt x="8" y="31"/>
                  </a:cubicBezTo>
                  <a:cubicBezTo>
                    <a:pt x="13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7" name="Freeform 47"/>
            <p:cNvSpPr>
              <a:spLocks noEditPoints="1"/>
            </p:cNvSpPr>
            <p:nvPr/>
          </p:nvSpPr>
          <p:spPr bwMode="auto">
            <a:xfrm>
              <a:off x="4576" y="2169"/>
              <a:ext cx="164" cy="217"/>
            </a:xfrm>
            <a:custGeom>
              <a:avLst/>
              <a:gdLst>
                <a:gd name="T0" fmla="*/ 42 w 85"/>
                <a:gd name="T1" fmla="*/ 13 h 112"/>
                <a:gd name="T2" fmla="*/ 16 w 85"/>
                <a:gd name="T3" fmla="*/ 56 h 112"/>
                <a:gd name="T4" fmla="*/ 42 w 85"/>
                <a:gd name="T5" fmla="*/ 99 h 112"/>
                <a:gd name="T6" fmla="*/ 68 w 85"/>
                <a:gd name="T7" fmla="*/ 56 h 112"/>
                <a:gd name="T8" fmla="*/ 42 w 85"/>
                <a:gd name="T9" fmla="*/ 13 h 112"/>
                <a:gd name="T10" fmla="*/ 42 w 85"/>
                <a:gd name="T11" fmla="*/ 0 h 112"/>
                <a:gd name="T12" fmla="*/ 85 w 85"/>
                <a:gd name="T13" fmla="*/ 56 h 112"/>
                <a:gd name="T14" fmla="*/ 42 w 85"/>
                <a:gd name="T15" fmla="*/ 112 h 112"/>
                <a:gd name="T16" fmla="*/ 0 w 85"/>
                <a:gd name="T17" fmla="*/ 56 h 112"/>
                <a:gd name="T18" fmla="*/ 42 w 85"/>
                <a:gd name="T1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5" h="112">
                  <a:moveTo>
                    <a:pt x="42" y="13"/>
                  </a:moveTo>
                  <a:cubicBezTo>
                    <a:pt x="26" y="13"/>
                    <a:pt x="16" y="22"/>
                    <a:pt x="16" y="56"/>
                  </a:cubicBezTo>
                  <a:cubicBezTo>
                    <a:pt x="16" y="89"/>
                    <a:pt x="26" y="99"/>
                    <a:pt x="42" y="99"/>
                  </a:cubicBezTo>
                  <a:cubicBezTo>
                    <a:pt x="58" y="99"/>
                    <a:pt x="68" y="89"/>
                    <a:pt x="68" y="56"/>
                  </a:cubicBezTo>
                  <a:cubicBezTo>
                    <a:pt x="68" y="22"/>
                    <a:pt x="58" y="13"/>
                    <a:pt x="42" y="13"/>
                  </a:cubicBezTo>
                  <a:moveTo>
                    <a:pt x="42" y="0"/>
                  </a:moveTo>
                  <a:cubicBezTo>
                    <a:pt x="68" y="0"/>
                    <a:pt x="85" y="17"/>
                    <a:pt x="85" y="56"/>
                  </a:cubicBezTo>
                  <a:cubicBezTo>
                    <a:pt x="85" y="95"/>
                    <a:pt x="68" y="112"/>
                    <a:pt x="42" y="112"/>
                  </a:cubicBezTo>
                  <a:cubicBezTo>
                    <a:pt x="16" y="112"/>
                    <a:pt x="0" y="95"/>
                    <a:pt x="0" y="56"/>
                  </a:cubicBezTo>
                  <a:cubicBezTo>
                    <a:pt x="0" y="17"/>
                    <a:pt x="16" y="0"/>
                    <a:pt x="4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8" name="Freeform 48"/>
            <p:cNvSpPr>
              <a:spLocks/>
            </p:cNvSpPr>
            <p:nvPr/>
          </p:nvSpPr>
          <p:spPr bwMode="auto">
            <a:xfrm>
              <a:off x="4771" y="2225"/>
              <a:ext cx="102" cy="161"/>
            </a:xfrm>
            <a:custGeom>
              <a:avLst/>
              <a:gdLst>
                <a:gd name="T0" fmla="*/ 28 w 53"/>
                <a:gd name="T1" fmla="*/ 0 h 83"/>
                <a:gd name="T2" fmla="*/ 50 w 53"/>
                <a:gd name="T3" fmla="*/ 4 h 83"/>
                <a:gd name="T4" fmla="*/ 46 w 53"/>
                <a:gd name="T5" fmla="*/ 15 h 83"/>
                <a:gd name="T6" fmla="*/ 30 w 53"/>
                <a:gd name="T7" fmla="*/ 13 h 83"/>
                <a:gd name="T8" fmla="*/ 14 w 53"/>
                <a:gd name="T9" fmla="*/ 24 h 83"/>
                <a:gd name="T10" fmla="*/ 33 w 53"/>
                <a:gd name="T11" fmla="*/ 36 h 83"/>
                <a:gd name="T12" fmla="*/ 53 w 53"/>
                <a:gd name="T13" fmla="*/ 59 h 83"/>
                <a:gd name="T14" fmla="*/ 25 w 53"/>
                <a:gd name="T15" fmla="*/ 83 h 83"/>
                <a:gd name="T16" fmla="*/ 0 w 53"/>
                <a:gd name="T17" fmla="*/ 77 h 83"/>
                <a:gd name="T18" fmla="*/ 4 w 53"/>
                <a:gd name="T19" fmla="*/ 66 h 83"/>
                <a:gd name="T20" fmla="*/ 24 w 53"/>
                <a:gd name="T21" fmla="*/ 70 h 83"/>
                <a:gd name="T22" fmla="*/ 39 w 53"/>
                <a:gd name="T23" fmla="*/ 59 h 83"/>
                <a:gd name="T24" fmla="*/ 21 w 53"/>
                <a:gd name="T25" fmla="*/ 46 h 83"/>
                <a:gd name="T26" fmla="*/ 0 w 53"/>
                <a:gd name="T27" fmla="*/ 24 h 83"/>
                <a:gd name="T28" fmla="*/ 28 w 53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4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3" y="44"/>
                    <a:pt x="53" y="59"/>
                  </a:cubicBezTo>
                  <a:cubicBezTo>
                    <a:pt x="53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9" name="Freeform 49"/>
            <p:cNvSpPr>
              <a:spLocks noEditPoints="1"/>
            </p:cNvSpPr>
            <p:nvPr/>
          </p:nvSpPr>
          <p:spPr bwMode="auto">
            <a:xfrm>
              <a:off x="4900" y="2153"/>
              <a:ext cx="129" cy="233"/>
            </a:xfrm>
            <a:custGeom>
              <a:avLst/>
              <a:gdLst>
                <a:gd name="T0" fmla="*/ 35 w 67"/>
                <a:gd name="T1" fmla="*/ 1 h 120"/>
                <a:gd name="T2" fmla="*/ 48 w 67"/>
                <a:gd name="T3" fmla="*/ 7 h 120"/>
                <a:gd name="T4" fmla="*/ 29 w 67"/>
                <a:gd name="T5" fmla="*/ 27 h 120"/>
                <a:gd name="T6" fmla="*/ 20 w 67"/>
                <a:gd name="T7" fmla="*/ 22 h 120"/>
                <a:gd name="T8" fmla="*/ 35 w 67"/>
                <a:gd name="T9" fmla="*/ 1 h 120"/>
                <a:gd name="T10" fmla="*/ 34 w 67"/>
                <a:gd name="T11" fmla="*/ 49 h 120"/>
                <a:gd name="T12" fmla="*/ 16 w 67"/>
                <a:gd name="T13" fmla="*/ 78 h 120"/>
                <a:gd name="T14" fmla="*/ 34 w 67"/>
                <a:gd name="T15" fmla="*/ 108 h 120"/>
                <a:gd name="T16" fmla="*/ 52 w 67"/>
                <a:gd name="T17" fmla="*/ 78 h 120"/>
                <a:gd name="T18" fmla="*/ 34 w 67"/>
                <a:gd name="T19" fmla="*/ 49 h 120"/>
                <a:gd name="T20" fmla="*/ 34 w 67"/>
                <a:gd name="T21" fmla="*/ 37 h 120"/>
                <a:gd name="T22" fmla="*/ 67 w 67"/>
                <a:gd name="T23" fmla="*/ 78 h 120"/>
                <a:gd name="T24" fmla="*/ 34 w 67"/>
                <a:gd name="T25" fmla="*/ 120 h 120"/>
                <a:gd name="T26" fmla="*/ 0 w 67"/>
                <a:gd name="T27" fmla="*/ 78 h 120"/>
                <a:gd name="T28" fmla="*/ 34 w 67"/>
                <a:gd name="T29" fmla="*/ 37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7" h="120">
                  <a:moveTo>
                    <a:pt x="35" y="1"/>
                  </a:moveTo>
                  <a:cubicBezTo>
                    <a:pt x="39" y="0"/>
                    <a:pt x="46" y="3"/>
                    <a:pt x="48" y="7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5" y="26"/>
                    <a:pt x="22" y="25"/>
                    <a:pt x="20" y="22"/>
                  </a:cubicBezTo>
                  <a:lnTo>
                    <a:pt x="35" y="1"/>
                  </a:lnTo>
                  <a:close/>
                  <a:moveTo>
                    <a:pt x="34" y="49"/>
                  </a:moveTo>
                  <a:cubicBezTo>
                    <a:pt x="23" y="49"/>
                    <a:pt x="16" y="55"/>
                    <a:pt x="16" y="78"/>
                  </a:cubicBezTo>
                  <a:cubicBezTo>
                    <a:pt x="16" y="102"/>
                    <a:pt x="23" y="108"/>
                    <a:pt x="34" y="108"/>
                  </a:cubicBezTo>
                  <a:cubicBezTo>
                    <a:pt x="45" y="108"/>
                    <a:pt x="52" y="102"/>
                    <a:pt x="52" y="78"/>
                  </a:cubicBezTo>
                  <a:cubicBezTo>
                    <a:pt x="52" y="55"/>
                    <a:pt x="45" y="49"/>
                    <a:pt x="34" y="49"/>
                  </a:cubicBezTo>
                  <a:moveTo>
                    <a:pt x="34" y="37"/>
                  </a:moveTo>
                  <a:cubicBezTo>
                    <a:pt x="55" y="37"/>
                    <a:pt x="67" y="49"/>
                    <a:pt x="67" y="78"/>
                  </a:cubicBezTo>
                  <a:cubicBezTo>
                    <a:pt x="67" y="108"/>
                    <a:pt x="54" y="120"/>
                    <a:pt x="34" y="120"/>
                  </a:cubicBezTo>
                  <a:cubicBezTo>
                    <a:pt x="13" y="120"/>
                    <a:pt x="0" y="108"/>
                    <a:pt x="0" y="78"/>
                  </a:cubicBezTo>
                  <a:cubicBezTo>
                    <a:pt x="0" y="49"/>
                    <a:pt x="13" y="37"/>
                    <a:pt x="34" y="37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0" name="Freeform 50"/>
            <p:cNvSpPr>
              <a:spLocks noEditPoints="1"/>
            </p:cNvSpPr>
            <p:nvPr/>
          </p:nvSpPr>
          <p:spPr bwMode="auto">
            <a:xfrm>
              <a:off x="5066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7 w 65"/>
                <a:gd name="T15" fmla="*/ 32 h 115"/>
                <a:gd name="T16" fmla="*/ 65 w 65"/>
                <a:gd name="T17" fmla="*/ 73 h 115"/>
                <a:gd name="T18" fmla="*/ 37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7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7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1" name="Freeform 51"/>
            <p:cNvSpPr>
              <a:spLocks/>
            </p:cNvSpPr>
            <p:nvPr/>
          </p:nvSpPr>
          <p:spPr bwMode="auto">
            <a:xfrm>
              <a:off x="2958" y="2523"/>
              <a:ext cx="152" cy="209"/>
            </a:xfrm>
            <a:custGeom>
              <a:avLst/>
              <a:gdLst>
                <a:gd name="T0" fmla="*/ 23 w 79"/>
                <a:gd name="T1" fmla="*/ 39 h 108"/>
                <a:gd name="T2" fmla="*/ 14 w 79"/>
                <a:gd name="T3" fmla="*/ 19 h 108"/>
                <a:gd name="T4" fmla="*/ 13 w 79"/>
                <a:gd name="T5" fmla="*/ 19 h 108"/>
                <a:gd name="T6" fmla="*/ 15 w 79"/>
                <a:gd name="T7" fmla="*/ 44 h 108"/>
                <a:gd name="T8" fmla="*/ 15 w 79"/>
                <a:gd name="T9" fmla="*/ 107 h 108"/>
                <a:gd name="T10" fmla="*/ 7 w 79"/>
                <a:gd name="T11" fmla="*/ 108 h 108"/>
                <a:gd name="T12" fmla="*/ 0 w 79"/>
                <a:gd name="T13" fmla="*/ 107 h 108"/>
                <a:gd name="T14" fmla="*/ 0 w 79"/>
                <a:gd name="T15" fmla="*/ 1 h 108"/>
                <a:gd name="T16" fmla="*/ 10 w 79"/>
                <a:gd name="T17" fmla="*/ 0 h 108"/>
                <a:gd name="T18" fmla="*/ 19 w 79"/>
                <a:gd name="T19" fmla="*/ 1 h 108"/>
                <a:gd name="T20" fmla="*/ 56 w 79"/>
                <a:gd name="T21" fmla="*/ 69 h 108"/>
                <a:gd name="T22" fmla="*/ 66 w 79"/>
                <a:gd name="T23" fmla="*/ 89 h 108"/>
                <a:gd name="T24" fmla="*/ 66 w 79"/>
                <a:gd name="T25" fmla="*/ 89 h 108"/>
                <a:gd name="T26" fmla="*/ 65 w 79"/>
                <a:gd name="T27" fmla="*/ 64 h 108"/>
                <a:gd name="T28" fmla="*/ 65 w 79"/>
                <a:gd name="T29" fmla="*/ 1 h 108"/>
                <a:gd name="T30" fmla="*/ 72 w 79"/>
                <a:gd name="T31" fmla="*/ 0 h 108"/>
                <a:gd name="T32" fmla="*/ 79 w 79"/>
                <a:gd name="T33" fmla="*/ 1 h 108"/>
                <a:gd name="T34" fmla="*/ 79 w 79"/>
                <a:gd name="T35" fmla="*/ 107 h 108"/>
                <a:gd name="T36" fmla="*/ 70 w 79"/>
                <a:gd name="T37" fmla="*/ 108 h 108"/>
                <a:gd name="T38" fmla="*/ 61 w 79"/>
                <a:gd name="T39" fmla="*/ 107 h 108"/>
                <a:gd name="T40" fmla="*/ 23 w 79"/>
                <a:gd name="T41" fmla="*/ 39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9" h="108">
                  <a:moveTo>
                    <a:pt x="23" y="39"/>
                  </a:moveTo>
                  <a:cubicBezTo>
                    <a:pt x="17" y="29"/>
                    <a:pt x="14" y="19"/>
                    <a:pt x="14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5" y="29"/>
                    <a:pt x="15" y="44"/>
                  </a:cubicBezTo>
                  <a:cubicBezTo>
                    <a:pt x="15" y="107"/>
                    <a:pt x="15" y="107"/>
                    <a:pt x="15" y="107"/>
                  </a:cubicBezTo>
                  <a:cubicBezTo>
                    <a:pt x="15" y="107"/>
                    <a:pt x="12" y="108"/>
                    <a:pt x="7" y="108"/>
                  </a:cubicBezTo>
                  <a:cubicBezTo>
                    <a:pt x="2" y="108"/>
                    <a:pt x="0" y="107"/>
                    <a:pt x="0" y="107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10" y="0"/>
                  </a:cubicBezTo>
                  <a:cubicBezTo>
                    <a:pt x="16" y="0"/>
                    <a:pt x="19" y="1"/>
                    <a:pt x="19" y="1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62" y="79"/>
                    <a:pt x="66" y="89"/>
                    <a:pt x="66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5" y="78"/>
                    <a:pt x="65" y="64"/>
                  </a:cubicBezTo>
                  <a:cubicBezTo>
                    <a:pt x="65" y="1"/>
                    <a:pt x="65" y="1"/>
                    <a:pt x="65" y="1"/>
                  </a:cubicBezTo>
                  <a:cubicBezTo>
                    <a:pt x="65" y="1"/>
                    <a:pt x="67" y="0"/>
                    <a:pt x="72" y="0"/>
                  </a:cubicBezTo>
                  <a:cubicBezTo>
                    <a:pt x="77" y="0"/>
                    <a:pt x="79" y="1"/>
                    <a:pt x="79" y="1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79" y="107"/>
                    <a:pt x="76" y="108"/>
                    <a:pt x="70" y="108"/>
                  </a:cubicBezTo>
                  <a:cubicBezTo>
                    <a:pt x="64" y="108"/>
                    <a:pt x="61" y="107"/>
                    <a:pt x="61" y="107"/>
                  </a:cubicBezTo>
                  <a:lnTo>
                    <a:pt x="23" y="3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2" name="Freeform 52"/>
            <p:cNvSpPr>
              <a:spLocks noEditPoints="1"/>
            </p:cNvSpPr>
            <p:nvPr/>
          </p:nvSpPr>
          <p:spPr bwMode="auto">
            <a:xfrm>
              <a:off x="3159" y="2519"/>
              <a:ext cx="29" cy="213"/>
            </a:xfrm>
            <a:custGeom>
              <a:avLst/>
              <a:gdLst>
                <a:gd name="T0" fmla="*/ 15 w 15"/>
                <a:gd name="T1" fmla="*/ 109 h 110"/>
                <a:gd name="T2" fmla="*/ 7 w 15"/>
                <a:gd name="T3" fmla="*/ 110 h 110"/>
                <a:gd name="T4" fmla="*/ 0 w 15"/>
                <a:gd name="T5" fmla="*/ 109 h 110"/>
                <a:gd name="T6" fmla="*/ 0 w 15"/>
                <a:gd name="T7" fmla="*/ 32 h 110"/>
                <a:gd name="T8" fmla="*/ 7 w 15"/>
                <a:gd name="T9" fmla="*/ 31 h 110"/>
                <a:gd name="T10" fmla="*/ 15 w 15"/>
                <a:gd name="T11" fmla="*/ 32 h 110"/>
                <a:gd name="T12" fmla="*/ 15 w 15"/>
                <a:gd name="T13" fmla="*/ 109 h 110"/>
                <a:gd name="T14" fmla="*/ 15 w 15"/>
                <a:gd name="T15" fmla="*/ 16 h 110"/>
                <a:gd name="T16" fmla="*/ 7 w 15"/>
                <a:gd name="T17" fmla="*/ 17 h 110"/>
                <a:gd name="T18" fmla="*/ 0 w 15"/>
                <a:gd name="T19" fmla="*/ 16 h 110"/>
                <a:gd name="T20" fmla="*/ 0 w 15"/>
                <a:gd name="T21" fmla="*/ 1 h 110"/>
                <a:gd name="T22" fmla="*/ 7 w 15"/>
                <a:gd name="T23" fmla="*/ 0 h 110"/>
                <a:gd name="T24" fmla="*/ 15 w 15"/>
                <a:gd name="T25" fmla="*/ 1 h 110"/>
                <a:gd name="T26" fmla="*/ 15 w 15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" h="110">
                  <a:moveTo>
                    <a:pt x="15" y="109"/>
                  </a:moveTo>
                  <a:cubicBezTo>
                    <a:pt x="15" y="109"/>
                    <a:pt x="12" y="110"/>
                    <a:pt x="7" y="110"/>
                  </a:cubicBezTo>
                  <a:cubicBezTo>
                    <a:pt x="2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2" y="31"/>
                    <a:pt x="7" y="31"/>
                  </a:cubicBezTo>
                  <a:cubicBezTo>
                    <a:pt x="12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5" y="16"/>
                  </a:moveTo>
                  <a:cubicBezTo>
                    <a:pt x="15" y="16"/>
                    <a:pt x="13" y="17"/>
                    <a:pt x="7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3" y="0"/>
                    <a:pt x="15" y="1"/>
                    <a:pt x="15" y="1"/>
                  </a:cubicBezTo>
                  <a:lnTo>
                    <a:pt x="15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3" name="Freeform 53"/>
            <p:cNvSpPr>
              <a:spLocks noEditPoints="1"/>
            </p:cNvSpPr>
            <p:nvPr/>
          </p:nvSpPr>
          <p:spPr bwMode="auto">
            <a:xfrm>
              <a:off x="3224" y="2576"/>
              <a:ext cx="122" cy="160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6 h 83"/>
                <a:gd name="T4" fmla="*/ 48 w 63"/>
                <a:gd name="T5" fmla="*/ 36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6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3" y="12"/>
                    <a:pt x="17" y="19"/>
                    <a:pt x="15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4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6"/>
                    <a:pt x="54" y="66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4" name="Freeform 54"/>
            <p:cNvSpPr>
              <a:spLocks noEditPoints="1"/>
            </p:cNvSpPr>
            <p:nvPr/>
          </p:nvSpPr>
          <p:spPr bwMode="auto">
            <a:xfrm>
              <a:off x="3381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50 w 65"/>
                <a:gd name="T9" fmla="*/ 42 h 116"/>
                <a:gd name="T10" fmla="*/ 31 w 65"/>
                <a:gd name="T11" fmla="*/ 13 h 116"/>
                <a:gd name="T12" fmla="*/ 37 w 65"/>
                <a:gd name="T13" fmla="*/ 0 h 116"/>
                <a:gd name="T14" fmla="*/ 65 w 65"/>
                <a:gd name="T15" fmla="*/ 42 h 116"/>
                <a:gd name="T16" fmla="*/ 37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7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50" y="64"/>
                    <a:pt x="50" y="42"/>
                  </a:cubicBezTo>
                  <a:cubicBezTo>
                    <a:pt x="50" y="19"/>
                    <a:pt x="43" y="13"/>
                    <a:pt x="31" y="13"/>
                  </a:cubicBezTo>
                  <a:moveTo>
                    <a:pt x="37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7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7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5" name="Freeform 55"/>
            <p:cNvSpPr>
              <a:spLocks noEditPoints="1"/>
            </p:cNvSpPr>
            <p:nvPr/>
          </p:nvSpPr>
          <p:spPr bwMode="auto">
            <a:xfrm>
              <a:off x="3535" y="2576"/>
              <a:ext cx="124" cy="160"/>
            </a:xfrm>
            <a:custGeom>
              <a:avLst/>
              <a:gdLst>
                <a:gd name="T0" fmla="*/ 34 w 64"/>
                <a:gd name="T1" fmla="*/ 12 h 83"/>
                <a:gd name="T2" fmla="*/ 16 w 64"/>
                <a:gd name="T3" fmla="*/ 36 h 83"/>
                <a:gd name="T4" fmla="*/ 48 w 64"/>
                <a:gd name="T5" fmla="*/ 36 h 83"/>
                <a:gd name="T6" fmla="*/ 49 w 64"/>
                <a:gd name="T7" fmla="*/ 29 h 83"/>
                <a:gd name="T8" fmla="*/ 34 w 64"/>
                <a:gd name="T9" fmla="*/ 12 h 83"/>
                <a:gd name="T10" fmla="*/ 16 w 64"/>
                <a:gd name="T11" fmla="*/ 46 h 83"/>
                <a:gd name="T12" fmla="*/ 37 w 64"/>
                <a:gd name="T13" fmla="*/ 70 h 83"/>
                <a:gd name="T14" fmla="*/ 55 w 64"/>
                <a:gd name="T15" fmla="*/ 66 h 83"/>
                <a:gd name="T16" fmla="*/ 60 w 64"/>
                <a:gd name="T17" fmla="*/ 76 h 83"/>
                <a:gd name="T18" fmla="*/ 35 w 64"/>
                <a:gd name="T19" fmla="*/ 83 h 83"/>
                <a:gd name="T20" fmla="*/ 0 w 64"/>
                <a:gd name="T21" fmla="*/ 41 h 83"/>
                <a:gd name="T22" fmla="*/ 34 w 64"/>
                <a:gd name="T23" fmla="*/ 0 h 83"/>
                <a:gd name="T24" fmla="*/ 64 w 64"/>
                <a:gd name="T25" fmla="*/ 31 h 83"/>
                <a:gd name="T26" fmla="*/ 62 w 64"/>
                <a:gd name="T27" fmla="*/ 46 h 83"/>
                <a:gd name="T28" fmla="*/ 16 w 64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4" h="83">
                  <a:moveTo>
                    <a:pt x="34" y="12"/>
                  </a:moveTo>
                  <a:cubicBezTo>
                    <a:pt x="24" y="12"/>
                    <a:pt x="17" y="19"/>
                    <a:pt x="16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9" y="32"/>
                    <a:pt x="49" y="29"/>
                  </a:cubicBezTo>
                  <a:cubicBezTo>
                    <a:pt x="49" y="20"/>
                    <a:pt x="45" y="12"/>
                    <a:pt x="34" y="12"/>
                  </a:cubicBezTo>
                  <a:moveTo>
                    <a:pt x="16" y="46"/>
                  </a:moveTo>
                  <a:cubicBezTo>
                    <a:pt x="17" y="64"/>
                    <a:pt x="24" y="70"/>
                    <a:pt x="37" y="70"/>
                  </a:cubicBezTo>
                  <a:cubicBezTo>
                    <a:pt x="48" y="70"/>
                    <a:pt x="55" y="66"/>
                    <a:pt x="55" y="66"/>
                  </a:cubicBezTo>
                  <a:cubicBezTo>
                    <a:pt x="57" y="68"/>
                    <a:pt x="59" y="72"/>
                    <a:pt x="60" y="76"/>
                  </a:cubicBezTo>
                  <a:cubicBezTo>
                    <a:pt x="60" y="76"/>
                    <a:pt x="51" y="83"/>
                    <a:pt x="35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4" y="0"/>
                    <a:pt x="34" y="0"/>
                  </a:cubicBezTo>
                  <a:cubicBezTo>
                    <a:pt x="53" y="0"/>
                    <a:pt x="64" y="11"/>
                    <a:pt x="64" y="31"/>
                  </a:cubicBezTo>
                  <a:cubicBezTo>
                    <a:pt x="64" y="40"/>
                    <a:pt x="62" y="46"/>
                    <a:pt x="62" y="46"/>
                  </a:cubicBezTo>
                  <a:lnTo>
                    <a:pt x="16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6" name="Freeform 56"/>
            <p:cNvSpPr>
              <a:spLocks/>
            </p:cNvSpPr>
            <p:nvPr/>
          </p:nvSpPr>
          <p:spPr bwMode="auto">
            <a:xfrm>
              <a:off x="3678" y="2514"/>
              <a:ext cx="87" cy="218"/>
            </a:xfrm>
            <a:custGeom>
              <a:avLst/>
              <a:gdLst>
                <a:gd name="T0" fmla="*/ 22 w 45"/>
                <a:gd name="T1" fmla="*/ 0 h 113"/>
                <a:gd name="T2" fmla="*/ 30 w 45"/>
                <a:gd name="T3" fmla="*/ 1 h 113"/>
                <a:gd name="T4" fmla="*/ 30 w 45"/>
                <a:gd name="T5" fmla="*/ 43 h 113"/>
                <a:gd name="T6" fmla="*/ 40 w 45"/>
                <a:gd name="T7" fmla="*/ 37 h 113"/>
                <a:gd name="T8" fmla="*/ 43 w 45"/>
                <a:gd name="T9" fmla="*/ 40 h 113"/>
                <a:gd name="T10" fmla="*/ 45 w 45"/>
                <a:gd name="T11" fmla="*/ 45 h 113"/>
                <a:gd name="T12" fmla="*/ 30 w 45"/>
                <a:gd name="T13" fmla="*/ 54 h 113"/>
                <a:gd name="T14" fmla="*/ 30 w 45"/>
                <a:gd name="T15" fmla="*/ 112 h 113"/>
                <a:gd name="T16" fmla="*/ 22 w 45"/>
                <a:gd name="T17" fmla="*/ 113 h 113"/>
                <a:gd name="T18" fmla="*/ 15 w 45"/>
                <a:gd name="T19" fmla="*/ 112 h 113"/>
                <a:gd name="T20" fmla="*/ 15 w 45"/>
                <a:gd name="T21" fmla="*/ 62 h 113"/>
                <a:gd name="T22" fmla="*/ 5 w 45"/>
                <a:gd name="T23" fmla="*/ 68 h 113"/>
                <a:gd name="T24" fmla="*/ 2 w 45"/>
                <a:gd name="T25" fmla="*/ 65 h 113"/>
                <a:gd name="T26" fmla="*/ 0 w 45"/>
                <a:gd name="T27" fmla="*/ 60 h 113"/>
                <a:gd name="T28" fmla="*/ 15 w 45"/>
                <a:gd name="T29" fmla="*/ 52 h 113"/>
                <a:gd name="T30" fmla="*/ 15 w 45"/>
                <a:gd name="T31" fmla="*/ 1 h 113"/>
                <a:gd name="T32" fmla="*/ 22 w 45"/>
                <a:gd name="T33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" h="113">
                  <a:moveTo>
                    <a:pt x="22" y="0"/>
                  </a:moveTo>
                  <a:cubicBezTo>
                    <a:pt x="27" y="0"/>
                    <a:pt x="30" y="1"/>
                    <a:pt x="30" y="1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1" y="37"/>
                    <a:pt x="42" y="38"/>
                    <a:pt x="43" y="40"/>
                  </a:cubicBezTo>
                  <a:cubicBezTo>
                    <a:pt x="45" y="43"/>
                    <a:pt x="45" y="45"/>
                    <a:pt x="45" y="45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30" y="112"/>
                    <a:pt x="30" y="112"/>
                    <a:pt x="30" y="112"/>
                  </a:cubicBezTo>
                  <a:cubicBezTo>
                    <a:pt x="30" y="112"/>
                    <a:pt x="27" y="113"/>
                    <a:pt x="22" y="113"/>
                  </a:cubicBezTo>
                  <a:cubicBezTo>
                    <a:pt x="17" y="113"/>
                    <a:pt x="15" y="112"/>
                    <a:pt x="15" y="112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5" y="68"/>
                    <a:pt x="5" y="68"/>
                    <a:pt x="5" y="68"/>
                  </a:cubicBezTo>
                  <a:cubicBezTo>
                    <a:pt x="4" y="68"/>
                    <a:pt x="3" y="67"/>
                    <a:pt x="2" y="65"/>
                  </a:cubicBezTo>
                  <a:cubicBezTo>
                    <a:pt x="0" y="62"/>
                    <a:pt x="0" y="60"/>
                    <a:pt x="0" y="60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7" y="0"/>
                    <a:pt x="2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7" name="Freeform 57"/>
            <p:cNvSpPr>
              <a:spLocks/>
            </p:cNvSpPr>
            <p:nvPr/>
          </p:nvSpPr>
          <p:spPr bwMode="auto">
            <a:xfrm>
              <a:off x="3792" y="2576"/>
              <a:ext cx="119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6 w 62"/>
                <a:gd name="T5" fmla="*/ 80 h 81"/>
                <a:gd name="T6" fmla="*/ 46 w 62"/>
                <a:gd name="T7" fmla="*/ 26 h 81"/>
                <a:gd name="T8" fmla="*/ 32 w 62"/>
                <a:gd name="T9" fmla="*/ 13 h 81"/>
                <a:gd name="T10" fmla="*/ 15 w 62"/>
                <a:gd name="T11" fmla="*/ 22 h 81"/>
                <a:gd name="T12" fmla="*/ 15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5 w 62"/>
                <a:gd name="T23" fmla="*/ 3 h 81"/>
                <a:gd name="T24" fmla="*/ 15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3"/>
                    <a:pt x="32" y="13"/>
                  </a:cubicBezTo>
                  <a:cubicBezTo>
                    <a:pt x="26" y="13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8" name="Freeform 58"/>
            <p:cNvSpPr>
              <a:spLocks noEditPoints="1"/>
            </p:cNvSpPr>
            <p:nvPr/>
          </p:nvSpPr>
          <p:spPr bwMode="auto">
            <a:xfrm>
              <a:off x="3946" y="2576"/>
              <a:ext cx="130" cy="160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2 h 83"/>
                <a:gd name="T4" fmla="*/ 33 w 67"/>
                <a:gd name="T5" fmla="*/ 71 h 83"/>
                <a:gd name="T6" fmla="*/ 51 w 67"/>
                <a:gd name="T7" fmla="*/ 42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2 h 83"/>
                <a:gd name="T14" fmla="*/ 33 w 67"/>
                <a:gd name="T15" fmla="*/ 83 h 83"/>
                <a:gd name="T16" fmla="*/ 0 w 67"/>
                <a:gd name="T17" fmla="*/ 42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2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2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2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2" y="83"/>
                    <a:pt x="0" y="71"/>
                    <a:pt x="0" y="42"/>
                  </a:cubicBezTo>
                  <a:cubicBezTo>
                    <a:pt x="0" y="12"/>
                    <a:pt x="12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9" name="Freeform 59"/>
            <p:cNvSpPr>
              <a:spLocks/>
            </p:cNvSpPr>
            <p:nvPr/>
          </p:nvSpPr>
          <p:spPr bwMode="auto">
            <a:xfrm>
              <a:off x="4103" y="2576"/>
              <a:ext cx="104" cy="160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1 w 54"/>
                <a:gd name="T7" fmla="*/ 13 h 83"/>
                <a:gd name="T8" fmla="*/ 15 w 54"/>
                <a:gd name="T9" fmla="*/ 24 h 83"/>
                <a:gd name="T10" fmla="*/ 34 w 54"/>
                <a:gd name="T11" fmla="*/ 36 h 83"/>
                <a:gd name="T12" fmla="*/ 54 w 54"/>
                <a:gd name="T13" fmla="*/ 59 h 83"/>
                <a:gd name="T14" fmla="*/ 26 w 54"/>
                <a:gd name="T15" fmla="*/ 83 h 83"/>
                <a:gd name="T16" fmla="*/ 0 w 54"/>
                <a:gd name="T17" fmla="*/ 77 h 83"/>
                <a:gd name="T18" fmla="*/ 5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1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1" y="13"/>
                  </a:cubicBezTo>
                  <a:cubicBezTo>
                    <a:pt x="20" y="13"/>
                    <a:pt x="15" y="17"/>
                    <a:pt x="15" y="24"/>
                  </a:cubicBezTo>
                  <a:cubicBezTo>
                    <a:pt x="15" y="31"/>
                    <a:pt x="25" y="33"/>
                    <a:pt x="34" y="36"/>
                  </a:cubicBezTo>
                  <a:cubicBezTo>
                    <a:pt x="44" y="39"/>
                    <a:pt x="54" y="44"/>
                    <a:pt x="54" y="59"/>
                  </a:cubicBezTo>
                  <a:cubicBezTo>
                    <a:pt x="54" y="74"/>
                    <a:pt x="45" y="83"/>
                    <a:pt x="26" y="83"/>
                  </a:cubicBezTo>
                  <a:cubicBezTo>
                    <a:pt x="10" y="83"/>
                    <a:pt x="0" y="77"/>
                    <a:pt x="0" y="77"/>
                  </a:cubicBezTo>
                  <a:cubicBezTo>
                    <a:pt x="0" y="73"/>
                    <a:pt x="2" y="69"/>
                    <a:pt x="5" y="66"/>
                  </a:cubicBezTo>
                  <a:cubicBezTo>
                    <a:pt x="5" y="66"/>
                    <a:pt x="14" y="70"/>
                    <a:pt x="25" y="70"/>
                  </a:cubicBezTo>
                  <a:cubicBezTo>
                    <a:pt x="34" y="70"/>
                    <a:pt x="39" y="67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1" y="39"/>
                    <a:pt x="1" y="24"/>
                  </a:cubicBezTo>
                  <a:cubicBezTo>
                    <a:pt x="1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0" name="Freeform 60"/>
            <p:cNvSpPr>
              <a:spLocks noEditPoints="1"/>
            </p:cNvSpPr>
            <p:nvPr/>
          </p:nvSpPr>
          <p:spPr bwMode="auto">
            <a:xfrm>
              <a:off x="4242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49 w 65"/>
                <a:gd name="T9" fmla="*/ 42 h 116"/>
                <a:gd name="T10" fmla="*/ 31 w 65"/>
                <a:gd name="T11" fmla="*/ 13 h 116"/>
                <a:gd name="T12" fmla="*/ 36 w 65"/>
                <a:gd name="T13" fmla="*/ 0 h 116"/>
                <a:gd name="T14" fmla="*/ 65 w 65"/>
                <a:gd name="T15" fmla="*/ 42 h 116"/>
                <a:gd name="T16" fmla="*/ 36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6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49" y="64"/>
                    <a:pt x="49" y="42"/>
                  </a:cubicBezTo>
                  <a:cubicBezTo>
                    <a:pt x="49" y="19"/>
                    <a:pt x="43" y="13"/>
                    <a:pt x="31" y="13"/>
                  </a:cubicBezTo>
                  <a:moveTo>
                    <a:pt x="36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6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6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1" name="Freeform 61"/>
            <p:cNvSpPr>
              <a:spLocks/>
            </p:cNvSpPr>
            <p:nvPr/>
          </p:nvSpPr>
          <p:spPr bwMode="auto">
            <a:xfrm>
              <a:off x="4404" y="2577"/>
              <a:ext cx="89" cy="155"/>
            </a:xfrm>
            <a:custGeom>
              <a:avLst/>
              <a:gdLst>
                <a:gd name="T0" fmla="*/ 33 w 46"/>
                <a:gd name="T1" fmla="*/ 0 h 80"/>
                <a:gd name="T2" fmla="*/ 46 w 46"/>
                <a:gd name="T3" fmla="*/ 3 h 80"/>
                <a:gd name="T4" fmla="*/ 40 w 46"/>
                <a:gd name="T5" fmla="*/ 16 h 80"/>
                <a:gd name="T6" fmla="*/ 30 w 46"/>
                <a:gd name="T7" fmla="*/ 13 h 80"/>
                <a:gd name="T8" fmla="*/ 15 w 46"/>
                <a:gd name="T9" fmla="*/ 24 h 80"/>
                <a:gd name="T10" fmla="*/ 15 w 46"/>
                <a:gd name="T11" fmla="*/ 79 h 80"/>
                <a:gd name="T12" fmla="*/ 7 w 46"/>
                <a:gd name="T13" fmla="*/ 80 h 80"/>
                <a:gd name="T14" fmla="*/ 0 w 46"/>
                <a:gd name="T15" fmla="*/ 79 h 80"/>
                <a:gd name="T16" fmla="*/ 0 w 46"/>
                <a:gd name="T17" fmla="*/ 2 h 80"/>
                <a:gd name="T18" fmla="*/ 7 w 46"/>
                <a:gd name="T19" fmla="*/ 1 h 80"/>
                <a:gd name="T20" fmla="*/ 15 w 46"/>
                <a:gd name="T21" fmla="*/ 2 h 80"/>
                <a:gd name="T22" fmla="*/ 15 w 46"/>
                <a:gd name="T23" fmla="*/ 12 h 80"/>
                <a:gd name="T24" fmla="*/ 33 w 46"/>
                <a:gd name="T25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80">
                  <a:moveTo>
                    <a:pt x="33" y="0"/>
                  </a:moveTo>
                  <a:cubicBezTo>
                    <a:pt x="39" y="0"/>
                    <a:pt x="43" y="1"/>
                    <a:pt x="46" y="3"/>
                  </a:cubicBezTo>
                  <a:cubicBezTo>
                    <a:pt x="46" y="9"/>
                    <a:pt x="44" y="13"/>
                    <a:pt x="40" y="16"/>
                  </a:cubicBezTo>
                  <a:cubicBezTo>
                    <a:pt x="37" y="14"/>
                    <a:pt x="34" y="13"/>
                    <a:pt x="30" y="13"/>
                  </a:cubicBezTo>
                  <a:cubicBezTo>
                    <a:pt x="24" y="13"/>
                    <a:pt x="19" y="17"/>
                    <a:pt x="15" y="24"/>
                  </a:cubicBezTo>
                  <a:cubicBezTo>
                    <a:pt x="15" y="79"/>
                    <a:pt x="15" y="79"/>
                    <a:pt x="15" y="79"/>
                  </a:cubicBezTo>
                  <a:cubicBezTo>
                    <a:pt x="15" y="79"/>
                    <a:pt x="12" y="80"/>
                    <a:pt x="7" y="80"/>
                  </a:cubicBezTo>
                  <a:cubicBezTo>
                    <a:pt x="2" y="80"/>
                    <a:pt x="0" y="79"/>
                    <a:pt x="0" y="7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2" y="1"/>
                    <a:pt x="7" y="1"/>
                  </a:cubicBezTo>
                  <a:cubicBezTo>
                    <a:pt x="12" y="1"/>
                    <a:pt x="15" y="2"/>
                    <a:pt x="15" y="2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20" y="3"/>
                    <a:pt x="27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2" name="Freeform 62"/>
            <p:cNvSpPr>
              <a:spLocks noEditPoints="1"/>
            </p:cNvSpPr>
            <p:nvPr/>
          </p:nvSpPr>
          <p:spPr bwMode="auto">
            <a:xfrm>
              <a:off x="4506" y="2576"/>
              <a:ext cx="118" cy="160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8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1 h 83"/>
                <a:gd name="T24" fmla="*/ 23 w 61"/>
                <a:gd name="T25" fmla="*/ 83 h 83"/>
                <a:gd name="T26" fmla="*/ 0 w 61"/>
                <a:gd name="T27" fmla="*/ 58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8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5" y="81"/>
                  </a:cubicBezTo>
                  <a:cubicBezTo>
                    <a:pt x="52" y="81"/>
                    <a:pt x="49" y="80"/>
                    <a:pt x="49" y="80"/>
                  </a:cubicBezTo>
                  <a:cubicBezTo>
                    <a:pt x="47" y="71"/>
                    <a:pt x="47" y="71"/>
                    <a:pt x="47" y="71"/>
                  </a:cubicBezTo>
                  <a:cubicBezTo>
                    <a:pt x="43" y="79"/>
                    <a:pt x="35" y="83"/>
                    <a:pt x="23" y="83"/>
                  </a:cubicBezTo>
                  <a:cubicBezTo>
                    <a:pt x="9" y="83"/>
                    <a:pt x="0" y="75"/>
                    <a:pt x="0" y="58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3" name="Freeform 63"/>
            <p:cNvSpPr>
              <a:spLocks/>
            </p:cNvSpPr>
            <p:nvPr/>
          </p:nvSpPr>
          <p:spPr bwMode="auto">
            <a:xfrm>
              <a:off x="4651" y="2579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6 h 79"/>
                <a:gd name="T4" fmla="*/ 56 w 113"/>
                <a:gd name="T5" fmla="*/ 16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6"/>
                  </a:cubicBezTo>
                  <a:cubicBezTo>
                    <a:pt x="56" y="16"/>
                    <a:pt x="56" y="16"/>
                    <a:pt x="56" y="16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6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1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6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4" name="Freeform 64"/>
            <p:cNvSpPr>
              <a:spLocks/>
            </p:cNvSpPr>
            <p:nvPr/>
          </p:nvSpPr>
          <p:spPr bwMode="auto">
            <a:xfrm>
              <a:off x="4896" y="2576"/>
              <a:ext cx="120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7 w 62"/>
                <a:gd name="T5" fmla="*/ 80 h 81"/>
                <a:gd name="T6" fmla="*/ 47 w 62"/>
                <a:gd name="T7" fmla="*/ 26 h 81"/>
                <a:gd name="T8" fmla="*/ 33 w 62"/>
                <a:gd name="T9" fmla="*/ 13 h 81"/>
                <a:gd name="T10" fmla="*/ 16 w 62"/>
                <a:gd name="T11" fmla="*/ 22 h 81"/>
                <a:gd name="T12" fmla="*/ 16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6 w 62"/>
                <a:gd name="T23" fmla="*/ 3 h 81"/>
                <a:gd name="T24" fmla="*/ 16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7" y="80"/>
                    <a:pt x="47" y="80"/>
                  </a:cubicBezTo>
                  <a:cubicBezTo>
                    <a:pt x="47" y="26"/>
                    <a:pt x="47" y="26"/>
                    <a:pt x="47" y="26"/>
                  </a:cubicBezTo>
                  <a:cubicBezTo>
                    <a:pt x="47" y="17"/>
                    <a:pt x="42" y="13"/>
                    <a:pt x="33" y="13"/>
                  </a:cubicBezTo>
                  <a:cubicBezTo>
                    <a:pt x="26" y="13"/>
                    <a:pt x="19" y="16"/>
                    <a:pt x="16" y="22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6" y="3"/>
                    <a:pt x="16" y="3"/>
                  </a:cubicBezTo>
                  <a:cubicBezTo>
                    <a:pt x="16" y="10"/>
                    <a:pt x="16" y="10"/>
                    <a:pt x="16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5" name="Freeform 65"/>
            <p:cNvSpPr>
              <a:spLocks/>
            </p:cNvSpPr>
            <p:nvPr/>
          </p:nvSpPr>
          <p:spPr bwMode="auto">
            <a:xfrm>
              <a:off x="5039" y="2579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6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5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9 w 73"/>
                <a:gd name="T27" fmla="*/ 65 h 117"/>
                <a:gd name="T28" fmla="*/ 39 w 73"/>
                <a:gd name="T29" fmla="*/ 65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8"/>
                    <a:pt x="34" y="117"/>
                    <a:pt x="17" y="117"/>
                  </a:cubicBezTo>
                  <a:cubicBezTo>
                    <a:pt x="12" y="117"/>
                    <a:pt x="9" y="116"/>
                    <a:pt x="9" y="116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7"/>
                    <a:pt x="9" y="104"/>
                    <a:pt x="9" y="104"/>
                  </a:cubicBezTo>
                  <a:cubicBezTo>
                    <a:pt x="9" y="104"/>
                    <a:pt x="12" y="105"/>
                    <a:pt x="16" y="105"/>
                  </a:cubicBezTo>
                  <a:cubicBezTo>
                    <a:pt x="23" y="105"/>
                    <a:pt x="26" y="103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9" y="65"/>
                    <a:pt x="39" y="65"/>
                  </a:cubicBezTo>
                  <a:cubicBezTo>
                    <a:pt x="39" y="65"/>
                    <a:pt x="39" y="65"/>
                    <a:pt x="39" y="65"/>
                  </a:cubicBezTo>
                  <a:cubicBezTo>
                    <a:pt x="39" y="65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6" name="Freeform 66"/>
            <p:cNvSpPr>
              <a:spLocks/>
            </p:cNvSpPr>
            <p:nvPr/>
          </p:nvSpPr>
          <p:spPr bwMode="auto">
            <a:xfrm>
              <a:off x="5201" y="2576"/>
              <a:ext cx="106" cy="160"/>
            </a:xfrm>
            <a:custGeom>
              <a:avLst/>
              <a:gdLst>
                <a:gd name="T0" fmla="*/ 16 w 55"/>
                <a:gd name="T1" fmla="*/ 42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3 w 55"/>
                <a:gd name="T9" fmla="*/ 83 h 83"/>
                <a:gd name="T10" fmla="*/ 0 w 55"/>
                <a:gd name="T11" fmla="*/ 42 h 83"/>
                <a:gd name="T12" fmla="*/ 33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2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3" y="70"/>
                    <a:pt x="55" y="74"/>
                    <a:pt x="55" y="78"/>
                  </a:cubicBezTo>
                  <a:cubicBezTo>
                    <a:pt x="55" y="78"/>
                    <a:pt x="49" y="83"/>
                    <a:pt x="33" y="83"/>
                  </a:cubicBezTo>
                  <a:cubicBezTo>
                    <a:pt x="11" y="83"/>
                    <a:pt x="0" y="68"/>
                    <a:pt x="0" y="42"/>
                  </a:cubicBezTo>
                  <a:cubicBezTo>
                    <a:pt x="0" y="15"/>
                    <a:pt x="11" y="0"/>
                    <a:pt x="33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2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7" name="Freeform 67"/>
            <p:cNvSpPr>
              <a:spLocks/>
            </p:cNvSpPr>
            <p:nvPr/>
          </p:nvSpPr>
          <p:spPr bwMode="auto">
            <a:xfrm>
              <a:off x="5338" y="2514"/>
              <a:ext cx="120" cy="218"/>
            </a:xfrm>
            <a:custGeom>
              <a:avLst/>
              <a:gdLst>
                <a:gd name="T0" fmla="*/ 62 w 62"/>
                <a:gd name="T1" fmla="*/ 112 h 113"/>
                <a:gd name="T2" fmla="*/ 54 w 62"/>
                <a:gd name="T3" fmla="*/ 113 h 113"/>
                <a:gd name="T4" fmla="*/ 46 w 62"/>
                <a:gd name="T5" fmla="*/ 112 h 113"/>
                <a:gd name="T6" fmla="*/ 46 w 62"/>
                <a:gd name="T7" fmla="*/ 58 h 113"/>
                <a:gd name="T8" fmla="*/ 32 w 62"/>
                <a:gd name="T9" fmla="*/ 45 h 113"/>
                <a:gd name="T10" fmla="*/ 15 w 62"/>
                <a:gd name="T11" fmla="*/ 54 h 113"/>
                <a:gd name="T12" fmla="*/ 15 w 62"/>
                <a:gd name="T13" fmla="*/ 112 h 113"/>
                <a:gd name="T14" fmla="*/ 8 w 62"/>
                <a:gd name="T15" fmla="*/ 113 h 113"/>
                <a:gd name="T16" fmla="*/ 0 w 62"/>
                <a:gd name="T17" fmla="*/ 112 h 113"/>
                <a:gd name="T18" fmla="*/ 0 w 62"/>
                <a:gd name="T19" fmla="*/ 1 h 113"/>
                <a:gd name="T20" fmla="*/ 8 w 62"/>
                <a:gd name="T21" fmla="*/ 0 h 113"/>
                <a:gd name="T22" fmla="*/ 15 w 62"/>
                <a:gd name="T23" fmla="*/ 1 h 113"/>
                <a:gd name="T24" fmla="*/ 15 w 62"/>
                <a:gd name="T25" fmla="*/ 42 h 113"/>
                <a:gd name="T26" fmla="*/ 38 w 62"/>
                <a:gd name="T27" fmla="*/ 32 h 113"/>
                <a:gd name="T28" fmla="*/ 62 w 62"/>
                <a:gd name="T29" fmla="*/ 55 h 113"/>
                <a:gd name="T30" fmla="*/ 62 w 62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113">
                  <a:moveTo>
                    <a:pt x="62" y="112"/>
                  </a:moveTo>
                  <a:cubicBezTo>
                    <a:pt x="62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6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3" y="113"/>
                    <a:pt x="8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1" y="36"/>
                    <a:pt x="29" y="32"/>
                    <a:pt x="38" y="32"/>
                  </a:cubicBezTo>
                  <a:cubicBezTo>
                    <a:pt x="53" y="32"/>
                    <a:pt x="62" y="42"/>
                    <a:pt x="62" y="55"/>
                  </a:cubicBezTo>
                  <a:lnTo>
                    <a:pt x="62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8" name="Freeform 68"/>
            <p:cNvSpPr>
              <a:spLocks/>
            </p:cNvSpPr>
            <p:nvPr/>
          </p:nvSpPr>
          <p:spPr bwMode="auto">
            <a:xfrm>
              <a:off x="2190" y="2151"/>
              <a:ext cx="52" cy="581"/>
            </a:xfrm>
            <a:custGeom>
              <a:avLst/>
              <a:gdLst>
                <a:gd name="T0" fmla="*/ 14 w 27"/>
                <a:gd name="T1" fmla="*/ 0 h 300"/>
                <a:gd name="T2" fmla="*/ 0 w 27"/>
                <a:gd name="T3" fmla="*/ 14 h 300"/>
                <a:gd name="T4" fmla="*/ 0 w 27"/>
                <a:gd name="T5" fmla="*/ 286 h 300"/>
                <a:gd name="T6" fmla="*/ 14 w 27"/>
                <a:gd name="T7" fmla="*/ 300 h 300"/>
                <a:gd name="T8" fmla="*/ 27 w 27"/>
                <a:gd name="T9" fmla="*/ 286 h 300"/>
                <a:gd name="T10" fmla="*/ 27 w 27"/>
                <a:gd name="T11" fmla="*/ 14 h 300"/>
                <a:gd name="T12" fmla="*/ 14 w 27"/>
                <a:gd name="T13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300">
                  <a:moveTo>
                    <a:pt x="14" y="0"/>
                  </a:moveTo>
                  <a:cubicBezTo>
                    <a:pt x="6" y="0"/>
                    <a:pt x="0" y="6"/>
                    <a:pt x="0" y="14"/>
                  </a:cubicBezTo>
                  <a:cubicBezTo>
                    <a:pt x="0" y="286"/>
                    <a:pt x="0" y="286"/>
                    <a:pt x="0" y="286"/>
                  </a:cubicBezTo>
                  <a:cubicBezTo>
                    <a:pt x="0" y="293"/>
                    <a:pt x="6" y="300"/>
                    <a:pt x="14" y="300"/>
                  </a:cubicBezTo>
                  <a:cubicBezTo>
                    <a:pt x="21" y="300"/>
                    <a:pt x="27" y="293"/>
                    <a:pt x="27" y="286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6"/>
                    <a:pt x="21" y="0"/>
                    <a:pt x="14" y="0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9" name="Freeform 69"/>
            <p:cNvSpPr>
              <a:spLocks noEditPoints="1"/>
            </p:cNvSpPr>
            <p:nvPr/>
          </p:nvSpPr>
          <p:spPr bwMode="auto">
            <a:xfrm>
              <a:off x="2265" y="2016"/>
              <a:ext cx="461" cy="715"/>
            </a:xfrm>
            <a:custGeom>
              <a:avLst/>
              <a:gdLst>
                <a:gd name="T0" fmla="*/ 66 w 239"/>
                <a:gd name="T1" fmla="*/ 238 h 369"/>
                <a:gd name="T2" fmla="*/ 204 w 239"/>
                <a:gd name="T3" fmla="*/ 101 h 369"/>
                <a:gd name="T4" fmla="*/ 66 w 239"/>
                <a:gd name="T5" fmla="*/ 238 h 369"/>
                <a:gd name="T6" fmla="*/ 223 w 239"/>
                <a:gd name="T7" fmla="*/ 68 h 369"/>
                <a:gd name="T8" fmla="*/ 49 w 239"/>
                <a:gd name="T9" fmla="*/ 207 h 369"/>
                <a:gd name="T10" fmla="*/ 81 w 239"/>
                <a:gd name="T11" fmla="*/ 21 h 369"/>
                <a:gd name="T12" fmla="*/ 74 w 239"/>
                <a:gd name="T13" fmla="*/ 3 h 369"/>
                <a:gd name="T14" fmla="*/ 55 w 239"/>
                <a:gd name="T15" fmla="*/ 10 h 369"/>
                <a:gd name="T16" fmla="*/ 55 w 239"/>
                <a:gd name="T17" fmla="*/ 363 h 369"/>
                <a:gd name="T18" fmla="*/ 67 w 239"/>
                <a:gd name="T19" fmla="*/ 369 h 369"/>
                <a:gd name="T20" fmla="*/ 74 w 239"/>
                <a:gd name="T21" fmla="*/ 367 h 369"/>
                <a:gd name="T22" fmla="*/ 79 w 239"/>
                <a:gd name="T23" fmla="*/ 348 h 369"/>
                <a:gd name="T24" fmla="*/ 54 w 239"/>
                <a:gd name="T25" fmla="*/ 269 h 369"/>
                <a:gd name="T26" fmla="*/ 238 w 239"/>
                <a:gd name="T27" fmla="*/ 86 h 369"/>
                <a:gd name="T28" fmla="*/ 238 w 239"/>
                <a:gd name="T29" fmla="*/ 86 h 369"/>
                <a:gd name="T30" fmla="*/ 239 w 239"/>
                <a:gd name="T31" fmla="*/ 80 h 369"/>
                <a:gd name="T32" fmla="*/ 223 w 239"/>
                <a:gd name="T33" fmla="*/ 68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9" h="369">
                  <a:moveTo>
                    <a:pt x="66" y="238"/>
                  </a:moveTo>
                  <a:cubicBezTo>
                    <a:pt x="90" y="168"/>
                    <a:pt x="140" y="119"/>
                    <a:pt x="204" y="101"/>
                  </a:cubicBezTo>
                  <a:cubicBezTo>
                    <a:pt x="182" y="159"/>
                    <a:pt x="137" y="218"/>
                    <a:pt x="66" y="238"/>
                  </a:cubicBezTo>
                  <a:moveTo>
                    <a:pt x="223" y="68"/>
                  </a:moveTo>
                  <a:cubicBezTo>
                    <a:pt x="145" y="80"/>
                    <a:pt x="82" y="131"/>
                    <a:pt x="49" y="207"/>
                  </a:cubicBezTo>
                  <a:cubicBezTo>
                    <a:pt x="47" y="145"/>
                    <a:pt x="56" y="77"/>
                    <a:pt x="81" y="21"/>
                  </a:cubicBezTo>
                  <a:cubicBezTo>
                    <a:pt x="84" y="14"/>
                    <a:pt x="81" y="6"/>
                    <a:pt x="74" y="3"/>
                  </a:cubicBezTo>
                  <a:cubicBezTo>
                    <a:pt x="67" y="0"/>
                    <a:pt x="59" y="3"/>
                    <a:pt x="55" y="10"/>
                  </a:cubicBezTo>
                  <a:cubicBezTo>
                    <a:pt x="0" y="132"/>
                    <a:pt x="18" y="302"/>
                    <a:pt x="55" y="363"/>
                  </a:cubicBezTo>
                  <a:cubicBezTo>
                    <a:pt x="58" y="367"/>
                    <a:pt x="62" y="369"/>
                    <a:pt x="67" y="369"/>
                  </a:cubicBezTo>
                  <a:cubicBezTo>
                    <a:pt x="70" y="369"/>
                    <a:pt x="72" y="369"/>
                    <a:pt x="74" y="367"/>
                  </a:cubicBezTo>
                  <a:cubicBezTo>
                    <a:pt x="81" y="363"/>
                    <a:pt x="83" y="355"/>
                    <a:pt x="79" y="348"/>
                  </a:cubicBezTo>
                  <a:cubicBezTo>
                    <a:pt x="68" y="330"/>
                    <a:pt x="60" y="304"/>
                    <a:pt x="54" y="269"/>
                  </a:cubicBezTo>
                  <a:cubicBezTo>
                    <a:pt x="157" y="251"/>
                    <a:pt x="217" y="163"/>
                    <a:pt x="238" y="86"/>
                  </a:cubicBezTo>
                  <a:cubicBezTo>
                    <a:pt x="238" y="86"/>
                    <a:pt x="238" y="86"/>
                    <a:pt x="238" y="86"/>
                  </a:cubicBezTo>
                  <a:cubicBezTo>
                    <a:pt x="239" y="84"/>
                    <a:pt x="239" y="82"/>
                    <a:pt x="239" y="80"/>
                  </a:cubicBezTo>
                  <a:cubicBezTo>
                    <a:pt x="237" y="73"/>
                    <a:pt x="230" y="67"/>
                    <a:pt x="223" y="68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60" name="Freeform 70"/>
            <p:cNvSpPr>
              <a:spLocks/>
            </p:cNvSpPr>
            <p:nvPr/>
          </p:nvSpPr>
          <p:spPr bwMode="auto">
            <a:xfrm>
              <a:off x="2147" y="2196"/>
              <a:ext cx="274" cy="104"/>
            </a:xfrm>
            <a:custGeom>
              <a:avLst/>
              <a:gdLst>
                <a:gd name="T0" fmla="*/ 15 w 142"/>
                <a:gd name="T1" fmla="*/ 54 h 54"/>
                <a:gd name="T2" fmla="*/ 1 w 142"/>
                <a:gd name="T3" fmla="*/ 43 h 54"/>
                <a:gd name="T4" fmla="*/ 12 w 142"/>
                <a:gd name="T5" fmla="*/ 26 h 54"/>
                <a:gd name="T6" fmla="*/ 124 w 142"/>
                <a:gd name="T7" fmla="*/ 2 h 54"/>
                <a:gd name="T8" fmla="*/ 141 w 142"/>
                <a:gd name="T9" fmla="*/ 12 h 54"/>
                <a:gd name="T10" fmla="*/ 130 w 142"/>
                <a:gd name="T11" fmla="*/ 29 h 54"/>
                <a:gd name="T12" fmla="*/ 18 w 142"/>
                <a:gd name="T13" fmla="*/ 54 h 54"/>
                <a:gd name="T14" fmla="*/ 15 w 142"/>
                <a:gd name="T15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2" h="54">
                  <a:moveTo>
                    <a:pt x="15" y="54"/>
                  </a:moveTo>
                  <a:cubicBezTo>
                    <a:pt x="8" y="54"/>
                    <a:pt x="3" y="50"/>
                    <a:pt x="1" y="43"/>
                  </a:cubicBezTo>
                  <a:cubicBezTo>
                    <a:pt x="0" y="36"/>
                    <a:pt x="4" y="28"/>
                    <a:pt x="12" y="26"/>
                  </a:cubicBezTo>
                  <a:cubicBezTo>
                    <a:pt x="124" y="2"/>
                    <a:pt x="124" y="2"/>
                    <a:pt x="124" y="2"/>
                  </a:cubicBezTo>
                  <a:cubicBezTo>
                    <a:pt x="132" y="0"/>
                    <a:pt x="139" y="5"/>
                    <a:pt x="141" y="12"/>
                  </a:cubicBezTo>
                  <a:cubicBezTo>
                    <a:pt x="142" y="20"/>
                    <a:pt x="138" y="27"/>
                    <a:pt x="130" y="29"/>
                  </a:cubicBezTo>
                  <a:cubicBezTo>
                    <a:pt x="18" y="54"/>
                    <a:pt x="18" y="54"/>
                    <a:pt x="18" y="54"/>
                  </a:cubicBezTo>
                  <a:cubicBezTo>
                    <a:pt x="17" y="54"/>
                    <a:pt x="16" y="54"/>
                    <a:pt x="15" y="54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1" name="Freeform 71"/>
            <p:cNvSpPr>
              <a:spLocks noEditPoints="1"/>
            </p:cNvSpPr>
            <p:nvPr/>
          </p:nvSpPr>
          <p:spPr bwMode="auto">
            <a:xfrm>
              <a:off x="2184" y="1508"/>
              <a:ext cx="575" cy="568"/>
            </a:xfrm>
            <a:custGeom>
              <a:avLst/>
              <a:gdLst>
                <a:gd name="T0" fmla="*/ 241 w 298"/>
                <a:gd name="T1" fmla="*/ 185 h 293"/>
                <a:gd name="T2" fmla="*/ 138 w 298"/>
                <a:gd name="T3" fmla="*/ 266 h 293"/>
                <a:gd name="T4" fmla="*/ 112 w 298"/>
                <a:gd name="T5" fmla="*/ 262 h 293"/>
                <a:gd name="T6" fmla="*/ 47 w 298"/>
                <a:gd name="T7" fmla="*/ 214 h 293"/>
                <a:gd name="T8" fmla="*/ 35 w 298"/>
                <a:gd name="T9" fmla="*/ 134 h 293"/>
                <a:gd name="T10" fmla="*/ 56 w 298"/>
                <a:gd name="T11" fmla="*/ 51 h 293"/>
                <a:gd name="T12" fmla="*/ 82 w 298"/>
                <a:gd name="T13" fmla="*/ 94 h 293"/>
                <a:gd name="T14" fmla="*/ 91 w 298"/>
                <a:gd name="T15" fmla="*/ 101 h 293"/>
                <a:gd name="T16" fmla="*/ 101 w 298"/>
                <a:gd name="T17" fmla="*/ 99 h 293"/>
                <a:gd name="T18" fmla="*/ 162 w 298"/>
                <a:gd name="T19" fmla="*/ 63 h 293"/>
                <a:gd name="T20" fmla="*/ 191 w 298"/>
                <a:gd name="T21" fmla="*/ 111 h 293"/>
                <a:gd name="T22" fmla="*/ 131 w 298"/>
                <a:gd name="T23" fmla="*/ 148 h 293"/>
                <a:gd name="T24" fmla="*/ 126 w 298"/>
                <a:gd name="T25" fmla="*/ 167 h 293"/>
                <a:gd name="T26" fmla="*/ 138 w 298"/>
                <a:gd name="T27" fmla="*/ 174 h 293"/>
                <a:gd name="T28" fmla="*/ 145 w 298"/>
                <a:gd name="T29" fmla="*/ 172 h 293"/>
                <a:gd name="T30" fmla="*/ 218 w 298"/>
                <a:gd name="T31" fmla="*/ 128 h 293"/>
                <a:gd name="T32" fmla="*/ 218 w 298"/>
                <a:gd name="T33" fmla="*/ 128 h 293"/>
                <a:gd name="T34" fmla="*/ 261 w 298"/>
                <a:gd name="T35" fmla="*/ 102 h 293"/>
                <a:gd name="T36" fmla="*/ 241 w 298"/>
                <a:gd name="T37" fmla="*/ 185 h 293"/>
                <a:gd name="T38" fmla="*/ 291 w 298"/>
                <a:gd name="T39" fmla="*/ 61 h 293"/>
                <a:gd name="T40" fmla="*/ 276 w 298"/>
                <a:gd name="T41" fmla="*/ 60 h 293"/>
                <a:gd name="T42" fmla="*/ 215 w 298"/>
                <a:gd name="T43" fmla="*/ 97 h 293"/>
                <a:gd name="T44" fmla="*/ 179 w 298"/>
                <a:gd name="T45" fmla="*/ 36 h 293"/>
                <a:gd name="T46" fmla="*/ 170 w 298"/>
                <a:gd name="T47" fmla="*/ 30 h 293"/>
                <a:gd name="T48" fmla="*/ 160 w 298"/>
                <a:gd name="T49" fmla="*/ 32 h 293"/>
                <a:gd name="T50" fmla="*/ 99 w 298"/>
                <a:gd name="T51" fmla="*/ 68 h 293"/>
                <a:gd name="T52" fmla="*/ 62 w 298"/>
                <a:gd name="T53" fmla="*/ 8 h 293"/>
                <a:gd name="T54" fmla="*/ 48 w 298"/>
                <a:gd name="T55" fmla="*/ 1 h 293"/>
                <a:gd name="T56" fmla="*/ 37 w 298"/>
                <a:gd name="T57" fmla="*/ 11 h 293"/>
                <a:gd name="T58" fmla="*/ 8 w 298"/>
                <a:gd name="T59" fmla="*/ 128 h 293"/>
                <a:gd name="T60" fmla="*/ 23 w 298"/>
                <a:gd name="T61" fmla="*/ 229 h 293"/>
                <a:gd name="T62" fmla="*/ 106 w 298"/>
                <a:gd name="T63" fmla="*/ 289 h 293"/>
                <a:gd name="T64" fmla="*/ 138 w 298"/>
                <a:gd name="T65" fmla="*/ 293 h 293"/>
                <a:gd name="T66" fmla="*/ 268 w 298"/>
                <a:gd name="T67" fmla="*/ 192 h 293"/>
                <a:gd name="T68" fmla="*/ 296 w 298"/>
                <a:gd name="T69" fmla="*/ 76 h 293"/>
                <a:gd name="T70" fmla="*/ 291 w 298"/>
                <a:gd name="T71" fmla="*/ 6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98" h="293">
                  <a:moveTo>
                    <a:pt x="241" y="185"/>
                  </a:moveTo>
                  <a:cubicBezTo>
                    <a:pt x="229" y="233"/>
                    <a:pt x="187" y="266"/>
                    <a:pt x="138" y="266"/>
                  </a:cubicBezTo>
                  <a:cubicBezTo>
                    <a:pt x="129" y="266"/>
                    <a:pt x="121" y="265"/>
                    <a:pt x="112" y="262"/>
                  </a:cubicBezTo>
                  <a:cubicBezTo>
                    <a:pt x="85" y="256"/>
                    <a:pt x="62" y="239"/>
                    <a:pt x="47" y="214"/>
                  </a:cubicBezTo>
                  <a:cubicBezTo>
                    <a:pt x="33" y="190"/>
                    <a:pt x="28" y="162"/>
                    <a:pt x="35" y="134"/>
                  </a:cubicBezTo>
                  <a:cubicBezTo>
                    <a:pt x="56" y="51"/>
                    <a:pt x="56" y="51"/>
                    <a:pt x="56" y="51"/>
                  </a:cubicBezTo>
                  <a:cubicBezTo>
                    <a:pt x="82" y="94"/>
                    <a:pt x="82" y="94"/>
                    <a:pt x="82" y="94"/>
                  </a:cubicBezTo>
                  <a:cubicBezTo>
                    <a:pt x="84" y="98"/>
                    <a:pt x="87" y="100"/>
                    <a:pt x="91" y="101"/>
                  </a:cubicBezTo>
                  <a:cubicBezTo>
                    <a:pt x="94" y="102"/>
                    <a:pt x="98" y="101"/>
                    <a:pt x="101" y="99"/>
                  </a:cubicBezTo>
                  <a:cubicBezTo>
                    <a:pt x="162" y="63"/>
                    <a:pt x="162" y="63"/>
                    <a:pt x="162" y="63"/>
                  </a:cubicBezTo>
                  <a:cubicBezTo>
                    <a:pt x="191" y="111"/>
                    <a:pt x="191" y="111"/>
                    <a:pt x="191" y="111"/>
                  </a:cubicBezTo>
                  <a:cubicBezTo>
                    <a:pt x="131" y="148"/>
                    <a:pt x="131" y="148"/>
                    <a:pt x="131" y="148"/>
                  </a:cubicBezTo>
                  <a:cubicBezTo>
                    <a:pt x="124" y="152"/>
                    <a:pt x="122" y="160"/>
                    <a:pt x="126" y="167"/>
                  </a:cubicBezTo>
                  <a:cubicBezTo>
                    <a:pt x="129" y="171"/>
                    <a:pt x="133" y="174"/>
                    <a:pt x="138" y="174"/>
                  </a:cubicBezTo>
                  <a:cubicBezTo>
                    <a:pt x="140" y="174"/>
                    <a:pt x="143" y="173"/>
                    <a:pt x="145" y="172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61" y="102"/>
                    <a:pt x="261" y="102"/>
                    <a:pt x="261" y="102"/>
                  </a:cubicBezTo>
                  <a:lnTo>
                    <a:pt x="241" y="185"/>
                  </a:lnTo>
                  <a:close/>
                  <a:moveTo>
                    <a:pt x="291" y="61"/>
                  </a:moveTo>
                  <a:cubicBezTo>
                    <a:pt x="287" y="58"/>
                    <a:pt x="280" y="58"/>
                    <a:pt x="276" y="60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179" y="36"/>
                    <a:pt x="179" y="36"/>
                    <a:pt x="179" y="36"/>
                  </a:cubicBezTo>
                  <a:cubicBezTo>
                    <a:pt x="177" y="33"/>
                    <a:pt x="174" y="31"/>
                    <a:pt x="170" y="30"/>
                  </a:cubicBezTo>
                  <a:cubicBezTo>
                    <a:pt x="166" y="29"/>
                    <a:pt x="163" y="30"/>
                    <a:pt x="160" y="32"/>
                  </a:cubicBezTo>
                  <a:cubicBezTo>
                    <a:pt x="99" y="68"/>
                    <a:pt x="99" y="68"/>
                    <a:pt x="99" y="68"/>
                  </a:cubicBezTo>
                  <a:cubicBezTo>
                    <a:pt x="62" y="8"/>
                    <a:pt x="62" y="8"/>
                    <a:pt x="62" y="8"/>
                  </a:cubicBezTo>
                  <a:cubicBezTo>
                    <a:pt x="60" y="3"/>
                    <a:pt x="54" y="0"/>
                    <a:pt x="48" y="1"/>
                  </a:cubicBezTo>
                  <a:cubicBezTo>
                    <a:pt x="43" y="2"/>
                    <a:pt x="38" y="6"/>
                    <a:pt x="37" y="11"/>
                  </a:cubicBezTo>
                  <a:cubicBezTo>
                    <a:pt x="8" y="128"/>
                    <a:pt x="8" y="128"/>
                    <a:pt x="8" y="128"/>
                  </a:cubicBezTo>
                  <a:cubicBezTo>
                    <a:pt x="0" y="162"/>
                    <a:pt x="5" y="198"/>
                    <a:pt x="23" y="229"/>
                  </a:cubicBezTo>
                  <a:cubicBezTo>
                    <a:pt x="42" y="259"/>
                    <a:pt x="71" y="281"/>
                    <a:pt x="106" y="289"/>
                  </a:cubicBezTo>
                  <a:cubicBezTo>
                    <a:pt x="116" y="292"/>
                    <a:pt x="127" y="293"/>
                    <a:pt x="138" y="293"/>
                  </a:cubicBezTo>
                  <a:cubicBezTo>
                    <a:pt x="199" y="293"/>
                    <a:pt x="253" y="252"/>
                    <a:pt x="268" y="192"/>
                  </a:cubicBezTo>
                  <a:cubicBezTo>
                    <a:pt x="296" y="76"/>
                    <a:pt x="296" y="76"/>
                    <a:pt x="296" y="76"/>
                  </a:cubicBezTo>
                  <a:cubicBezTo>
                    <a:pt x="298" y="70"/>
                    <a:pt x="296" y="65"/>
                    <a:pt x="291" y="61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</p:grpSp>
      <p:sp>
        <p:nvSpPr>
          <p:cNvPr id="62" name="Trójkąt równoramienny 61"/>
          <p:cNvSpPr/>
          <p:nvPr userDrawn="1"/>
        </p:nvSpPr>
        <p:spPr>
          <a:xfrm rot="16200000">
            <a:off x="10216896" y="5943600"/>
            <a:ext cx="2121408" cy="1828800"/>
          </a:xfrm>
          <a:prstGeom prst="triangle">
            <a:avLst/>
          </a:prstGeom>
          <a:solidFill>
            <a:srgbClr val="48A2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63" name="Trójkąt równoramienny 62"/>
          <p:cNvSpPr/>
          <p:nvPr userDrawn="1"/>
        </p:nvSpPr>
        <p:spPr>
          <a:xfrm rot="5400000">
            <a:off x="-1187698" y="5105401"/>
            <a:ext cx="2121408" cy="1828800"/>
          </a:xfrm>
          <a:prstGeom prst="triangle">
            <a:avLst/>
          </a:prstGeom>
          <a:solidFill>
            <a:srgbClr val="CB3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                    </a:t>
            </a:r>
          </a:p>
        </p:txBody>
      </p:sp>
      <p:sp>
        <p:nvSpPr>
          <p:cNvPr id="64" name="Tytuł 1"/>
          <p:cNvSpPr>
            <a:spLocks noGrp="1"/>
          </p:cNvSpPr>
          <p:nvPr>
            <p:ph type="title"/>
          </p:nvPr>
        </p:nvSpPr>
        <p:spPr>
          <a:xfrm>
            <a:off x="148590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65" name="Symbol zastępczy zawartości 2"/>
          <p:cNvSpPr>
            <a:spLocks noGrp="1"/>
          </p:cNvSpPr>
          <p:nvPr>
            <p:ph idx="1"/>
          </p:nvPr>
        </p:nvSpPr>
        <p:spPr>
          <a:xfrm>
            <a:off x="148590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6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148590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5551B5-2A7E-4F16-A153-E4F2EA6499AA}" type="datetimeFigureOut">
              <a:rPr lang="pl-PL" smtClean="0"/>
              <a:t>2026-06-12</a:t>
            </a:fld>
            <a:endParaRPr lang="pl-PL"/>
          </a:p>
        </p:txBody>
      </p:sp>
      <p:sp>
        <p:nvSpPr>
          <p:cNvPr id="67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80594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8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226314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E520EA-0CA8-43C2-8B33-FAFDA69E85A0}" type="slidenum">
              <a:rPr lang="pl-PL" smtClean="0"/>
              <a:t>‹#›</a:t>
            </a:fld>
            <a:endParaRPr lang="pl-PL"/>
          </a:p>
        </p:txBody>
      </p:sp>
      <p:sp>
        <p:nvSpPr>
          <p:cNvPr id="75" name="Content Placeholder 2"/>
          <p:cNvSpPr>
            <a:spLocks noGrp="1"/>
          </p:cNvSpPr>
          <p:nvPr>
            <p:ph sz="half" idx="15"/>
          </p:nvPr>
        </p:nvSpPr>
        <p:spPr>
          <a:xfrm>
            <a:off x="478586" y="1486917"/>
            <a:ext cx="11032832" cy="434150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5009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+ graf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7"/>
          <p:cNvGrpSpPr>
            <a:grpSpLocks noChangeAspect="1"/>
          </p:cNvGrpSpPr>
          <p:nvPr userDrawn="1"/>
        </p:nvGrpSpPr>
        <p:grpSpPr bwMode="auto">
          <a:xfrm>
            <a:off x="479653" y="455386"/>
            <a:ext cx="1803846" cy="691243"/>
            <a:chOff x="2149" y="1512"/>
            <a:chExt cx="3382" cy="1296"/>
          </a:xfrm>
        </p:grpSpPr>
        <p:sp>
          <p:nvSpPr>
            <p:cNvPr id="7" name="AutoShape 16"/>
            <p:cNvSpPr>
              <a:spLocks noChangeAspect="1" noChangeArrowheads="1" noTextEdit="1"/>
            </p:cNvSpPr>
            <p:nvPr/>
          </p:nvSpPr>
          <p:spPr bwMode="auto">
            <a:xfrm>
              <a:off x="2149" y="1512"/>
              <a:ext cx="3382" cy="1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" name="Freeform 18"/>
            <p:cNvSpPr>
              <a:spLocks noEditPoints="1"/>
            </p:cNvSpPr>
            <p:nvPr/>
          </p:nvSpPr>
          <p:spPr bwMode="auto">
            <a:xfrm>
              <a:off x="2958" y="1820"/>
              <a:ext cx="139" cy="211"/>
            </a:xfrm>
            <a:custGeom>
              <a:avLst/>
              <a:gdLst>
                <a:gd name="T0" fmla="*/ 38 w 72"/>
                <a:gd name="T1" fmla="*/ 54 h 109"/>
                <a:gd name="T2" fmla="*/ 56 w 72"/>
                <a:gd name="T3" fmla="*/ 34 h 109"/>
                <a:gd name="T4" fmla="*/ 38 w 72"/>
                <a:gd name="T5" fmla="*/ 13 h 109"/>
                <a:gd name="T6" fmla="*/ 16 w 72"/>
                <a:gd name="T7" fmla="*/ 13 h 109"/>
                <a:gd name="T8" fmla="*/ 16 w 72"/>
                <a:gd name="T9" fmla="*/ 54 h 109"/>
                <a:gd name="T10" fmla="*/ 38 w 72"/>
                <a:gd name="T11" fmla="*/ 54 h 109"/>
                <a:gd name="T12" fmla="*/ 16 w 72"/>
                <a:gd name="T13" fmla="*/ 108 h 109"/>
                <a:gd name="T14" fmla="*/ 8 w 72"/>
                <a:gd name="T15" fmla="*/ 109 h 109"/>
                <a:gd name="T16" fmla="*/ 0 w 72"/>
                <a:gd name="T17" fmla="*/ 108 h 109"/>
                <a:gd name="T18" fmla="*/ 0 w 72"/>
                <a:gd name="T19" fmla="*/ 0 h 109"/>
                <a:gd name="T20" fmla="*/ 40 w 72"/>
                <a:gd name="T21" fmla="*/ 0 h 109"/>
                <a:gd name="T22" fmla="*/ 72 w 72"/>
                <a:gd name="T23" fmla="*/ 34 h 109"/>
                <a:gd name="T24" fmla="*/ 40 w 72"/>
                <a:gd name="T25" fmla="*/ 67 h 109"/>
                <a:gd name="T26" fmla="*/ 16 w 72"/>
                <a:gd name="T27" fmla="*/ 67 h 109"/>
                <a:gd name="T28" fmla="*/ 16 w 72"/>
                <a:gd name="T29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2" h="109">
                  <a:moveTo>
                    <a:pt x="38" y="54"/>
                  </a:moveTo>
                  <a:cubicBezTo>
                    <a:pt x="50" y="54"/>
                    <a:pt x="56" y="46"/>
                    <a:pt x="56" y="34"/>
                  </a:cubicBezTo>
                  <a:cubicBezTo>
                    <a:pt x="56" y="21"/>
                    <a:pt x="50" y="13"/>
                    <a:pt x="38" y="13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54"/>
                    <a:pt x="16" y="54"/>
                    <a:pt x="16" y="54"/>
                  </a:cubicBezTo>
                  <a:lnTo>
                    <a:pt x="38" y="54"/>
                  </a:lnTo>
                  <a:close/>
                  <a:moveTo>
                    <a:pt x="16" y="108"/>
                  </a:moveTo>
                  <a:cubicBezTo>
                    <a:pt x="16" y="108"/>
                    <a:pt x="13" y="109"/>
                    <a:pt x="8" y="109"/>
                  </a:cubicBezTo>
                  <a:cubicBezTo>
                    <a:pt x="3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60" y="0"/>
                    <a:pt x="72" y="14"/>
                    <a:pt x="72" y="34"/>
                  </a:cubicBezTo>
                  <a:cubicBezTo>
                    <a:pt x="72" y="53"/>
                    <a:pt x="60" y="67"/>
                    <a:pt x="40" y="67"/>
                  </a:cubicBezTo>
                  <a:cubicBezTo>
                    <a:pt x="16" y="67"/>
                    <a:pt x="16" y="67"/>
                    <a:pt x="16" y="67"/>
                  </a:cubicBezTo>
                  <a:lnTo>
                    <a:pt x="16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" name="Freeform 19"/>
            <p:cNvSpPr>
              <a:spLocks noEditPoints="1"/>
            </p:cNvSpPr>
            <p:nvPr/>
          </p:nvSpPr>
          <p:spPr bwMode="auto">
            <a:xfrm>
              <a:off x="3116" y="1874"/>
              <a:ext cx="120" cy="161"/>
            </a:xfrm>
            <a:custGeom>
              <a:avLst/>
              <a:gdLst>
                <a:gd name="T0" fmla="*/ 31 w 62"/>
                <a:gd name="T1" fmla="*/ 44 h 83"/>
                <a:gd name="T2" fmla="*/ 16 w 62"/>
                <a:gd name="T3" fmla="*/ 57 h 83"/>
                <a:gd name="T4" fmla="*/ 29 w 62"/>
                <a:gd name="T5" fmla="*/ 71 h 83"/>
                <a:gd name="T6" fmla="*/ 46 w 62"/>
                <a:gd name="T7" fmla="*/ 50 h 83"/>
                <a:gd name="T8" fmla="*/ 46 w 62"/>
                <a:gd name="T9" fmla="*/ 45 h 83"/>
                <a:gd name="T10" fmla="*/ 31 w 62"/>
                <a:gd name="T11" fmla="*/ 44 h 83"/>
                <a:gd name="T12" fmla="*/ 33 w 62"/>
                <a:gd name="T13" fmla="*/ 0 h 83"/>
                <a:gd name="T14" fmla="*/ 62 w 62"/>
                <a:gd name="T15" fmla="*/ 29 h 83"/>
                <a:gd name="T16" fmla="*/ 62 w 62"/>
                <a:gd name="T17" fmla="*/ 80 h 83"/>
                <a:gd name="T18" fmla="*/ 56 w 62"/>
                <a:gd name="T19" fmla="*/ 81 h 83"/>
                <a:gd name="T20" fmla="*/ 50 w 62"/>
                <a:gd name="T21" fmla="*/ 80 h 83"/>
                <a:gd name="T22" fmla="*/ 47 w 62"/>
                <a:gd name="T23" fmla="*/ 70 h 83"/>
                <a:gd name="T24" fmla="*/ 24 w 62"/>
                <a:gd name="T25" fmla="*/ 83 h 83"/>
                <a:gd name="T26" fmla="*/ 0 w 62"/>
                <a:gd name="T27" fmla="*/ 57 h 83"/>
                <a:gd name="T28" fmla="*/ 29 w 62"/>
                <a:gd name="T29" fmla="*/ 34 h 83"/>
                <a:gd name="T30" fmla="*/ 46 w 62"/>
                <a:gd name="T31" fmla="*/ 35 h 83"/>
                <a:gd name="T32" fmla="*/ 46 w 62"/>
                <a:gd name="T33" fmla="*/ 29 h 83"/>
                <a:gd name="T34" fmla="*/ 31 w 62"/>
                <a:gd name="T35" fmla="*/ 13 h 83"/>
                <a:gd name="T36" fmla="*/ 11 w 62"/>
                <a:gd name="T37" fmla="*/ 17 h 83"/>
                <a:gd name="T38" fmla="*/ 7 w 62"/>
                <a:gd name="T39" fmla="*/ 12 h 83"/>
                <a:gd name="T40" fmla="*/ 6 w 62"/>
                <a:gd name="T41" fmla="*/ 6 h 83"/>
                <a:gd name="T42" fmla="*/ 33 w 62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2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5" y="0"/>
                    <a:pt x="62" y="10"/>
                    <a:pt x="62" y="29"/>
                  </a:cubicBezTo>
                  <a:cubicBezTo>
                    <a:pt x="62" y="80"/>
                    <a:pt x="62" y="80"/>
                    <a:pt x="62" y="80"/>
                  </a:cubicBezTo>
                  <a:cubicBezTo>
                    <a:pt x="62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3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3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1" y="16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" name="Freeform 20"/>
            <p:cNvSpPr>
              <a:spLocks noEditPoints="1"/>
            </p:cNvSpPr>
            <p:nvPr/>
          </p:nvSpPr>
          <p:spPr bwMode="auto">
            <a:xfrm>
              <a:off x="3276" y="1803"/>
              <a:ext cx="118" cy="228"/>
            </a:xfrm>
            <a:custGeom>
              <a:avLst/>
              <a:gdLst>
                <a:gd name="T0" fmla="*/ 26 w 61"/>
                <a:gd name="T1" fmla="*/ 27 h 118"/>
                <a:gd name="T2" fmla="*/ 17 w 61"/>
                <a:gd name="T3" fmla="*/ 22 h 118"/>
                <a:gd name="T4" fmla="*/ 32 w 61"/>
                <a:gd name="T5" fmla="*/ 1 h 118"/>
                <a:gd name="T6" fmla="*/ 45 w 61"/>
                <a:gd name="T7" fmla="*/ 7 h 118"/>
                <a:gd name="T8" fmla="*/ 26 w 61"/>
                <a:gd name="T9" fmla="*/ 27 h 118"/>
                <a:gd name="T10" fmla="*/ 61 w 61"/>
                <a:gd name="T11" fmla="*/ 117 h 118"/>
                <a:gd name="T12" fmla="*/ 54 w 61"/>
                <a:gd name="T13" fmla="*/ 118 h 118"/>
                <a:gd name="T14" fmla="*/ 46 w 61"/>
                <a:gd name="T15" fmla="*/ 117 h 118"/>
                <a:gd name="T16" fmla="*/ 46 w 61"/>
                <a:gd name="T17" fmla="*/ 63 h 118"/>
                <a:gd name="T18" fmla="*/ 32 w 61"/>
                <a:gd name="T19" fmla="*/ 49 h 118"/>
                <a:gd name="T20" fmla="*/ 15 w 61"/>
                <a:gd name="T21" fmla="*/ 59 h 118"/>
                <a:gd name="T22" fmla="*/ 15 w 61"/>
                <a:gd name="T23" fmla="*/ 117 h 118"/>
                <a:gd name="T24" fmla="*/ 8 w 61"/>
                <a:gd name="T25" fmla="*/ 118 h 118"/>
                <a:gd name="T26" fmla="*/ 0 w 61"/>
                <a:gd name="T27" fmla="*/ 117 h 118"/>
                <a:gd name="T28" fmla="*/ 0 w 61"/>
                <a:gd name="T29" fmla="*/ 40 h 118"/>
                <a:gd name="T30" fmla="*/ 8 w 61"/>
                <a:gd name="T31" fmla="*/ 39 h 118"/>
                <a:gd name="T32" fmla="*/ 15 w 61"/>
                <a:gd name="T33" fmla="*/ 40 h 118"/>
                <a:gd name="T34" fmla="*/ 15 w 61"/>
                <a:gd name="T35" fmla="*/ 47 h 118"/>
                <a:gd name="T36" fmla="*/ 38 w 61"/>
                <a:gd name="T37" fmla="*/ 37 h 118"/>
                <a:gd name="T38" fmla="*/ 61 w 61"/>
                <a:gd name="T39" fmla="*/ 60 h 118"/>
                <a:gd name="T40" fmla="*/ 61 w 61"/>
                <a:gd name="T41" fmla="*/ 117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1" h="118">
                  <a:moveTo>
                    <a:pt x="26" y="27"/>
                  </a:moveTo>
                  <a:cubicBezTo>
                    <a:pt x="22" y="26"/>
                    <a:pt x="19" y="25"/>
                    <a:pt x="17" y="22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36" y="0"/>
                    <a:pt x="42" y="3"/>
                    <a:pt x="45" y="7"/>
                  </a:cubicBezTo>
                  <a:lnTo>
                    <a:pt x="26" y="27"/>
                  </a:lnTo>
                  <a:close/>
                  <a:moveTo>
                    <a:pt x="61" y="117"/>
                  </a:moveTo>
                  <a:cubicBezTo>
                    <a:pt x="61" y="117"/>
                    <a:pt x="59" y="118"/>
                    <a:pt x="54" y="118"/>
                  </a:cubicBezTo>
                  <a:cubicBezTo>
                    <a:pt x="49" y="118"/>
                    <a:pt x="46" y="117"/>
                    <a:pt x="46" y="117"/>
                  </a:cubicBezTo>
                  <a:cubicBezTo>
                    <a:pt x="46" y="63"/>
                    <a:pt x="46" y="63"/>
                    <a:pt x="46" y="63"/>
                  </a:cubicBezTo>
                  <a:cubicBezTo>
                    <a:pt x="46" y="54"/>
                    <a:pt x="42" y="49"/>
                    <a:pt x="32" y="49"/>
                  </a:cubicBezTo>
                  <a:cubicBezTo>
                    <a:pt x="25" y="49"/>
                    <a:pt x="19" y="53"/>
                    <a:pt x="15" y="59"/>
                  </a:cubicBezTo>
                  <a:cubicBezTo>
                    <a:pt x="15" y="117"/>
                    <a:pt x="15" y="117"/>
                    <a:pt x="15" y="117"/>
                  </a:cubicBezTo>
                  <a:cubicBezTo>
                    <a:pt x="15" y="117"/>
                    <a:pt x="12" y="118"/>
                    <a:pt x="8" y="118"/>
                  </a:cubicBezTo>
                  <a:cubicBezTo>
                    <a:pt x="2" y="118"/>
                    <a:pt x="0" y="117"/>
                    <a:pt x="0" y="1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2" y="39"/>
                    <a:pt x="8" y="39"/>
                  </a:cubicBezTo>
                  <a:cubicBezTo>
                    <a:pt x="12" y="39"/>
                    <a:pt x="15" y="40"/>
                    <a:pt x="15" y="40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20" y="41"/>
                    <a:pt x="28" y="37"/>
                    <a:pt x="38" y="37"/>
                  </a:cubicBezTo>
                  <a:cubicBezTo>
                    <a:pt x="53" y="37"/>
                    <a:pt x="61" y="46"/>
                    <a:pt x="61" y="60"/>
                  </a:cubicBezTo>
                  <a:lnTo>
                    <a:pt x="61" y="11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" name="Freeform 21"/>
            <p:cNvSpPr>
              <a:spLocks/>
            </p:cNvSpPr>
            <p:nvPr/>
          </p:nvSpPr>
          <p:spPr bwMode="auto">
            <a:xfrm>
              <a:off x="3429" y="1874"/>
              <a:ext cx="104" cy="161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5 w 54"/>
                <a:gd name="T9" fmla="*/ 23 h 83"/>
                <a:gd name="T10" fmla="*/ 34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0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0" y="13"/>
                  </a:cubicBezTo>
                  <a:cubicBezTo>
                    <a:pt x="20" y="13"/>
                    <a:pt x="15" y="16"/>
                    <a:pt x="15" y="23"/>
                  </a:cubicBezTo>
                  <a:cubicBezTo>
                    <a:pt x="15" y="31"/>
                    <a:pt x="24" y="33"/>
                    <a:pt x="34" y="36"/>
                  </a:cubicBezTo>
                  <a:cubicBezTo>
                    <a:pt x="44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5" y="70"/>
                  </a:cubicBezTo>
                  <a:cubicBezTo>
                    <a:pt x="34" y="70"/>
                    <a:pt x="39" y="66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0" y="39"/>
                    <a:pt x="0" y="24"/>
                  </a:cubicBezTo>
                  <a:cubicBezTo>
                    <a:pt x="0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auto">
            <a:xfrm>
              <a:off x="3552" y="1843"/>
              <a:ext cx="97" cy="192"/>
            </a:xfrm>
            <a:custGeom>
              <a:avLst/>
              <a:gdLst>
                <a:gd name="T0" fmla="*/ 27 w 50"/>
                <a:gd name="T1" fmla="*/ 69 h 99"/>
                <a:gd name="T2" fmla="*/ 42 w 50"/>
                <a:gd name="T3" fmla="*/ 86 h 99"/>
                <a:gd name="T4" fmla="*/ 49 w 50"/>
                <a:gd name="T5" fmla="*/ 86 h 99"/>
                <a:gd name="T6" fmla="*/ 50 w 50"/>
                <a:gd name="T7" fmla="*/ 92 h 99"/>
                <a:gd name="T8" fmla="*/ 49 w 50"/>
                <a:gd name="T9" fmla="*/ 97 h 99"/>
                <a:gd name="T10" fmla="*/ 38 w 50"/>
                <a:gd name="T11" fmla="*/ 99 h 99"/>
                <a:gd name="T12" fmla="*/ 12 w 50"/>
                <a:gd name="T13" fmla="*/ 69 h 99"/>
                <a:gd name="T14" fmla="*/ 12 w 50"/>
                <a:gd name="T15" fmla="*/ 29 h 99"/>
                <a:gd name="T16" fmla="*/ 1 w 50"/>
                <a:gd name="T17" fmla="*/ 29 h 99"/>
                <a:gd name="T18" fmla="*/ 0 w 50"/>
                <a:gd name="T19" fmla="*/ 23 h 99"/>
                <a:gd name="T20" fmla="*/ 1 w 50"/>
                <a:gd name="T21" fmla="*/ 18 h 99"/>
                <a:gd name="T22" fmla="*/ 12 w 50"/>
                <a:gd name="T23" fmla="*/ 18 h 99"/>
                <a:gd name="T24" fmla="*/ 12 w 50"/>
                <a:gd name="T25" fmla="*/ 4 h 99"/>
                <a:gd name="T26" fmla="*/ 27 w 50"/>
                <a:gd name="T27" fmla="*/ 1 h 99"/>
                <a:gd name="T28" fmla="*/ 27 w 50"/>
                <a:gd name="T29" fmla="*/ 18 h 99"/>
                <a:gd name="T30" fmla="*/ 47 w 50"/>
                <a:gd name="T31" fmla="*/ 18 h 99"/>
                <a:gd name="T32" fmla="*/ 48 w 50"/>
                <a:gd name="T33" fmla="*/ 23 h 99"/>
                <a:gd name="T34" fmla="*/ 47 w 50"/>
                <a:gd name="T35" fmla="*/ 29 h 99"/>
                <a:gd name="T36" fmla="*/ 27 w 50"/>
                <a:gd name="T37" fmla="*/ 29 h 99"/>
                <a:gd name="T38" fmla="*/ 27 w 50"/>
                <a:gd name="T39" fmla="*/ 6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9">
                  <a:moveTo>
                    <a:pt x="27" y="69"/>
                  </a:moveTo>
                  <a:cubicBezTo>
                    <a:pt x="27" y="82"/>
                    <a:pt x="32" y="86"/>
                    <a:pt x="42" y="86"/>
                  </a:cubicBezTo>
                  <a:cubicBezTo>
                    <a:pt x="45" y="86"/>
                    <a:pt x="49" y="86"/>
                    <a:pt x="49" y="86"/>
                  </a:cubicBezTo>
                  <a:cubicBezTo>
                    <a:pt x="49" y="86"/>
                    <a:pt x="50" y="88"/>
                    <a:pt x="50" y="92"/>
                  </a:cubicBezTo>
                  <a:cubicBezTo>
                    <a:pt x="50" y="95"/>
                    <a:pt x="49" y="97"/>
                    <a:pt x="49" y="97"/>
                  </a:cubicBezTo>
                  <a:cubicBezTo>
                    <a:pt x="46" y="98"/>
                    <a:pt x="42" y="99"/>
                    <a:pt x="38" y="99"/>
                  </a:cubicBezTo>
                  <a:cubicBezTo>
                    <a:pt x="20" y="99"/>
                    <a:pt x="12" y="88"/>
                    <a:pt x="12" y="69"/>
                  </a:cubicBezTo>
                  <a:cubicBezTo>
                    <a:pt x="12" y="29"/>
                    <a:pt x="12" y="29"/>
                    <a:pt x="12" y="29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29"/>
                    <a:pt x="0" y="27"/>
                    <a:pt x="0" y="23"/>
                  </a:cubicBezTo>
                  <a:cubicBezTo>
                    <a:pt x="0" y="20"/>
                    <a:pt x="1" y="18"/>
                    <a:pt x="1" y="18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6" y="2"/>
                    <a:pt x="22" y="0"/>
                    <a:pt x="27" y="1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47" y="18"/>
                    <a:pt x="47" y="18"/>
                    <a:pt x="47" y="18"/>
                  </a:cubicBezTo>
                  <a:cubicBezTo>
                    <a:pt x="47" y="18"/>
                    <a:pt x="48" y="20"/>
                    <a:pt x="48" y="23"/>
                  </a:cubicBezTo>
                  <a:cubicBezTo>
                    <a:pt x="48" y="27"/>
                    <a:pt x="47" y="29"/>
                    <a:pt x="47" y="29"/>
                  </a:cubicBezTo>
                  <a:cubicBezTo>
                    <a:pt x="27" y="29"/>
                    <a:pt x="27" y="29"/>
                    <a:pt x="27" y="29"/>
                  </a:cubicBezTo>
                  <a:lnTo>
                    <a:pt x="27" y="6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3" name="Freeform 23"/>
            <p:cNvSpPr>
              <a:spLocks/>
            </p:cNvSpPr>
            <p:nvPr/>
          </p:nvSpPr>
          <p:spPr bwMode="auto">
            <a:xfrm>
              <a:off x="3662" y="1878"/>
              <a:ext cx="219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2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8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2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6 w 113"/>
                <a:gd name="T41" fmla="*/ 49 h 79"/>
                <a:gd name="T42" fmla="*/ 100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3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2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2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3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6" y="49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5" y="79"/>
                    <a:pt x="81" y="79"/>
                  </a:cubicBezTo>
                  <a:cubicBezTo>
                    <a:pt x="78" y="79"/>
                    <a:pt x="76" y="79"/>
                    <a:pt x="73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4" name="Freeform 24"/>
            <p:cNvSpPr>
              <a:spLocks noEditPoints="1"/>
            </p:cNvSpPr>
            <p:nvPr/>
          </p:nvSpPr>
          <p:spPr bwMode="auto">
            <a:xfrm>
              <a:off x="3900" y="1874"/>
              <a:ext cx="129" cy="161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1 h 83"/>
                <a:gd name="T4" fmla="*/ 33 w 67"/>
                <a:gd name="T5" fmla="*/ 71 h 83"/>
                <a:gd name="T6" fmla="*/ 51 w 67"/>
                <a:gd name="T7" fmla="*/ 41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1 h 83"/>
                <a:gd name="T14" fmla="*/ 33 w 67"/>
                <a:gd name="T15" fmla="*/ 83 h 83"/>
                <a:gd name="T16" fmla="*/ 0 w 67"/>
                <a:gd name="T17" fmla="*/ 41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1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1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1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3" y="83"/>
                    <a:pt x="0" y="71"/>
                    <a:pt x="0" y="41"/>
                  </a:cubicBezTo>
                  <a:cubicBezTo>
                    <a:pt x="0" y="12"/>
                    <a:pt x="13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5" name="Freeform 25"/>
            <p:cNvSpPr>
              <a:spLocks/>
            </p:cNvSpPr>
            <p:nvPr/>
          </p:nvSpPr>
          <p:spPr bwMode="auto">
            <a:xfrm>
              <a:off x="4049" y="1878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1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2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1" y="64"/>
                    <a:pt x="81" y="64"/>
                    <a:pt x="81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6" name="Freeform 26"/>
            <p:cNvSpPr>
              <a:spLocks/>
            </p:cNvSpPr>
            <p:nvPr/>
          </p:nvSpPr>
          <p:spPr bwMode="auto">
            <a:xfrm>
              <a:off x="4278" y="1878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5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4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8 w 73"/>
                <a:gd name="T27" fmla="*/ 64 h 117"/>
                <a:gd name="T28" fmla="*/ 39 w 73"/>
                <a:gd name="T29" fmla="*/ 64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7"/>
                    <a:pt x="34" y="117"/>
                    <a:pt x="17" y="117"/>
                  </a:cubicBezTo>
                  <a:cubicBezTo>
                    <a:pt x="12" y="117"/>
                    <a:pt x="9" y="115"/>
                    <a:pt x="9" y="115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6"/>
                    <a:pt x="9" y="104"/>
                    <a:pt x="9" y="104"/>
                  </a:cubicBezTo>
                  <a:cubicBezTo>
                    <a:pt x="9" y="104"/>
                    <a:pt x="12" y="104"/>
                    <a:pt x="16" y="104"/>
                  </a:cubicBezTo>
                  <a:cubicBezTo>
                    <a:pt x="23" y="104"/>
                    <a:pt x="26" y="102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8" y="64"/>
                    <a:pt x="38" y="64"/>
                  </a:cubicBezTo>
                  <a:cubicBezTo>
                    <a:pt x="39" y="64"/>
                    <a:pt x="39" y="64"/>
                    <a:pt x="39" y="64"/>
                  </a:cubicBezTo>
                  <a:cubicBezTo>
                    <a:pt x="39" y="64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7" name="Freeform 27"/>
            <p:cNvSpPr>
              <a:spLocks/>
            </p:cNvSpPr>
            <p:nvPr/>
          </p:nvSpPr>
          <p:spPr bwMode="auto">
            <a:xfrm>
              <a:off x="4512" y="1820"/>
              <a:ext cx="118" cy="211"/>
            </a:xfrm>
            <a:custGeom>
              <a:avLst/>
              <a:gdLst>
                <a:gd name="T0" fmla="*/ 15 w 61"/>
                <a:gd name="T1" fmla="*/ 108 h 109"/>
                <a:gd name="T2" fmla="*/ 7 w 61"/>
                <a:gd name="T3" fmla="*/ 109 h 109"/>
                <a:gd name="T4" fmla="*/ 0 w 61"/>
                <a:gd name="T5" fmla="*/ 108 h 109"/>
                <a:gd name="T6" fmla="*/ 0 w 61"/>
                <a:gd name="T7" fmla="*/ 0 h 109"/>
                <a:gd name="T8" fmla="*/ 60 w 61"/>
                <a:gd name="T9" fmla="*/ 0 h 109"/>
                <a:gd name="T10" fmla="*/ 61 w 61"/>
                <a:gd name="T11" fmla="*/ 7 h 109"/>
                <a:gd name="T12" fmla="*/ 60 w 61"/>
                <a:gd name="T13" fmla="*/ 13 h 109"/>
                <a:gd name="T14" fmla="*/ 15 w 61"/>
                <a:gd name="T15" fmla="*/ 13 h 109"/>
                <a:gd name="T16" fmla="*/ 15 w 61"/>
                <a:gd name="T17" fmla="*/ 50 h 109"/>
                <a:gd name="T18" fmla="*/ 55 w 61"/>
                <a:gd name="T19" fmla="*/ 50 h 109"/>
                <a:gd name="T20" fmla="*/ 56 w 61"/>
                <a:gd name="T21" fmla="*/ 56 h 109"/>
                <a:gd name="T22" fmla="*/ 55 w 61"/>
                <a:gd name="T23" fmla="*/ 62 h 109"/>
                <a:gd name="T24" fmla="*/ 15 w 61"/>
                <a:gd name="T25" fmla="*/ 62 h 109"/>
                <a:gd name="T26" fmla="*/ 15 w 61"/>
                <a:gd name="T27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109">
                  <a:moveTo>
                    <a:pt x="15" y="108"/>
                  </a:moveTo>
                  <a:cubicBezTo>
                    <a:pt x="15" y="108"/>
                    <a:pt x="13" y="109"/>
                    <a:pt x="7" y="109"/>
                  </a:cubicBezTo>
                  <a:cubicBezTo>
                    <a:pt x="2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1" y="2"/>
                    <a:pt x="61" y="4"/>
                    <a:pt x="61" y="7"/>
                  </a:cubicBezTo>
                  <a:cubicBezTo>
                    <a:pt x="61" y="9"/>
                    <a:pt x="61" y="11"/>
                    <a:pt x="60" y="13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55" y="50"/>
                    <a:pt x="55" y="50"/>
                    <a:pt x="55" y="50"/>
                  </a:cubicBezTo>
                  <a:cubicBezTo>
                    <a:pt x="56" y="51"/>
                    <a:pt x="56" y="53"/>
                    <a:pt x="56" y="56"/>
                  </a:cubicBezTo>
                  <a:cubicBezTo>
                    <a:pt x="56" y="58"/>
                    <a:pt x="56" y="60"/>
                    <a:pt x="55" y="62"/>
                  </a:cubicBezTo>
                  <a:cubicBezTo>
                    <a:pt x="15" y="62"/>
                    <a:pt x="15" y="62"/>
                    <a:pt x="15" y="62"/>
                  </a:cubicBezTo>
                  <a:lnTo>
                    <a:pt x="15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8" name="Freeform 28"/>
            <p:cNvSpPr>
              <a:spLocks/>
            </p:cNvSpPr>
            <p:nvPr/>
          </p:nvSpPr>
          <p:spPr bwMode="auto">
            <a:xfrm>
              <a:off x="4657" y="1878"/>
              <a:ext cx="117" cy="157"/>
            </a:xfrm>
            <a:custGeom>
              <a:avLst/>
              <a:gdLst>
                <a:gd name="T0" fmla="*/ 0 w 61"/>
                <a:gd name="T1" fmla="*/ 1 h 81"/>
                <a:gd name="T2" fmla="*/ 7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3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3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19" y="68"/>
                    <a:pt x="29" y="68"/>
                  </a:cubicBezTo>
                  <a:cubicBezTo>
                    <a:pt x="35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3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3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0" y="77"/>
                    <a:pt x="32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9" name="Freeform 29"/>
            <p:cNvSpPr>
              <a:spLocks/>
            </p:cNvSpPr>
            <p:nvPr/>
          </p:nvSpPr>
          <p:spPr bwMode="auto">
            <a:xfrm>
              <a:off x="4817" y="1874"/>
              <a:ext cx="118" cy="157"/>
            </a:xfrm>
            <a:custGeom>
              <a:avLst/>
              <a:gdLst>
                <a:gd name="T0" fmla="*/ 61 w 61"/>
                <a:gd name="T1" fmla="*/ 80 h 81"/>
                <a:gd name="T2" fmla="*/ 54 w 61"/>
                <a:gd name="T3" fmla="*/ 81 h 81"/>
                <a:gd name="T4" fmla="*/ 46 w 61"/>
                <a:gd name="T5" fmla="*/ 80 h 81"/>
                <a:gd name="T6" fmla="*/ 46 w 61"/>
                <a:gd name="T7" fmla="*/ 26 h 81"/>
                <a:gd name="T8" fmla="*/ 32 w 61"/>
                <a:gd name="T9" fmla="*/ 12 h 81"/>
                <a:gd name="T10" fmla="*/ 15 w 61"/>
                <a:gd name="T11" fmla="*/ 22 h 81"/>
                <a:gd name="T12" fmla="*/ 15 w 61"/>
                <a:gd name="T13" fmla="*/ 80 h 81"/>
                <a:gd name="T14" fmla="*/ 7 w 61"/>
                <a:gd name="T15" fmla="*/ 81 h 81"/>
                <a:gd name="T16" fmla="*/ 0 w 61"/>
                <a:gd name="T17" fmla="*/ 80 h 81"/>
                <a:gd name="T18" fmla="*/ 0 w 61"/>
                <a:gd name="T19" fmla="*/ 3 h 81"/>
                <a:gd name="T20" fmla="*/ 7 w 61"/>
                <a:gd name="T21" fmla="*/ 2 h 81"/>
                <a:gd name="T22" fmla="*/ 15 w 61"/>
                <a:gd name="T23" fmla="*/ 3 h 81"/>
                <a:gd name="T24" fmla="*/ 15 w 61"/>
                <a:gd name="T25" fmla="*/ 10 h 81"/>
                <a:gd name="T26" fmla="*/ 38 w 61"/>
                <a:gd name="T27" fmla="*/ 0 h 81"/>
                <a:gd name="T28" fmla="*/ 61 w 61"/>
                <a:gd name="T29" fmla="*/ 23 h 81"/>
                <a:gd name="T30" fmla="*/ 61 w 61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61" y="80"/>
                  </a:moveTo>
                  <a:cubicBezTo>
                    <a:pt x="61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2"/>
                    <a:pt x="32" y="12"/>
                  </a:cubicBezTo>
                  <a:cubicBezTo>
                    <a:pt x="25" y="12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2" y="81"/>
                    <a:pt x="7" y="81"/>
                  </a:cubicBezTo>
                  <a:cubicBezTo>
                    <a:pt x="2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0" y="4"/>
                    <a:pt x="28" y="0"/>
                    <a:pt x="38" y="0"/>
                  </a:cubicBezTo>
                  <a:cubicBezTo>
                    <a:pt x="53" y="0"/>
                    <a:pt x="61" y="9"/>
                    <a:pt x="61" y="23"/>
                  </a:cubicBezTo>
                  <a:lnTo>
                    <a:pt x="61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0" name="Freeform 30"/>
            <p:cNvSpPr>
              <a:spLocks noEditPoints="1"/>
            </p:cNvSpPr>
            <p:nvPr/>
          </p:nvSpPr>
          <p:spPr bwMode="auto">
            <a:xfrm>
              <a:off x="4969" y="1812"/>
              <a:ext cx="128" cy="223"/>
            </a:xfrm>
            <a:custGeom>
              <a:avLst/>
              <a:gdLst>
                <a:gd name="T0" fmla="*/ 34 w 66"/>
                <a:gd name="T1" fmla="*/ 45 h 115"/>
                <a:gd name="T2" fmla="*/ 16 w 66"/>
                <a:gd name="T3" fmla="*/ 73 h 115"/>
                <a:gd name="T4" fmla="*/ 34 w 66"/>
                <a:gd name="T5" fmla="*/ 102 h 115"/>
                <a:gd name="T6" fmla="*/ 51 w 66"/>
                <a:gd name="T7" fmla="*/ 83 h 115"/>
                <a:gd name="T8" fmla="*/ 51 w 66"/>
                <a:gd name="T9" fmla="*/ 63 h 115"/>
                <a:gd name="T10" fmla="*/ 34 w 66"/>
                <a:gd name="T11" fmla="*/ 45 h 115"/>
                <a:gd name="T12" fmla="*/ 58 w 66"/>
                <a:gd name="T13" fmla="*/ 0 h 115"/>
                <a:gd name="T14" fmla="*/ 66 w 66"/>
                <a:gd name="T15" fmla="*/ 1 h 115"/>
                <a:gd name="T16" fmla="*/ 66 w 66"/>
                <a:gd name="T17" fmla="*/ 112 h 115"/>
                <a:gd name="T18" fmla="*/ 59 w 66"/>
                <a:gd name="T19" fmla="*/ 113 h 115"/>
                <a:gd name="T20" fmla="*/ 53 w 66"/>
                <a:gd name="T21" fmla="*/ 112 h 115"/>
                <a:gd name="T22" fmla="*/ 51 w 66"/>
                <a:gd name="T23" fmla="*/ 104 h 115"/>
                <a:gd name="T24" fmla="*/ 29 w 66"/>
                <a:gd name="T25" fmla="*/ 115 h 115"/>
                <a:gd name="T26" fmla="*/ 0 w 66"/>
                <a:gd name="T27" fmla="*/ 73 h 115"/>
                <a:gd name="T28" fmla="*/ 29 w 66"/>
                <a:gd name="T29" fmla="*/ 32 h 115"/>
                <a:gd name="T30" fmla="*/ 51 w 66"/>
                <a:gd name="T31" fmla="*/ 42 h 115"/>
                <a:gd name="T32" fmla="*/ 51 w 66"/>
                <a:gd name="T33" fmla="*/ 1 h 115"/>
                <a:gd name="T34" fmla="*/ 58 w 66"/>
                <a:gd name="T3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6" h="115">
                  <a:moveTo>
                    <a:pt x="34" y="45"/>
                  </a:moveTo>
                  <a:cubicBezTo>
                    <a:pt x="22" y="45"/>
                    <a:pt x="16" y="51"/>
                    <a:pt x="16" y="73"/>
                  </a:cubicBezTo>
                  <a:cubicBezTo>
                    <a:pt x="16" y="96"/>
                    <a:pt x="22" y="102"/>
                    <a:pt x="34" y="102"/>
                  </a:cubicBezTo>
                  <a:cubicBezTo>
                    <a:pt x="45" y="102"/>
                    <a:pt x="51" y="93"/>
                    <a:pt x="51" y="83"/>
                  </a:cubicBezTo>
                  <a:cubicBezTo>
                    <a:pt x="51" y="63"/>
                    <a:pt x="51" y="63"/>
                    <a:pt x="51" y="63"/>
                  </a:cubicBezTo>
                  <a:cubicBezTo>
                    <a:pt x="50" y="53"/>
                    <a:pt x="45" y="45"/>
                    <a:pt x="34" y="45"/>
                  </a:cubicBezTo>
                  <a:moveTo>
                    <a:pt x="58" y="0"/>
                  </a:moveTo>
                  <a:cubicBezTo>
                    <a:pt x="63" y="0"/>
                    <a:pt x="66" y="1"/>
                    <a:pt x="66" y="1"/>
                  </a:cubicBezTo>
                  <a:cubicBezTo>
                    <a:pt x="66" y="112"/>
                    <a:pt x="66" y="112"/>
                    <a:pt x="66" y="112"/>
                  </a:cubicBezTo>
                  <a:cubicBezTo>
                    <a:pt x="66" y="112"/>
                    <a:pt x="63" y="113"/>
                    <a:pt x="59" y="113"/>
                  </a:cubicBezTo>
                  <a:cubicBezTo>
                    <a:pt x="56" y="113"/>
                    <a:pt x="53" y="112"/>
                    <a:pt x="53" y="112"/>
                  </a:cubicBezTo>
                  <a:cubicBezTo>
                    <a:pt x="51" y="104"/>
                    <a:pt x="51" y="104"/>
                    <a:pt x="51" y="104"/>
                  </a:cubicBezTo>
                  <a:cubicBezTo>
                    <a:pt x="47" y="111"/>
                    <a:pt x="40" y="115"/>
                    <a:pt x="29" y="115"/>
                  </a:cubicBezTo>
                  <a:cubicBezTo>
                    <a:pt x="12" y="115"/>
                    <a:pt x="0" y="104"/>
                    <a:pt x="0" y="73"/>
                  </a:cubicBezTo>
                  <a:cubicBezTo>
                    <a:pt x="0" y="43"/>
                    <a:pt x="12" y="32"/>
                    <a:pt x="29" y="32"/>
                  </a:cubicBezTo>
                  <a:cubicBezTo>
                    <a:pt x="39" y="32"/>
                    <a:pt x="46" y="36"/>
                    <a:pt x="51" y="42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3" y="0"/>
                    <a:pt x="5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1" name="Freeform 31"/>
            <p:cNvSpPr>
              <a:spLocks/>
            </p:cNvSpPr>
            <p:nvPr/>
          </p:nvSpPr>
          <p:spPr bwMode="auto">
            <a:xfrm>
              <a:off x="5137" y="1878"/>
              <a:ext cx="118" cy="157"/>
            </a:xfrm>
            <a:custGeom>
              <a:avLst/>
              <a:gdLst>
                <a:gd name="T0" fmla="*/ 0 w 61"/>
                <a:gd name="T1" fmla="*/ 1 h 81"/>
                <a:gd name="T2" fmla="*/ 8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4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4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20" y="68"/>
                    <a:pt x="29" y="68"/>
                  </a:cubicBezTo>
                  <a:cubicBezTo>
                    <a:pt x="36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4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4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1" y="77"/>
                    <a:pt x="33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2" name="Freeform 32"/>
            <p:cNvSpPr>
              <a:spLocks/>
            </p:cNvSpPr>
            <p:nvPr/>
          </p:nvSpPr>
          <p:spPr bwMode="auto">
            <a:xfrm>
              <a:off x="5292" y="1874"/>
              <a:ext cx="104" cy="161"/>
            </a:xfrm>
            <a:custGeom>
              <a:avLst/>
              <a:gdLst>
                <a:gd name="T0" fmla="*/ 28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4 w 54"/>
                <a:gd name="T9" fmla="*/ 23 h 83"/>
                <a:gd name="T10" fmla="*/ 33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4 w 54"/>
                <a:gd name="T21" fmla="*/ 70 h 83"/>
                <a:gd name="T22" fmla="*/ 39 w 54"/>
                <a:gd name="T23" fmla="*/ 59 h 83"/>
                <a:gd name="T24" fmla="*/ 21 w 54"/>
                <a:gd name="T25" fmla="*/ 46 h 83"/>
                <a:gd name="T26" fmla="*/ 0 w 54"/>
                <a:gd name="T27" fmla="*/ 24 h 83"/>
                <a:gd name="T28" fmla="*/ 28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3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3" name="Freeform 33"/>
            <p:cNvSpPr>
              <a:spLocks/>
            </p:cNvSpPr>
            <p:nvPr/>
          </p:nvSpPr>
          <p:spPr bwMode="auto">
            <a:xfrm>
              <a:off x="5417" y="1878"/>
              <a:ext cx="112" cy="153"/>
            </a:xfrm>
            <a:custGeom>
              <a:avLst/>
              <a:gdLst>
                <a:gd name="T0" fmla="*/ 57 w 58"/>
                <a:gd name="T1" fmla="*/ 67 h 79"/>
                <a:gd name="T2" fmla="*/ 58 w 58"/>
                <a:gd name="T3" fmla="*/ 73 h 79"/>
                <a:gd name="T4" fmla="*/ 57 w 58"/>
                <a:gd name="T5" fmla="*/ 79 h 79"/>
                <a:gd name="T6" fmla="*/ 1 w 58"/>
                <a:gd name="T7" fmla="*/ 79 h 79"/>
                <a:gd name="T8" fmla="*/ 0 w 58"/>
                <a:gd name="T9" fmla="*/ 73 h 79"/>
                <a:gd name="T10" fmla="*/ 1 w 58"/>
                <a:gd name="T11" fmla="*/ 67 h 79"/>
                <a:gd name="T12" fmla="*/ 41 w 58"/>
                <a:gd name="T13" fmla="*/ 12 h 79"/>
                <a:gd name="T14" fmla="*/ 4 w 58"/>
                <a:gd name="T15" fmla="*/ 12 h 79"/>
                <a:gd name="T16" fmla="*/ 3 w 58"/>
                <a:gd name="T17" fmla="*/ 6 h 79"/>
                <a:gd name="T18" fmla="*/ 4 w 58"/>
                <a:gd name="T19" fmla="*/ 0 h 79"/>
                <a:gd name="T20" fmla="*/ 57 w 58"/>
                <a:gd name="T21" fmla="*/ 0 h 79"/>
                <a:gd name="T22" fmla="*/ 58 w 58"/>
                <a:gd name="T23" fmla="*/ 6 h 79"/>
                <a:gd name="T24" fmla="*/ 57 w 58"/>
                <a:gd name="T25" fmla="*/ 12 h 79"/>
                <a:gd name="T26" fmla="*/ 17 w 58"/>
                <a:gd name="T27" fmla="*/ 67 h 79"/>
                <a:gd name="T28" fmla="*/ 57 w 58"/>
                <a:gd name="T29" fmla="*/ 6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" h="79">
                  <a:moveTo>
                    <a:pt x="57" y="67"/>
                  </a:moveTo>
                  <a:cubicBezTo>
                    <a:pt x="57" y="67"/>
                    <a:pt x="58" y="69"/>
                    <a:pt x="58" y="73"/>
                  </a:cubicBezTo>
                  <a:cubicBezTo>
                    <a:pt x="58" y="77"/>
                    <a:pt x="57" y="79"/>
                    <a:pt x="57" y="79"/>
                  </a:cubicBezTo>
                  <a:cubicBezTo>
                    <a:pt x="1" y="79"/>
                    <a:pt x="1" y="79"/>
                    <a:pt x="1" y="79"/>
                  </a:cubicBezTo>
                  <a:cubicBezTo>
                    <a:pt x="1" y="77"/>
                    <a:pt x="0" y="75"/>
                    <a:pt x="0" y="73"/>
                  </a:cubicBezTo>
                  <a:cubicBezTo>
                    <a:pt x="0" y="70"/>
                    <a:pt x="1" y="68"/>
                    <a:pt x="1" y="67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3" y="10"/>
                    <a:pt x="3" y="6"/>
                  </a:cubicBezTo>
                  <a:cubicBezTo>
                    <a:pt x="3" y="2"/>
                    <a:pt x="4" y="0"/>
                    <a:pt x="4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1"/>
                    <a:pt x="58" y="3"/>
                    <a:pt x="58" y="6"/>
                  </a:cubicBezTo>
                  <a:cubicBezTo>
                    <a:pt x="58" y="8"/>
                    <a:pt x="58" y="10"/>
                    <a:pt x="57" y="12"/>
                  </a:cubicBezTo>
                  <a:cubicBezTo>
                    <a:pt x="17" y="67"/>
                    <a:pt x="17" y="67"/>
                    <a:pt x="17" y="67"/>
                  </a:cubicBezTo>
                  <a:lnTo>
                    <a:pt x="57" y="6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4" name="Freeform 34"/>
            <p:cNvSpPr>
              <a:spLocks noEditPoints="1"/>
            </p:cNvSpPr>
            <p:nvPr/>
          </p:nvSpPr>
          <p:spPr bwMode="auto">
            <a:xfrm>
              <a:off x="2958" y="2173"/>
              <a:ext cx="147" cy="209"/>
            </a:xfrm>
            <a:custGeom>
              <a:avLst/>
              <a:gdLst>
                <a:gd name="T0" fmla="*/ 16 w 76"/>
                <a:gd name="T1" fmla="*/ 50 h 108"/>
                <a:gd name="T2" fmla="*/ 37 w 76"/>
                <a:gd name="T3" fmla="*/ 50 h 108"/>
                <a:gd name="T4" fmla="*/ 55 w 76"/>
                <a:gd name="T5" fmla="*/ 31 h 108"/>
                <a:gd name="T6" fmla="*/ 37 w 76"/>
                <a:gd name="T7" fmla="*/ 12 h 108"/>
                <a:gd name="T8" fmla="*/ 16 w 76"/>
                <a:gd name="T9" fmla="*/ 12 h 108"/>
                <a:gd name="T10" fmla="*/ 16 w 76"/>
                <a:gd name="T11" fmla="*/ 50 h 108"/>
                <a:gd name="T12" fmla="*/ 39 w 76"/>
                <a:gd name="T13" fmla="*/ 0 h 108"/>
                <a:gd name="T14" fmla="*/ 71 w 76"/>
                <a:gd name="T15" fmla="*/ 31 h 108"/>
                <a:gd name="T16" fmla="*/ 50 w 76"/>
                <a:gd name="T17" fmla="*/ 62 h 108"/>
                <a:gd name="T18" fmla="*/ 76 w 76"/>
                <a:gd name="T19" fmla="*/ 107 h 108"/>
                <a:gd name="T20" fmla="*/ 67 w 76"/>
                <a:gd name="T21" fmla="*/ 108 h 108"/>
                <a:gd name="T22" fmla="*/ 59 w 76"/>
                <a:gd name="T23" fmla="*/ 107 h 108"/>
                <a:gd name="T24" fmla="*/ 34 w 76"/>
                <a:gd name="T25" fmla="*/ 63 h 108"/>
                <a:gd name="T26" fmla="*/ 16 w 76"/>
                <a:gd name="T27" fmla="*/ 63 h 108"/>
                <a:gd name="T28" fmla="*/ 16 w 76"/>
                <a:gd name="T29" fmla="*/ 107 h 108"/>
                <a:gd name="T30" fmla="*/ 8 w 76"/>
                <a:gd name="T31" fmla="*/ 108 h 108"/>
                <a:gd name="T32" fmla="*/ 0 w 76"/>
                <a:gd name="T33" fmla="*/ 107 h 108"/>
                <a:gd name="T34" fmla="*/ 0 w 76"/>
                <a:gd name="T35" fmla="*/ 0 h 108"/>
                <a:gd name="T36" fmla="*/ 39 w 76"/>
                <a:gd name="T37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6" h="108">
                  <a:moveTo>
                    <a:pt x="16" y="50"/>
                  </a:moveTo>
                  <a:cubicBezTo>
                    <a:pt x="37" y="50"/>
                    <a:pt x="37" y="50"/>
                    <a:pt x="37" y="50"/>
                  </a:cubicBezTo>
                  <a:cubicBezTo>
                    <a:pt x="49" y="50"/>
                    <a:pt x="55" y="43"/>
                    <a:pt x="55" y="31"/>
                  </a:cubicBezTo>
                  <a:cubicBezTo>
                    <a:pt x="55" y="19"/>
                    <a:pt x="49" y="12"/>
                    <a:pt x="37" y="12"/>
                  </a:cubicBezTo>
                  <a:cubicBezTo>
                    <a:pt x="16" y="12"/>
                    <a:pt x="16" y="12"/>
                    <a:pt x="16" y="12"/>
                  </a:cubicBezTo>
                  <a:lnTo>
                    <a:pt x="16" y="50"/>
                  </a:lnTo>
                  <a:close/>
                  <a:moveTo>
                    <a:pt x="39" y="0"/>
                  </a:moveTo>
                  <a:cubicBezTo>
                    <a:pt x="59" y="0"/>
                    <a:pt x="71" y="12"/>
                    <a:pt x="71" y="31"/>
                  </a:cubicBezTo>
                  <a:cubicBezTo>
                    <a:pt x="71" y="46"/>
                    <a:pt x="63" y="58"/>
                    <a:pt x="50" y="62"/>
                  </a:cubicBezTo>
                  <a:cubicBezTo>
                    <a:pt x="76" y="107"/>
                    <a:pt x="76" y="107"/>
                    <a:pt x="76" y="107"/>
                  </a:cubicBezTo>
                  <a:cubicBezTo>
                    <a:pt x="76" y="107"/>
                    <a:pt x="73" y="108"/>
                    <a:pt x="67" y="108"/>
                  </a:cubicBezTo>
                  <a:cubicBezTo>
                    <a:pt x="62" y="108"/>
                    <a:pt x="59" y="107"/>
                    <a:pt x="59" y="107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6" y="107"/>
                    <a:pt x="16" y="107"/>
                    <a:pt x="16" y="107"/>
                  </a:cubicBezTo>
                  <a:cubicBezTo>
                    <a:pt x="16" y="107"/>
                    <a:pt x="13" y="108"/>
                    <a:pt x="8" y="108"/>
                  </a:cubicBezTo>
                  <a:cubicBezTo>
                    <a:pt x="3" y="108"/>
                    <a:pt x="0" y="107"/>
                    <a:pt x="0" y="10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5" name="Freeform 35"/>
            <p:cNvSpPr>
              <a:spLocks noEditPoints="1"/>
            </p:cNvSpPr>
            <p:nvPr/>
          </p:nvSpPr>
          <p:spPr bwMode="auto">
            <a:xfrm>
              <a:off x="3130" y="2225"/>
              <a:ext cx="121" cy="161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5 h 83"/>
                <a:gd name="T4" fmla="*/ 48 w 63"/>
                <a:gd name="T5" fmla="*/ 35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5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4" y="12"/>
                    <a:pt x="17" y="19"/>
                    <a:pt x="15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5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5"/>
                    <a:pt x="54" y="65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6" name="Freeform 36"/>
            <p:cNvSpPr>
              <a:spLocks/>
            </p:cNvSpPr>
            <p:nvPr/>
          </p:nvSpPr>
          <p:spPr bwMode="auto">
            <a:xfrm>
              <a:off x="3286" y="2163"/>
              <a:ext cx="118" cy="219"/>
            </a:xfrm>
            <a:custGeom>
              <a:avLst/>
              <a:gdLst>
                <a:gd name="T0" fmla="*/ 61 w 61"/>
                <a:gd name="T1" fmla="*/ 112 h 113"/>
                <a:gd name="T2" fmla="*/ 54 w 61"/>
                <a:gd name="T3" fmla="*/ 113 h 113"/>
                <a:gd name="T4" fmla="*/ 46 w 61"/>
                <a:gd name="T5" fmla="*/ 112 h 113"/>
                <a:gd name="T6" fmla="*/ 46 w 61"/>
                <a:gd name="T7" fmla="*/ 58 h 113"/>
                <a:gd name="T8" fmla="*/ 32 w 61"/>
                <a:gd name="T9" fmla="*/ 45 h 113"/>
                <a:gd name="T10" fmla="*/ 15 w 61"/>
                <a:gd name="T11" fmla="*/ 54 h 113"/>
                <a:gd name="T12" fmla="*/ 15 w 61"/>
                <a:gd name="T13" fmla="*/ 112 h 113"/>
                <a:gd name="T14" fmla="*/ 7 w 61"/>
                <a:gd name="T15" fmla="*/ 113 h 113"/>
                <a:gd name="T16" fmla="*/ 0 w 61"/>
                <a:gd name="T17" fmla="*/ 112 h 113"/>
                <a:gd name="T18" fmla="*/ 0 w 61"/>
                <a:gd name="T19" fmla="*/ 1 h 113"/>
                <a:gd name="T20" fmla="*/ 7 w 61"/>
                <a:gd name="T21" fmla="*/ 0 h 113"/>
                <a:gd name="T22" fmla="*/ 15 w 61"/>
                <a:gd name="T23" fmla="*/ 1 h 113"/>
                <a:gd name="T24" fmla="*/ 15 w 61"/>
                <a:gd name="T25" fmla="*/ 42 h 113"/>
                <a:gd name="T26" fmla="*/ 38 w 61"/>
                <a:gd name="T27" fmla="*/ 32 h 113"/>
                <a:gd name="T28" fmla="*/ 61 w 61"/>
                <a:gd name="T29" fmla="*/ 55 h 113"/>
                <a:gd name="T30" fmla="*/ 61 w 61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113">
                  <a:moveTo>
                    <a:pt x="61" y="112"/>
                  </a:moveTo>
                  <a:cubicBezTo>
                    <a:pt x="61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5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0" y="36"/>
                    <a:pt x="28" y="32"/>
                    <a:pt x="38" y="32"/>
                  </a:cubicBezTo>
                  <a:cubicBezTo>
                    <a:pt x="53" y="32"/>
                    <a:pt x="61" y="42"/>
                    <a:pt x="61" y="55"/>
                  </a:cubicBezTo>
                  <a:lnTo>
                    <a:pt x="61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7" name="Freeform 37"/>
            <p:cNvSpPr>
              <a:spLocks noEditPoints="1"/>
            </p:cNvSpPr>
            <p:nvPr/>
          </p:nvSpPr>
          <p:spPr bwMode="auto">
            <a:xfrm>
              <a:off x="3437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5 w 61"/>
                <a:gd name="T3" fmla="*/ 57 h 83"/>
                <a:gd name="T4" fmla="*/ 28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0 h 83"/>
                <a:gd name="T24" fmla="*/ 23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0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5" y="48"/>
                    <a:pt x="15" y="57"/>
                  </a:cubicBezTo>
                  <a:cubicBezTo>
                    <a:pt x="15" y="67"/>
                    <a:pt x="20" y="71"/>
                    <a:pt x="28" y="71"/>
                  </a:cubicBezTo>
                  <a:cubicBezTo>
                    <a:pt x="40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6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59" y="81"/>
                    <a:pt x="55" y="81"/>
                  </a:cubicBezTo>
                  <a:cubicBezTo>
                    <a:pt x="51" y="81"/>
                    <a:pt x="49" y="80"/>
                    <a:pt x="49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3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0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5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8" name="Freeform 38"/>
            <p:cNvSpPr>
              <a:spLocks noEditPoints="1"/>
            </p:cNvSpPr>
            <p:nvPr/>
          </p:nvSpPr>
          <p:spPr bwMode="auto">
            <a:xfrm>
              <a:off x="3597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6 w 65"/>
                <a:gd name="T15" fmla="*/ 32 h 115"/>
                <a:gd name="T16" fmla="*/ 65 w 65"/>
                <a:gd name="T17" fmla="*/ 73 h 115"/>
                <a:gd name="T18" fmla="*/ 36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6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6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9" name="Freeform 39"/>
            <p:cNvSpPr>
              <a:spLocks noEditPoints="1"/>
            </p:cNvSpPr>
            <p:nvPr/>
          </p:nvSpPr>
          <p:spPr bwMode="auto">
            <a:xfrm>
              <a:off x="3757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0" name="Freeform 40"/>
            <p:cNvSpPr>
              <a:spLocks/>
            </p:cNvSpPr>
            <p:nvPr/>
          </p:nvSpPr>
          <p:spPr bwMode="auto">
            <a:xfrm>
              <a:off x="3832" y="2163"/>
              <a:ext cx="29" cy="219"/>
            </a:xfrm>
            <a:custGeom>
              <a:avLst/>
              <a:gdLst>
                <a:gd name="T0" fmla="*/ 15 w 15"/>
                <a:gd name="T1" fmla="*/ 112 h 113"/>
                <a:gd name="T2" fmla="*/ 7 w 15"/>
                <a:gd name="T3" fmla="*/ 113 h 113"/>
                <a:gd name="T4" fmla="*/ 0 w 15"/>
                <a:gd name="T5" fmla="*/ 112 h 113"/>
                <a:gd name="T6" fmla="*/ 0 w 15"/>
                <a:gd name="T7" fmla="*/ 1 h 113"/>
                <a:gd name="T8" fmla="*/ 7 w 15"/>
                <a:gd name="T9" fmla="*/ 0 h 113"/>
                <a:gd name="T10" fmla="*/ 15 w 15"/>
                <a:gd name="T11" fmla="*/ 1 h 113"/>
                <a:gd name="T12" fmla="*/ 15 w 15"/>
                <a:gd name="T13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113">
                  <a:moveTo>
                    <a:pt x="15" y="112"/>
                  </a:move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1" name="Freeform 41"/>
            <p:cNvSpPr>
              <a:spLocks noEditPoints="1"/>
            </p:cNvSpPr>
            <p:nvPr/>
          </p:nvSpPr>
          <p:spPr bwMode="auto">
            <a:xfrm>
              <a:off x="3904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2" name="Freeform 42"/>
            <p:cNvSpPr>
              <a:spLocks/>
            </p:cNvSpPr>
            <p:nvPr/>
          </p:nvSpPr>
          <p:spPr bwMode="auto">
            <a:xfrm>
              <a:off x="3964" y="2196"/>
              <a:ext cx="96" cy="190"/>
            </a:xfrm>
            <a:custGeom>
              <a:avLst/>
              <a:gdLst>
                <a:gd name="T0" fmla="*/ 27 w 50"/>
                <a:gd name="T1" fmla="*/ 68 h 98"/>
                <a:gd name="T2" fmla="*/ 42 w 50"/>
                <a:gd name="T3" fmla="*/ 85 h 98"/>
                <a:gd name="T4" fmla="*/ 49 w 50"/>
                <a:gd name="T5" fmla="*/ 85 h 98"/>
                <a:gd name="T6" fmla="*/ 50 w 50"/>
                <a:gd name="T7" fmla="*/ 91 h 98"/>
                <a:gd name="T8" fmla="*/ 49 w 50"/>
                <a:gd name="T9" fmla="*/ 96 h 98"/>
                <a:gd name="T10" fmla="*/ 38 w 50"/>
                <a:gd name="T11" fmla="*/ 98 h 98"/>
                <a:gd name="T12" fmla="*/ 12 w 50"/>
                <a:gd name="T13" fmla="*/ 68 h 98"/>
                <a:gd name="T14" fmla="*/ 12 w 50"/>
                <a:gd name="T15" fmla="*/ 28 h 98"/>
                <a:gd name="T16" fmla="*/ 0 w 50"/>
                <a:gd name="T17" fmla="*/ 28 h 98"/>
                <a:gd name="T18" fmla="*/ 0 w 50"/>
                <a:gd name="T19" fmla="*/ 23 h 98"/>
                <a:gd name="T20" fmla="*/ 0 w 50"/>
                <a:gd name="T21" fmla="*/ 17 h 98"/>
                <a:gd name="T22" fmla="*/ 12 w 50"/>
                <a:gd name="T23" fmla="*/ 17 h 98"/>
                <a:gd name="T24" fmla="*/ 12 w 50"/>
                <a:gd name="T25" fmla="*/ 3 h 98"/>
                <a:gd name="T26" fmla="*/ 27 w 50"/>
                <a:gd name="T27" fmla="*/ 0 h 98"/>
                <a:gd name="T28" fmla="*/ 27 w 50"/>
                <a:gd name="T29" fmla="*/ 17 h 98"/>
                <a:gd name="T30" fmla="*/ 47 w 50"/>
                <a:gd name="T31" fmla="*/ 17 h 98"/>
                <a:gd name="T32" fmla="*/ 48 w 50"/>
                <a:gd name="T33" fmla="*/ 22 h 98"/>
                <a:gd name="T34" fmla="*/ 47 w 50"/>
                <a:gd name="T35" fmla="*/ 28 h 98"/>
                <a:gd name="T36" fmla="*/ 27 w 50"/>
                <a:gd name="T37" fmla="*/ 28 h 98"/>
                <a:gd name="T38" fmla="*/ 27 w 50"/>
                <a:gd name="T39" fmla="*/ 6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8">
                  <a:moveTo>
                    <a:pt x="27" y="68"/>
                  </a:moveTo>
                  <a:cubicBezTo>
                    <a:pt x="27" y="81"/>
                    <a:pt x="32" y="85"/>
                    <a:pt x="42" y="85"/>
                  </a:cubicBezTo>
                  <a:cubicBezTo>
                    <a:pt x="45" y="85"/>
                    <a:pt x="49" y="85"/>
                    <a:pt x="49" y="85"/>
                  </a:cubicBezTo>
                  <a:cubicBezTo>
                    <a:pt x="49" y="85"/>
                    <a:pt x="50" y="87"/>
                    <a:pt x="50" y="91"/>
                  </a:cubicBezTo>
                  <a:cubicBezTo>
                    <a:pt x="50" y="94"/>
                    <a:pt x="49" y="96"/>
                    <a:pt x="49" y="96"/>
                  </a:cubicBezTo>
                  <a:cubicBezTo>
                    <a:pt x="46" y="97"/>
                    <a:pt x="42" y="98"/>
                    <a:pt x="38" y="98"/>
                  </a:cubicBezTo>
                  <a:cubicBezTo>
                    <a:pt x="19" y="98"/>
                    <a:pt x="12" y="88"/>
                    <a:pt x="12" y="6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6"/>
                    <a:pt x="0" y="23"/>
                  </a:cubicBezTo>
                  <a:cubicBezTo>
                    <a:pt x="0" y="19"/>
                    <a:pt x="0" y="17"/>
                    <a:pt x="0" y="17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6" y="1"/>
                    <a:pt x="22" y="0"/>
                    <a:pt x="27" y="0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47" y="17"/>
                    <a:pt x="47" y="17"/>
                    <a:pt x="47" y="17"/>
                  </a:cubicBezTo>
                  <a:cubicBezTo>
                    <a:pt x="47" y="17"/>
                    <a:pt x="48" y="19"/>
                    <a:pt x="48" y="22"/>
                  </a:cubicBezTo>
                  <a:cubicBezTo>
                    <a:pt x="48" y="26"/>
                    <a:pt x="47" y="28"/>
                    <a:pt x="47" y="28"/>
                  </a:cubicBezTo>
                  <a:cubicBezTo>
                    <a:pt x="27" y="28"/>
                    <a:pt x="27" y="28"/>
                    <a:pt x="27" y="28"/>
                  </a:cubicBezTo>
                  <a:lnTo>
                    <a:pt x="27" y="6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3" name="Freeform 43"/>
            <p:cNvSpPr>
              <a:spLocks noEditPoints="1"/>
            </p:cNvSpPr>
            <p:nvPr/>
          </p:nvSpPr>
          <p:spPr bwMode="auto">
            <a:xfrm>
              <a:off x="4078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7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3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6 w 61"/>
                <a:gd name="T19" fmla="*/ 81 h 83"/>
                <a:gd name="T20" fmla="*/ 50 w 61"/>
                <a:gd name="T21" fmla="*/ 80 h 83"/>
                <a:gd name="T22" fmla="*/ 47 w 61"/>
                <a:gd name="T23" fmla="*/ 70 h 83"/>
                <a:gd name="T24" fmla="*/ 24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1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3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0" y="17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4" name="Freeform 44"/>
            <p:cNvSpPr>
              <a:spLocks/>
            </p:cNvSpPr>
            <p:nvPr/>
          </p:nvSpPr>
          <p:spPr bwMode="auto">
            <a:xfrm>
              <a:off x="4230" y="2225"/>
              <a:ext cx="106" cy="161"/>
            </a:xfrm>
            <a:custGeom>
              <a:avLst/>
              <a:gdLst>
                <a:gd name="T0" fmla="*/ 16 w 55"/>
                <a:gd name="T1" fmla="*/ 41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4 w 55"/>
                <a:gd name="T9" fmla="*/ 83 h 83"/>
                <a:gd name="T10" fmla="*/ 0 w 55"/>
                <a:gd name="T11" fmla="*/ 41 h 83"/>
                <a:gd name="T12" fmla="*/ 34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1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4" y="70"/>
                    <a:pt x="55" y="74"/>
                    <a:pt x="55" y="78"/>
                  </a:cubicBezTo>
                  <a:cubicBezTo>
                    <a:pt x="55" y="78"/>
                    <a:pt x="49" y="83"/>
                    <a:pt x="34" y="83"/>
                  </a:cubicBezTo>
                  <a:cubicBezTo>
                    <a:pt x="12" y="83"/>
                    <a:pt x="0" y="68"/>
                    <a:pt x="0" y="41"/>
                  </a:cubicBezTo>
                  <a:cubicBezTo>
                    <a:pt x="0" y="15"/>
                    <a:pt x="12" y="0"/>
                    <a:pt x="34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1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5" name="Freeform 45"/>
            <p:cNvSpPr>
              <a:spLocks noEditPoints="1"/>
            </p:cNvSpPr>
            <p:nvPr/>
          </p:nvSpPr>
          <p:spPr bwMode="auto">
            <a:xfrm>
              <a:off x="4334" y="2169"/>
              <a:ext cx="64" cy="286"/>
            </a:xfrm>
            <a:custGeom>
              <a:avLst/>
              <a:gdLst>
                <a:gd name="T0" fmla="*/ 33 w 33"/>
                <a:gd name="T1" fmla="*/ 15 h 148"/>
                <a:gd name="T2" fmla="*/ 25 w 33"/>
                <a:gd name="T3" fmla="*/ 16 h 148"/>
                <a:gd name="T4" fmla="*/ 17 w 33"/>
                <a:gd name="T5" fmla="*/ 15 h 148"/>
                <a:gd name="T6" fmla="*/ 17 w 33"/>
                <a:gd name="T7" fmla="*/ 1 h 148"/>
                <a:gd name="T8" fmla="*/ 25 w 33"/>
                <a:gd name="T9" fmla="*/ 0 h 148"/>
                <a:gd name="T10" fmla="*/ 33 w 33"/>
                <a:gd name="T11" fmla="*/ 1 h 148"/>
                <a:gd name="T12" fmla="*/ 33 w 33"/>
                <a:gd name="T13" fmla="*/ 15 h 148"/>
                <a:gd name="T14" fmla="*/ 18 w 33"/>
                <a:gd name="T15" fmla="*/ 32 h 148"/>
                <a:gd name="T16" fmla="*/ 25 w 33"/>
                <a:gd name="T17" fmla="*/ 31 h 148"/>
                <a:gd name="T18" fmla="*/ 33 w 33"/>
                <a:gd name="T19" fmla="*/ 32 h 148"/>
                <a:gd name="T20" fmla="*/ 33 w 33"/>
                <a:gd name="T21" fmla="*/ 123 h 148"/>
                <a:gd name="T22" fmla="*/ 11 w 33"/>
                <a:gd name="T23" fmla="*/ 148 h 148"/>
                <a:gd name="T24" fmla="*/ 1 w 33"/>
                <a:gd name="T25" fmla="*/ 147 h 148"/>
                <a:gd name="T26" fmla="*/ 0 w 33"/>
                <a:gd name="T27" fmla="*/ 143 h 148"/>
                <a:gd name="T28" fmla="*/ 2 w 33"/>
                <a:gd name="T29" fmla="*/ 135 h 148"/>
                <a:gd name="T30" fmla="*/ 7 w 33"/>
                <a:gd name="T31" fmla="*/ 136 h 148"/>
                <a:gd name="T32" fmla="*/ 18 w 33"/>
                <a:gd name="T33" fmla="*/ 124 h 148"/>
                <a:gd name="T34" fmla="*/ 18 w 33"/>
                <a:gd name="T35" fmla="*/ 32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3" h="148">
                  <a:moveTo>
                    <a:pt x="33" y="15"/>
                  </a:moveTo>
                  <a:cubicBezTo>
                    <a:pt x="33" y="15"/>
                    <a:pt x="30" y="16"/>
                    <a:pt x="25" y="16"/>
                  </a:cubicBezTo>
                  <a:cubicBezTo>
                    <a:pt x="20" y="16"/>
                    <a:pt x="17" y="15"/>
                    <a:pt x="17" y="15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7" y="1"/>
                    <a:pt x="20" y="0"/>
                    <a:pt x="25" y="0"/>
                  </a:cubicBezTo>
                  <a:cubicBezTo>
                    <a:pt x="30" y="0"/>
                    <a:pt x="33" y="1"/>
                    <a:pt x="33" y="1"/>
                  </a:cubicBezTo>
                  <a:lnTo>
                    <a:pt x="33" y="15"/>
                  </a:lnTo>
                  <a:close/>
                  <a:moveTo>
                    <a:pt x="18" y="32"/>
                  </a:moveTo>
                  <a:cubicBezTo>
                    <a:pt x="18" y="32"/>
                    <a:pt x="20" y="31"/>
                    <a:pt x="25" y="31"/>
                  </a:cubicBezTo>
                  <a:cubicBezTo>
                    <a:pt x="30" y="31"/>
                    <a:pt x="33" y="32"/>
                    <a:pt x="33" y="32"/>
                  </a:cubicBezTo>
                  <a:cubicBezTo>
                    <a:pt x="33" y="123"/>
                    <a:pt x="33" y="123"/>
                    <a:pt x="33" y="123"/>
                  </a:cubicBezTo>
                  <a:cubicBezTo>
                    <a:pt x="33" y="139"/>
                    <a:pt x="25" y="148"/>
                    <a:pt x="11" y="148"/>
                  </a:cubicBezTo>
                  <a:cubicBezTo>
                    <a:pt x="5" y="148"/>
                    <a:pt x="1" y="147"/>
                    <a:pt x="1" y="147"/>
                  </a:cubicBezTo>
                  <a:cubicBezTo>
                    <a:pt x="1" y="147"/>
                    <a:pt x="0" y="145"/>
                    <a:pt x="0" y="143"/>
                  </a:cubicBezTo>
                  <a:cubicBezTo>
                    <a:pt x="0" y="138"/>
                    <a:pt x="2" y="135"/>
                    <a:pt x="2" y="135"/>
                  </a:cubicBezTo>
                  <a:cubicBezTo>
                    <a:pt x="2" y="135"/>
                    <a:pt x="4" y="136"/>
                    <a:pt x="7" y="136"/>
                  </a:cubicBezTo>
                  <a:cubicBezTo>
                    <a:pt x="14" y="136"/>
                    <a:pt x="18" y="132"/>
                    <a:pt x="18" y="124"/>
                  </a:cubicBezTo>
                  <a:lnTo>
                    <a:pt x="18" y="3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6" name="Freeform 46"/>
            <p:cNvSpPr>
              <a:spLocks noEditPoints="1"/>
            </p:cNvSpPr>
            <p:nvPr/>
          </p:nvSpPr>
          <p:spPr bwMode="auto">
            <a:xfrm>
              <a:off x="4440" y="2169"/>
              <a:ext cx="31" cy="213"/>
            </a:xfrm>
            <a:custGeom>
              <a:avLst/>
              <a:gdLst>
                <a:gd name="T0" fmla="*/ 15 w 16"/>
                <a:gd name="T1" fmla="*/ 109 h 110"/>
                <a:gd name="T2" fmla="*/ 8 w 16"/>
                <a:gd name="T3" fmla="*/ 110 h 110"/>
                <a:gd name="T4" fmla="*/ 0 w 16"/>
                <a:gd name="T5" fmla="*/ 109 h 110"/>
                <a:gd name="T6" fmla="*/ 0 w 16"/>
                <a:gd name="T7" fmla="*/ 32 h 110"/>
                <a:gd name="T8" fmla="*/ 8 w 16"/>
                <a:gd name="T9" fmla="*/ 31 h 110"/>
                <a:gd name="T10" fmla="*/ 15 w 16"/>
                <a:gd name="T11" fmla="*/ 32 h 110"/>
                <a:gd name="T12" fmla="*/ 15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5" y="109"/>
                  </a:moveTo>
                  <a:cubicBezTo>
                    <a:pt x="15" y="109"/>
                    <a:pt x="13" y="110"/>
                    <a:pt x="8" y="110"/>
                  </a:cubicBezTo>
                  <a:cubicBezTo>
                    <a:pt x="3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3" y="31"/>
                    <a:pt x="8" y="31"/>
                  </a:cubicBezTo>
                  <a:cubicBezTo>
                    <a:pt x="13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7" name="Freeform 47"/>
            <p:cNvSpPr>
              <a:spLocks noEditPoints="1"/>
            </p:cNvSpPr>
            <p:nvPr/>
          </p:nvSpPr>
          <p:spPr bwMode="auto">
            <a:xfrm>
              <a:off x="4576" y="2169"/>
              <a:ext cx="164" cy="217"/>
            </a:xfrm>
            <a:custGeom>
              <a:avLst/>
              <a:gdLst>
                <a:gd name="T0" fmla="*/ 42 w 85"/>
                <a:gd name="T1" fmla="*/ 13 h 112"/>
                <a:gd name="T2" fmla="*/ 16 w 85"/>
                <a:gd name="T3" fmla="*/ 56 h 112"/>
                <a:gd name="T4" fmla="*/ 42 w 85"/>
                <a:gd name="T5" fmla="*/ 99 h 112"/>
                <a:gd name="T6" fmla="*/ 68 w 85"/>
                <a:gd name="T7" fmla="*/ 56 h 112"/>
                <a:gd name="T8" fmla="*/ 42 w 85"/>
                <a:gd name="T9" fmla="*/ 13 h 112"/>
                <a:gd name="T10" fmla="*/ 42 w 85"/>
                <a:gd name="T11" fmla="*/ 0 h 112"/>
                <a:gd name="T12" fmla="*/ 85 w 85"/>
                <a:gd name="T13" fmla="*/ 56 h 112"/>
                <a:gd name="T14" fmla="*/ 42 w 85"/>
                <a:gd name="T15" fmla="*/ 112 h 112"/>
                <a:gd name="T16" fmla="*/ 0 w 85"/>
                <a:gd name="T17" fmla="*/ 56 h 112"/>
                <a:gd name="T18" fmla="*/ 42 w 85"/>
                <a:gd name="T1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5" h="112">
                  <a:moveTo>
                    <a:pt x="42" y="13"/>
                  </a:moveTo>
                  <a:cubicBezTo>
                    <a:pt x="26" y="13"/>
                    <a:pt x="16" y="22"/>
                    <a:pt x="16" y="56"/>
                  </a:cubicBezTo>
                  <a:cubicBezTo>
                    <a:pt x="16" y="89"/>
                    <a:pt x="26" y="99"/>
                    <a:pt x="42" y="99"/>
                  </a:cubicBezTo>
                  <a:cubicBezTo>
                    <a:pt x="58" y="99"/>
                    <a:pt x="68" y="89"/>
                    <a:pt x="68" y="56"/>
                  </a:cubicBezTo>
                  <a:cubicBezTo>
                    <a:pt x="68" y="22"/>
                    <a:pt x="58" y="13"/>
                    <a:pt x="42" y="13"/>
                  </a:cubicBezTo>
                  <a:moveTo>
                    <a:pt x="42" y="0"/>
                  </a:moveTo>
                  <a:cubicBezTo>
                    <a:pt x="68" y="0"/>
                    <a:pt x="85" y="17"/>
                    <a:pt x="85" y="56"/>
                  </a:cubicBezTo>
                  <a:cubicBezTo>
                    <a:pt x="85" y="95"/>
                    <a:pt x="68" y="112"/>
                    <a:pt x="42" y="112"/>
                  </a:cubicBezTo>
                  <a:cubicBezTo>
                    <a:pt x="16" y="112"/>
                    <a:pt x="0" y="95"/>
                    <a:pt x="0" y="56"/>
                  </a:cubicBezTo>
                  <a:cubicBezTo>
                    <a:pt x="0" y="17"/>
                    <a:pt x="16" y="0"/>
                    <a:pt x="4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8" name="Freeform 48"/>
            <p:cNvSpPr>
              <a:spLocks/>
            </p:cNvSpPr>
            <p:nvPr/>
          </p:nvSpPr>
          <p:spPr bwMode="auto">
            <a:xfrm>
              <a:off x="4771" y="2225"/>
              <a:ext cx="102" cy="161"/>
            </a:xfrm>
            <a:custGeom>
              <a:avLst/>
              <a:gdLst>
                <a:gd name="T0" fmla="*/ 28 w 53"/>
                <a:gd name="T1" fmla="*/ 0 h 83"/>
                <a:gd name="T2" fmla="*/ 50 w 53"/>
                <a:gd name="T3" fmla="*/ 4 h 83"/>
                <a:gd name="T4" fmla="*/ 46 w 53"/>
                <a:gd name="T5" fmla="*/ 15 h 83"/>
                <a:gd name="T6" fmla="*/ 30 w 53"/>
                <a:gd name="T7" fmla="*/ 13 h 83"/>
                <a:gd name="T8" fmla="*/ 14 w 53"/>
                <a:gd name="T9" fmla="*/ 24 h 83"/>
                <a:gd name="T10" fmla="*/ 33 w 53"/>
                <a:gd name="T11" fmla="*/ 36 h 83"/>
                <a:gd name="T12" fmla="*/ 53 w 53"/>
                <a:gd name="T13" fmla="*/ 59 h 83"/>
                <a:gd name="T14" fmla="*/ 25 w 53"/>
                <a:gd name="T15" fmla="*/ 83 h 83"/>
                <a:gd name="T16" fmla="*/ 0 w 53"/>
                <a:gd name="T17" fmla="*/ 77 h 83"/>
                <a:gd name="T18" fmla="*/ 4 w 53"/>
                <a:gd name="T19" fmla="*/ 66 h 83"/>
                <a:gd name="T20" fmla="*/ 24 w 53"/>
                <a:gd name="T21" fmla="*/ 70 h 83"/>
                <a:gd name="T22" fmla="*/ 39 w 53"/>
                <a:gd name="T23" fmla="*/ 59 h 83"/>
                <a:gd name="T24" fmla="*/ 21 w 53"/>
                <a:gd name="T25" fmla="*/ 46 h 83"/>
                <a:gd name="T26" fmla="*/ 0 w 53"/>
                <a:gd name="T27" fmla="*/ 24 h 83"/>
                <a:gd name="T28" fmla="*/ 28 w 53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4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3" y="44"/>
                    <a:pt x="53" y="59"/>
                  </a:cubicBezTo>
                  <a:cubicBezTo>
                    <a:pt x="53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9" name="Freeform 49"/>
            <p:cNvSpPr>
              <a:spLocks noEditPoints="1"/>
            </p:cNvSpPr>
            <p:nvPr/>
          </p:nvSpPr>
          <p:spPr bwMode="auto">
            <a:xfrm>
              <a:off x="4900" y="2153"/>
              <a:ext cx="129" cy="233"/>
            </a:xfrm>
            <a:custGeom>
              <a:avLst/>
              <a:gdLst>
                <a:gd name="T0" fmla="*/ 35 w 67"/>
                <a:gd name="T1" fmla="*/ 1 h 120"/>
                <a:gd name="T2" fmla="*/ 48 w 67"/>
                <a:gd name="T3" fmla="*/ 7 h 120"/>
                <a:gd name="T4" fmla="*/ 29 w 67"/>
                <a:gd name="T5" fmla="*/ 27 h 120"/>
                <a:gd name="T6" fmla="*/ 20 w 67"/>
                <a:gd name="T7" fmla="*/ 22 h 120"/>
                <a:gd name="T8" fmla="*/ 35 w 67"/>
                <a:gd name="T9" fmla="*/ 1 h 120"/>
                <a:gd name="T10" fmla="*/ 34 w 67"/>
                <a:gd name="T11" fmla="*/ 49 h 120"/>
                <a:gd name="T12" fmla="*/ 16 w 67"/>
                <a:gd name="T13" fmla="*/ 78 h 120"/>
                <a:gd name="T14" fmla="*/ 34 w 67"/>
                <a:gd name="T15" fmla="*/ 108 h 120"/>
                <a:gd name="T16" fmla="*/ 52 w 67"/>
                <a:gd name="T17" fmla="*/ 78 h 120"/>
                <a:gd name="T18" fmla="*/ 34 w 67"/>
                <a:gd name="T19" fmla="*/ 49 h 120"/>
                <a:gd name="T20" fmla="*/ 34 w 67"/>
                <a:gd name="T21" fmla="*/ 37 h 120"/>
                <a:gd name="T22" fmla="*/ 67 w 67"/>
                <a:gd name="T23" fmla="*/ 78 h 120"/>
                <a:gd name="T24" fmla="*/ 34 w 67"/>
                <a:gd name="T25" fmla="*/ 120 h 120"/>
                <a:gd name="T26" fmla="*/ 0 w 67"/>
                <a:gd name="T27" fmla="*/ 78 h 120"/>
                <a:gd name="T28" fmla="*/ 34 w 67"/>
                <a:gd name="T29" fmla="*/ 37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7" h="120">
                  <a:moveTo>
                    <a:pt x="35" y="1"/>
                  </a:moveTo>
                  <a:cubicBezTo>
                    <a:pt x="39" y="0"/>
                    <a:pt x="46" y="3"/>
                    <a:pt x="48" y="7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5" y="26"/>
                    <a:pt x="22" y="25"/>
                    <a:pt x="20" y="22"/>
                  </a:cubicBezTo>
                  <a:lnTo>
                    <a:pt x="35" y="1"/>
                  </a:lnTo>
                  <a:close/>
                  <a:moveTo>
                    <a:pt x="34" y="49"/>
                  </a:moveTo>
                  <a:cubicBezTo>
                    <a:pt x="23" y="49"/>
                    <a:pt x="16" y="55"/>
                    <a:pt x="16" y="78"/>
                  </a:cubicBezTo>
                  <a:cubicBezTo>
                    <a:pt x="16" y="102"/>
                    <a:pt x="23" y="108"/>
                    <a:pt x="34" y="108"/>
                  </a:cubicBezTo>
                  <a:cubicBezTo>
                    <a:pt x="45" y="108"/>
                    <a:pt x="52" y="102"/>
                    <a:pt x="52" y="78"/>
                  </a:cubicBezTo>
                  <a:cubicBezTo>
                    <a:pt x="52" y="55"/>
                    <a:pt x="45" y="49"/>
                    <a:pt x="34" y="49"/>
                  </a:cubicBezTo>
                  <a:moveTo>
                    <a:pt x="34" y="37"/>
                  </a:moveTo>
                  <a:cubicBezTo>
                    <a:pt x="55" y="37"/>
                    <a:pt x="67" y="49"/>
                    <a:pt x="67" y="78"/>
                  </a:cubicBezTo>
                  <a:cubicBezTo>
                    <a:pt x="67" y="108"/>
                    <a:pt x="54" y="120"/>
                    <a:pt x="34" y="120"/>
                  </a:cubicBezTo>
                  <a:cubicBezTo>
                    <a:pt x="13" y="120"/>
                    <a:pt x="0" y="108"/>
                    <a:pt x="0" y="78"/>
                  </a:cubicBezTo>
                  <a:cubicBezTo>
                    <a:pt x="0" y="49"/>
                    <a:pt x="13" y="37"/>
                    <a:pt x="34" y="37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0" name="Freeform 50"/>
            <p:cNvSpPr>
              <a:spLocks noEditPoints="1"/>
            </p:cNvSpPr>
            <p:nvPr/>
          </p:nvSpPr>
          <p:spPr bwMode="auto">
            <a:xfrm>
              <a:off x="5066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7 w 65"/>
                <a:gd name="T15" fmla="*/ 32 h 115"/>
                <a:gd name="T16" fmla="*/ 65 w 65"/>
                <a:gd name="T17" fmla="*/ 73 h 115"/>
                <a:gd name="T18" fmla="*/ 37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7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7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1" name="Freeform 51"/>
            <p:cNvSpPr>
              <a:spLocks/>
            </p:cNvSpPr>
            <p:nvPr/>
          </p:nvSpPr>
          <p:spPr bwMode="auto">
            <a:xfrm>
              <a:off x="2958" y="2523"/>
              <a:ext cx="152" cy="209"/>
            </a:xfrm>
            <a:custGeom>
              <a:avLst/>
              <a:gdLst>
                <a:gd name="T0" fmla="*/ 23 w 79"/>
                <a:gd name="T1" fmla="*/ 39 h 108"/>
                <a:gd name="T2" fmla="*/ 14 w 79"/>
                <a:gd name="T3" fmla="*/ 19 h 108"/>
                <a:gd name="T4" fmla="*/ 13 w 79"/>
                <a:gd name="T5" fmla="*/ 19 h 108"/>
                <a:gd name="T6" fmla="*/ 15 w 79"/>
                <a:gd name="T7" fmla="*/ 44 h 108"/>
                <a:gd name="T8" fmla="*/ 15 w 79"/>
                <a:gd name="T9" fmla="*/ 107 h 108"/>
                <a:gd name="T10" fmla="*/ 7 w 79"/>
                <a:gd name="T11" fmla="*/ 108 h 108"/>
                <a:gd name="T12" fmla="*/ 0 w 79"/>
                <a:gd name="T13" fmla="*/ 107 h 108"/>
                <a:gd name="T14" fmla="*/ 0 w 79"/>
                <a:gd name="T15" fmla="*/ 1 h 108"/>
                <a:gd name="T16" fmla="*/ 10 w 79"/>
                <a:gd name="T17" fmla="*/ 0 h 108"/>
                <a:gd name="T18" fmla="*/ 19 w 79"/>
                <a:gd name="T19" fmla="*/ 1 h 108"/>
                <a:gd name="T20" fmla="*/ 56 w 79"/>
                <a:gd name="T21" fmla="*/ 69 h 108"/>
                <a:gd name="T22" fmla="*/ 66 w 79"/>
                <a:gd name="T23" fmla="*/ 89 h 108"/>
                <a:gd name="T24" fmla="*/ 66 w 79"/>
                <a:gd name="T25" fmla="*/ 89 h 108"/>
                <a:gd name="T26" fmla="*/ 65 w 79"/>
                <a:gd name="T27" fmla="*/ 64 h 108"/>
                <a:gd name="T28" fmla="*/ 65 w 79"/>
                <a:gd name="T29" fmla="*/ 1 h 108"/>
                <a:gd name="T30" fmla="*/ 72 w 79"/>
                <a:gd name="T31" fmla="*/ 0 h 108"/>
                <a:gd name="T32" fmla="*/ 79 w 79"/>
                <a:gd name="T33" fmla="*/ 1 h 108"/>
                <a:gd name="T34" fmla="*/ 79 w 79"/>
                <a:gd name="T35" fmla="*/ 107 h 108"/>
                <a:gd name="T36" fmla="*/ 70 w 79"/>
                <a:gd name="T37" fmla="*/ 108 h 108"/>
                <a:gd name="T38" fmla="*/ 61 w 79"/>
                <a:gd name="T39" fmla="*/ 107 h 108"/>
                <a:gd name="T40" fmla="*/ 23 w 79"/>
                <a:gd name="T41" fmla="*/ 39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9" h="108">
                  <a:moveTo>
                    <a:pt x="23" y="39"/>
                  </a:moveTo>
                  <a:cubicBezTo>
                    <a:pt x="17" y="29"/>
                    <a:pt x="14" y="19"/>
                    <a:pt x="14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5" y="29"/>
                    <a:pt x="15" y="44"/>
                  </a:cubicBezTo>
                  <a:cubicBezTo>
                    <a:pt x="15" y="107"/>
                    <a:pt x="15" y="107"/>
                    <a:pt x="15" y="107"/>
                  </a:cubicBezTo>
                  <a:cubicBezTo>
                    <a:pt x="15" y="107"/>
                    <a:pt x="12" y="108"/>
                    <a:pt x="7" y="108"/>
                  </a:cubicBezTo>
                  <a:cubicBezTo>
                    <a:pt x="2" y="108"/>
                    <a:pt x="0" y="107"/>
                    <a:pt x="0" y="107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10" y="0"/>
                  </a:cubicBezTo>
                  <a:cubicBezTo>
                    <a:pt x="16" y="0"/>
                    <a:pt x="19" y="1"/>
                    <a:pt x="19" y="1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62" y="79"/>
                    <a:pt x="66" y="89"/>
                    <a:pt x="66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5" y="78"/>
                    <a:pt x="65" y="64"/>
                  </a:cubicBezTo>
                  <a:cubicBezTo>
                    <a:pt x="65" y="1"/>
                    <a:pt x="65" y="1"/>
                    <a:pt x="65" y="1"/>
                  </a:cubicBezTo>
                  <a:cubicBezTo>
                    <a:pt x="65" y="1"/>
                    <a:pt x="67" y="0"/>
                    <a:pt x="72" y="0"/>
                  </a:cubicBezTo>
                  <a:cubicBezTo>
                    <a:pt x="77" y="0"/>
                    <a:pt x="79" y="1"/>
                    <a:pt x="79" y="1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79" y="107"/>
                    <a:pt x="76" y="108"/>
                    <a:pt x="70" y="108"/>
                  </a:cubicBezTo>
                  <a:cubicBezTo>
                    <a:pt x="64" y="108"/>
                    <a:pt x="61" y="107"/>
                    <a:pt x="61" y="107"/>
                  </a:cubicBezTo>
                  <a:lnTo>
                    <a:pt x="23" y="3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2" name="Freeform 52"/>
            <p:cNvSpPr>
              <a:spLocks noEditPoints="1"/>
            </p:cNvSpPr>
            <p:nvPr/>
          </p:nvSpPr>
          <p:spPr bwMode="auto">
            <a:xfrm>
              <a:off x="3159" y="2519"/>
              <a:ext cx="29" cy="213"/>
            </a:xfrm>
            <a:custGeom>
              <a:avLst/>
              <a:gdLst>
                <a:gd name="T0" fmla="*/ 15 w 15"/>
                <a:gd name="T1" fmla="*/ 109 h 110"/>
                <a:gd name="T2" fmla="*/ 7 w 15"/>
                <a:gd name="T3" fmla="*/ 110 h 110"/>
                <a:gd name="T4" fmla="*/ 0 w 15"/>
                <a:gd name="T5" fmla="*/ 109 h 110"/>
                <a:gd name="T6" fmla="*/ 0 w 15"/>
                <a:gd name="T7" fmla="*/ 32 h 110"/>
                <a:gd name="T8" fmla="*/ 7 w 15"/>
                <a:gd name="T9" fmla="*/ 31 h 110"/>
                <a:gd name="T10" fmla="*/ 15 w 15"/>
                <a:gd name="T11" fmla="*/ 32 h 110"/>
                <a:gd name="T12" fmla="*/ 15 w 15"/>
                <a:gd name="T13" fmla="*/ 109 h 110"/>
                <a:gd name="T14" fmla="*/ 15 w 15"/>
                <a:gd name="T15" fmla="*/ 16 h 110"/>
                <a:gd name="T16" fmla="*/ 7 w 15"/>
                <a:gd name="T17" fmla="*/ 17 h 110"/>
                <a:gd name="T18" fmla="*/ 0 w 15"/>
                <a:gd name="T19" fmla="*/ 16 h 110"/>
                <a:gd name="T20" fmla="*/ 0 w 15"/>
                <a:gd name="T21" fmla="*/ 1 h 110"/>
                <a:gd name="T22" fmla="*/ 7 w 15"/>
                <a:gd name="T23" fmla="*/ 0 h 110"/>
                <a:gd name="T24" fmla="*/ 15 w 15"/>
                <a:gd name="T25" fmla="*/ 1 h 110"/>
                <a:gd name="T26" fmla="*/ 15 w 15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" h="110">
                  <a:moveTo>
                    <a:pt x="15" y="109"/>
                  </a:moveTo>
                  <a:cubicBezTo>
                    <a:pt x="15" y="109"/>
                    <a:pt x="12" y="110"/>
                    <a:pt x="7" y="110"/>
                  </a:cubicBezTo>
                  <a:cubicBezTo>
                    <a:pt x="2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2" y="31"/>
                    <a:pt x="7" y="31"/>
                  </a:cubicBezTo>
                  <a:cubicBezTo>
                    <a:pt x="12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5" y="16"/>
                  </a:moveTo>
                  <a:cubicBezTo>
                    <a:pt x="15" y="16"/>
                    <a:pt x="13" y="17"/>
                    <a:pt x="7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3" y="0"/>
                    <a:pt x="15" y="1"/>
                    <a:pt x="15" y="1"/>
                  </a:cubicBezTo>
                  <a:lnTo>
                    <a:pt x="15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3" name="Freeform 53"/>
            <p:cNvSpPr>
              <a:spLocks noEditPoints="1"/>
            </p:cNvSpPr>
            <p:nvPr/>
          </p:nvSpPr>
          <p:spPr bwMode="auto">
            <a:xfrm>
              <a:off x="3224" y="2576"/>
              <a:ext cx="122" cy="160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6 h 83"/>
                <a:gd name="T4" fmla="*/ 48 w 63"/>
                <a:gd name="T5" fmla="*/ 36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6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3" y="12"/>
                    <a:pt x="17" y="19"/>
                    <a:pt x="15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4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6"/>
                    <a:pt x="54" y="66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4" name="Freeform 54"/>
            <p:cNvSpPr>
              <a:spLocks noEditPoints="1"/>
            </p:cNvSpPr>
            <p:nvPr/>
          </p:nvSpPr>
          <p:spPr bwMode="auto">
            <a:xfrm>
              <a:off x="3381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50 w 65"/>
                <a:gd name="T9" fmla="*/ 42 h 116"/>
                <a:gd name="T10" fmla="*/ 31 w 65"/>
                <a:gd name="T11" fmla="*/ 13 h 116"/>
                <a:gd name="T12" fmla="*/ 37 w 65"/>
                <a:gd name="T13" fmla="*/ 0 h 116"/>
                <a:gd name="T14" fmla="*/ 65 w 65"/>
                <a:gd name="T15" fmla="*/ 42 h 116"/>
                <a:gd name="T16" fmla="*/ 37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7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50" y="64"/>
                    <a:pt x="50" y="42"/>
                  </a:cubicBezTo>
                  <a:cubicBezTo>
                    <a:pt x="50" y="19"/>
                    <a:pt x="43" y="13"/>
                    <a:pt x="31" y="13"/>
                  </a:cubicBezTo>
                  <a:moveTo>
                    <a:pt x="37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7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7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5" name="Freeform 55"/>
            <p:cNvSpPr>
              <a:spLocks noEditPoints="1"/>
            </p:cNvSpPr>
            <p:nvPr/>
          </p:nvSpPr>
          <p:spPr bwMode="auto">
            <a:xfrm>
              <a:off x="3535" y="2576"/>
              <a:ext cx="124" cy="160"/>
            </a:xfrm>
            <a:custGeom>
              <a:avLst/>
              <a:gdLst>
                <a:gd name="T0" fmla="*/ 34 w 64"/>
                <a:gd name="T1" fmla="*/ 12 h 83"/>
                <a:gd name="T2" fmla="*/ 16 w 64"/>
                <a:gd name="T3" fmla="*/ 36 h 83"/>
                <a:gd name="T4" fmla="*/ 48 w 64"/>
                <a:gd name="T5" fmla="*/ 36 h 83"/>
                <a:gd name="T6" fmla="*/ 49 w 64"/>
                <a:gd name="T7" fmla="*/ 29 h 83"/>
                <a:gd name="T8" fmla="*/ 34 w 64"/>
                <a:gd name="T9" fmla="*/ 12 h 83"/>
                <a:gd name="T10" fmla="*/ 16 w 64"/>
                <a:gd name="T11" fmla="*/ 46 h 83"/>
                <a:gd name="T12" fmla="*/ 37 w 64"/>
                <a:gd name="T13" fmla="*/ 70 h 83"/>
                <a:gd name="T14" fmla="*/ 55 w 64"/>
                <a:gd name="T15" fmla="*/ 66 h 83"/>
                <a:gd name="T16" fmla="*/ 60 w 64"/>
                <a:gd name="T17" fmla="*/ 76 h 83"/>
                <a:gd name="T18" fmla="*/ 35 w 64"/>
                <a:gd name="T19" fmla="*/ 83 h 83"/>
                <a:gd name="T20" fmla="*/ 0 w 64"/>
                <a:gd name="T21" fmla="*/ 41 h 83"/>
                <a:gd name="T22" fmla="*/ 34 w 64"/>
                <a:gd name="T23" fmla="*/ 0 h 83"/>
                <a:gd name="T24" fmla="*/ 64 w 64"/>
                <a:gd name="T25" fmla="*/ 31 h 83"/>
                <a:gd name="T26" fmla="*/ 62 w 64"/>
                <a:gd name="T27" fmla="*/ 46 h 83"/>
                <a:gd name="T28" fmla="*/ 16 w 64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4" h="83">
                  <a:moveTo>
                    <a:pt x="34" y="12"/>
                  </a:moveTo>
                  <a:cubicBezTo>
                    <a:pt x="24" y="12"/>
                    <a:pt x="17" y="19"/>
                    <a:pt x="16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9" y="32"/>
                    <a:pt x="49" y="29"/>
                  </a:cubicBezTo>
                  <a:cubicBezTo>
                    <a:pt x="49" y="20"/>
                    <a:pt x="45" y="12"/>
                    <a:pt x="34" y="12"/>
                  </a:cubicBezTo>
                  <a:moveTo>
                    <a:pt x="16" y="46"/>
                  </a:moveTo>
                  <a:cubicBezTo>
                    <a:pt x="17" y="64"/>
                    <a:pt x="24" y="70"/>
                    <a:pt x="37" y="70"/>
                  </a:cubicBezTo>
                  <a:cubicBezTo>
                    <a:pt x="48" y="70"/>
                    <a:pt x="55" y="66"/>
                    <a:pt x="55" y="66"/>
                  </a:cubicBezTo>
                  <a:cubicBezTo>
                    <a:pt x="57" y="68"/>
                    <a:pt x="59" y="72"/>
                    <a:pt x="60" y="76"/>
                  </a:cubicBezTo>
                  <a:cubicBezTo>
                    <a:pt x="60" y="76"/>
                    <a:pt x="51" y="83"/>
                    <a:pt x="35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4" y="0"/>
                    <a:pt x="34" y="0"/>
                  </a:cubicBezTo>
                  <a:cubicBezTo>
                    <a:pt x="53" y="0"/>
                    <a:pt x="64" y="11"/>
                    <a:pt x="64" y="31"/>
                  </a:cubicBezTo>
                  <a:cubicBezTo>
                    <a:pt x="64" y="40"/>
                    <a:pt x="62" y="46"/>
                    <a:pt x="62" y="46"/>
                  </a:cubicBezTo>
                  <a:lnTo>
                    <a:pt x="16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6" name="Freeform 56"/>
            <p:cNvSpPr>
              <a:spLocks/>
            </p:cNvSpPr>
            <p:nvPr/>
          </p:nvSpPr>
          <p:spPr bwMode="auto">
            <a:xfrm>
              <a:off x="3678" y="2514"/>
              <a:ext cx="87" cy="218"/>
            </a:xfrm>
            <a:custGeom>
              <a:avLst/>
              <a:gdLst>
                <a:gd name="T0" fmla="*/ 22 w 45"/>
                <a:gd name="T1" fmla="*/ 0 h 113"/>
                <a:gd name="T2" fmla="*/ 30 w 45"/>
                <a:gd name="T3" fmla="*/ 1 h 113"/>
                <a:gd name="T4" fmla="*/ 30 w 45"/>
                <a:gd name="T5" fmla="*/ 43 h 113"/>
                <a:gd name="T6" fmla="*/ 40 w 45"/>
                <a:gd name="T7" fmla="*/ 37 h 113"/>
                <a:gd name="T8" fmla="*/ 43 w 45"/>
                <a:gd name="T9" fmla="*/ 40 h 113"/>
                <a:gd name="T10" fmla="*/ 45 w 45"/>
                <a:gd name="T11" fmla="*/ 45 h 113"/>
                <a:gd name="T12" fmla="*/ 30 w 45"/>
                <a:gd name="T13" fmla="*/ 54 h 113"/>
                <a:gd name="T14" fmla="*/ 30 w 45"/>
                <a:gd name="T15" fmla="*/ 112 h 113"/>
                <a:gd name="T16" fmla="*/ 22 w 45"/>
                <a:gd name="T17" fmla="*/ 113 h 113"/>
                <a:gd name="T18" fmla="*/ 15 w 45"/>
                <a:gd name="T19" fmla="*/ 112 h 113"/>
                <a:gd name="T20" fmla="*/ 15 w 45"/>
                <a:gd name="T21" fmla="*/ 62 h 113"/>
                <a:gd name="T22" fmla="*/ 5 w 45"/>
                <a:gd name="T23" fmla="*/ 68 h 113"/>
                <a:gd name="T24" fmla="*/ 2 w 45"/>
                <a:gd name="T25" fmla="*/ 65 h 113"/>
                <a:gd name="T26" fmla="*/ 0 w 45"/>
                <a:gd name="T27" fmla="*/ 60 h 113"/>
                <a:gd name="T28" fmla="*/ 15 w 45"/>
                <a:gd name="T29" fmla="*/ 52 h 113"/>
                <a:gd name="T30" fmla="*/ 15 w 45"/>
                <a:gd name="T31" fmla="*/ 1 h 113"/>
                <a:gd name="T32" fmla="*/ 22 w 45"/>
                <a:gd name="T33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" h="113">
                  <a:moveTo>
                    <a:pt x="22" y="0"/>
                  </a:moveTo>
                  <a:cubicBezTo>
                    <a:pt x="27" y="0"/>
                    <a:pt x="30" y="1"/>
                    <a:pt x="30" y="1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1" y="37"/>
                    <a:pt x="42" y="38"/>
                    <a:pt x="43" y="40"/>
                  </a:cubicBezTo>
                  <a:cubicBezTo>
                    <a:pt x="45" y="43"/>
                    <a:pt x="45" y="45"/>
                    <a:pt x="45" y="45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30" y="112"/>
                    <a:pt x="30" y="112"/>
                    <a:pt x="30" y="112"/>
                  </a:cubicBezTo>
                  <a:cubicBezTo>
                    <a:pt x="30" y="112"/>
                    <a:pt x="27" y="113"/>
                    <a:pt x="22" y="113"/>
                  </a:cubicBezTo>
                  <a:cubicBezTo>
                    <a:pt x="17" y="113"/>
                    <a:pt x="15" y="112"/>
                    <a:pt x="15" y="112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5" y="68"/>
                    <a:pt x="5" y="68"/>
                    <a:pt x="5" y="68"/>
                  </a:cubicBezTo>
                  <a:cubicBezTo>
                    <a:pt x="4" y="68"/>
                    <a:pt x="3" y="67"/>
                    <a:pt x="2" y="65"/>
                  </a:cubicBezTo>
                  <a:cubicBezTo>
                    <a:pt x="0" y="62"/>
                    <a:pt x="0" y="60"/>
                    <a:pt x="0" y="60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7" y="0"/>
                    <a:pt x="2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7" name="Freeform 57"/>
            <p:cNvSpPr>
              <a:spLocks/>
            </p:cNvSpPr>
            <p:nvPr/>
          </p:nvSpPr>
          <p:spPr bwMode="auto">
            <a:xfrm>
              <a:off x="3792" y="2576"/>
              <a:ext cx="119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6 w 62"/>
                <a:gd name="T5" fmla="*/ 80 h 81"/>
                <a:gd name="T6" fmla="*/ 46 w 62"/>
                <a:gd name="T7" fmla="*/ 26 h 81"/>
                <a:gd name="T8" fmla="*/ 32 w 62"/>
                <a:gd name="T9" fmla="*/ 13 h 81"/>
                <a:gd name="T10" fmla="*/ 15 w 62"/>
                <a:gd name="T11" fmla="*/ 22 h 81"/>
                <a:gd name="T12" fmla="*/ 15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5 w 62"/>
                <a:gd name="T23" fmla="*/ 3 h 81"/>
                <a:gd name="T24" fmla="*/ 15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3"/>
                    <a:pt x="32" y="13"/>
                  </a:cubicBezTo>
                  <a:cubicBezTo>
                    <a:pt x="26" y="13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8" name="Freeform 58"/>
            <p:cNvSpPr>
              <a:spLocks noEditPoints="1"/>
            </p:cNvSpPr>
            <p:nvPr/>
          </p:nvSpPr>
          <p:spPr bwMode="auto">
            <a:xfrm>
              <a:off x="3946" y="2576"/>
              <a:ext cx="130" cy="160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2 h 83"/>
                <a:gd name="T4" fmla="*/ 33 w 67"/>
                <a:gd name="T5" fmla="*/ 71 h 83"/>
                <a:gd name="T6" fmla="*/ 51 w 67"/>
                <a:gd name="T7" fmla="*/ 42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2 h 83"/>
                <a:gd name="T14" fmla="*/ 33 w 67"/>
                <a:gd name="T15" fmla="*/ 83 h 83"/>
                <a:gd name="T16" fmla="*/ 0 w 67"/>
                <a:gd name="T17" fmla="*/ 42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2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2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2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2" y="83"/>
                    <a:pt x="0" y="71"/>
                    <a:pt x="0" y="42"/>
                  </a:cubicBezTo>
                  <a:cubicBezTo>
                    <a:pt x="0" y="12"/>
                    <a:pt x="12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9" name="Freeform 59"/>
            <p:cNvSpPr>
              <a:spLocks/>
            </p:cNvSpPr>
            <p:nvPr/>
          </p:nvSpPr>
          <p:spPr bwMode="auto">
            <a:xfrm>
              <a:off x="4103" y="2576"/>
              <a:ext cx="104" cy="160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1 w 54"/>
                <a:gd name="T7" fmla="*/ 13 h 83"/>
                <a:gd name="T8" fmla="*/ 15 w 54"/>
                <a:gd name="T9" fmla="*/ 24 h 83"/>
                <a:gd name="T10" fmla="*/ 34 w 54"/>
                <a:gd name="T11" fmla="*/ 36 h 83"/>
                <a:gd name="T12" fmla="*/ 54 w 54"/>
                <a:gd name="T13" fmla="*/ 59 h 83"/>
                <a:gd name="T14" fmla="*/ 26 w 54"/>
                <a:gd name="T15" fmla="*/ 83 h 83"/>
                <a:gd name="T16" fmla="*/ 0 w 54"/>
                <a:gd name="T17" fmla="*/ 77 h 83"/>
                <a:gd name="T18" fmla="*/ 5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1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1" y="13"/>
                  </a:cubicBezTo>
                  <a:cubicBezTo>
                    <a:pt x="20" y="13"/>
                    <a:pt x="15" y="17"/>
                    <a:pt x="15" y="24"/>
                  </a:cubicBezTo>
                  <a:cubicBezTo>
                    <a:pt x="15" y="31"/>
                    <a:pt x="25" y="33"/>
                    <a:pt x="34" y="36"/>
                  </a:cubicBezTo>
                  <a:cubicBezTo>
                    <a:pt x="44" y="39"/>
                    <a:pt x="54" y="44"/>
                    <a:pt x="54" y="59"/>
                  </a:cubicBezTo>
                  <a:cubicBezTo>
                    <a:pt x="54" y="74"/>
                    <a:pt x="45" y="83"/>
                    <a:pt x="26" y="83"/>
                  </a:cubicBezTo>
                  <a:cubicBezTo>
                    <a:pt x="10" y="83"/>
                    <a:pt x="0" y="77"/>
                    <a:pt x="0" y="77"/>
                  </a:cubicBezTo>
                  <a:cubicBezTo>
                    <a:pt x="0" y="73"/>
                    <a:pt x="2" y="69"/>
                    <a:pt x="5" y="66"/>
                  </a:cubicBezTo>
                  <a:cubicBezTo>
                    <a:pt x="5" y="66"/>
                    <a:pt x="14" y="70"/>
                    <a:pt x="25" y="70"/>
                  </a:cubicBezTo>
                  <a:cubicBezTo>
                    <a:pt x="34" y="70"/>
                    <a:pt x="39" y="67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1" y="39"/>
                    <a:pt x="1" y="24"/>
                  </a:cubicBezTo>
                  <a:cubicBezTo>
                    <a:pt x="1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0" name="Freeform 60"/>
            <p:cNvSpPr>
              <a:spLocks noEditPoints="1"/>
            </p:cNvSpPr>
            <p:nvPr/>
          </p:nvSpPr>
          <p:spPr bwMode="auto">
            <a:xfrm>
              <a:off x="4242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49 w 65"/>
                <a:gd name="T9" fmla="*/ 42 h 116"/>
                <a:gd name="T10" fmla="*/ 31 w 65"/>
                <a:gd name="T11" fmla="*/ 13 h 116"/>
                <a:gd name="T12" fmla="*/ 36 w 65"/>
                <a:gd name="T13" fmla="*/ 0 h 116"/>
                <a:gd name="T14" fmla="*/ 65 w 65"/>
                <a:gd name="T15" fmla="*/ 42 h 116"/>
                <a:gd name="T16" fmla="*/ 36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6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49" y="64"/>
                    <a:pt x="49" y="42"/>
                  </a:cubicBezTo>
                  <a:cubicBezTo>
                    <a:pt x="49" y="19"/>
                    <a:pt x="43" y="13"/>
                    <a:pt x="31" y="13"/>
                  </a:cubicBezTo>
                  <a:moveTo>
                    <a:pt x="36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6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6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1" name="Freeform 61"/>
            <p:cNvSpPr>
              <a:spLocks/>
            </p:cNvSpPr>
            <p:nvPr/>
          </p:nvSpPr>
          <p:spPr bwMode="auto">
            <a:xfrm>
              <a:off x="4404" y="2577"/>
              <a:ext cx="89" cy="155"/>
            </a:xfrm>
            <a:custGeom>
              <a:avLst/>
              <a:gdLst>
                <a:gd name="T0" fmla="*/ 33 w 46"/>
                <a:gd name="T1" fmla="*/ 0 h 80"/>
                <a:gd name="T2" fmla="*/ 46 w 46"/>
                <a:gd name="T3" fmla="*/ 3 h 80"/>
                <a:gd name="T4" fmla="*/ 40 w 46"/>
                <a:gd name="T5" fmla="*/ 16 h 80"/>
                <a:gd name="T6" fmla="*/ 30 w 46"/>
                <a:gd name="T7" fmla="*/ 13 h 80"/>
                <a:gd name="T8" fmla="*/ 15 w 46"/>
                <a:gd name="T9" fmla="*/ 24 h 80"/>
                <a:gd name="T10" fmla="*/ 15 w 46"/>
                <a:gd name="T11" fmla="*/ 79 h 80"/>
                <a:gd name="T12" fmla="*/ 7 w 46"/>
                <a:gd name="T13" fmla="*/ 80 h 80"/>
                <a:gd name="T14" fmla="*/ 0 w 46"/>
                <a:gd name="T15" fmla="*/ 79 h 80"/>
                <a:gd name="T16" fmla="*/ 0 w 46"/>
                <a:gd name="T17" fmla="*/ 2 h 80"/>
                <a:gd name="T18" fmla="*/ 7 w 46"/>
                <a:gd name="T19" fmla="*/ 1 h 80"/>
                <a:gd name="T20" fmla="*/ 15 w 46"/>
                <a:gd name="T21" fmla="*/ 2 h 80"/>
                <a:gd name="T22" fmla="*/ 15 w 46"/>
                <a:gd name="T23" fmla="*/ 12 h 80"/>
                <a:gd name="T24" fmla="*/ 33 w 46"/>
                <a:gd name="T25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80">
                  <a:moveTo>
                    <a:pt x="33" y="0"/>
                  </a:moveTo>
                  <a:cubicBezTo>
                    <a:pt x="39" y="0"/>
                    <a:pt x="43" y="1"/>
                    <a:pt x="46" y="3"/>
                  </a:cubicBezTo>
                  <a:cubicBezTo>
                    <a:pt x="46" y="9"/>
                    <a:pt x="44" y="13"/>
                    <a:pt x="40" y="16"/>
                  </a:cubicBezTo>
                  <a:cubicBezTo>
                    <a:pt x="37" y="14"/>
                    <a:pt x="34" y="13"/>
                    <a:pt x="30" y="13"/>
                  </a:cubicBezTo>
                  <a:cubicBezTo>
                    <a:pt x="24" y="13"/>
                    <a:pt x="19" y="17"/>
                    <a:pt x="15" y="24"/>
                  </a:cubicBezTo>
                  <a:cubicBezTo>
                    <a:pt x="15" y="79"/>
                    <a:pt x="15" y="79"/>
                    <a:pt x="15" y="79"/>
                  </a:cubicBezTo>
                  <a:cubicBezTo>
                    <a:pt x="15" y="79"/>
                    <a:pt x="12" y="80"/>
                    <a:pt x="7" y="80"/>
                  </a:cubicBezTo>
                  <a:cubicBezTo>
                    <a:pt x="2" y="80"/>
                    <a:pt x="0" y="79"/>
                    <a:pt x="0" y="7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2" y="1"/>
                    <a:pt x="7" y="1"/>
                  </a:cubicBezTo>
                  <a:cubicBezTo>
                    <a:pt x="12" y="1"/>
                    <a:pt x="15" y="2"/>
                    <a:pt x="15" y="2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20" y="3"/>
                    <a:pt x="27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2" name="Freeform 62"/>
            <p:cNvSpPr>
              <a:spLocks noEditPoints="1"/>
            </p:cNvSpPr>
            <p:nvPr/>
          </p:nvSpPr>
          <p:spPr bwMode="auto">
            <a:xfrm>
              <a:off x="4506" y="2576"/>
              <a:ext cx="118" cy="160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8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1 h 83"/>
                <a:gd name="T24" fmla="*/ 23 w 61"/>
                <a:gd name="T25" fmla="*/ 83 h 83"/>
                <a:gd name="T26" fmla="*/ 0 w 61"/>
                <a:gd name="T27" fmla="*/ 58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8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5" y="81"/>
                  </a:cubicBezTo>
                  <a:cubicBezTo>
                    <a:pt x="52" y="81"/>
                    <a:pt x="49" y="80"/>
                    <a:pt x="49" y="80"/>
                  </a:cubicBezTo>
                  <a:cubicBezTo>
                    <a:pt x="47" y="71"/>
                    <a:pt x="47" y="71"/>
                    <a:pt x="47" y="71"/>
                  </a:cubicBezTo>
                  <a:cubicBezTo>
                    <a:pt x="43" y="79"/>
                    <a:pt x="35" y="83"/>
                    <a:pt x="23" y="83"/>
                  </a:cubicBezTo>
                  <a:cubicBezTo>
                    <a:pt x="9" y="83"/>
                    <a:pt x="0" y="75"/>
                    <a:pt x="0" y="58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3" name="Freeform 63"/>
            <p:cNvSpPr>
              <a:spLocks/>
            </p:cNvSpPr>
            <p:nvPr/>
          </p:nvSpPr>
          <p:spPr bwMode="auto">
            <a:xfrm>
              <a:off x="4651" y="2579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6 h 79"/>
                <a:gd name="T4" fmla="*/ 56 w 113"/>
                <a:gd name="T5" fmla="*/ 16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6"/>
                  </a:cubicBezTo>
                  <a:cubicBezTo>
                    <a:pt x="56" y="16"/>
                    <a:pt x="56" y="16"/>
                    <a:pt x="56" y="16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6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1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6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4" name="Freeform 64"/>
            <p:cNvSpPr>
              <a:spLocks/>
            </p:cNvSpPr>
            <p:nvPr/>
          </p:nvSpPr>
          <p:spPr bwMode="auto">
            <a:xfrm>
              <a:off x="4896" y="2576"/>
              <a:ext cx="120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7 w 62"/>
                <a:gd name="T5" fmla="*/ 80 h 81"/>
                <a:gd name="T6" fmla="*/ 47 w 62"/>
                <a:gd name="T7" fmla="*/ 26 h 81"/>
                <a:gd name="T8" fmla="*/ 33 w 62"/>
                <a:gd name="T9" fmla="*/ 13 h 81"/>
                <a:gd name="T10" fmla="*/ 16 w 62"/>
                <a:gd name="T11" fmla="*/ 22 h 81"/>
                <a:gd name="T12" fmla="*/ 16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6 w 62"/>
                <a:gd name="T23" fmla="*/ 3 h 81"/>
                <a:gd name="T24" fmla="*/ 16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7" y="80"/>
                    <a:pt x="47" y="80"/>
                  </a:cubicBezTo>
                  <a:cubicBezTo>
                    <a:pt x="47" y="26"/>
                    <a:pt x="47" y="26"/>
                    <a:pt x="47" y="26"/>
                  </a:cubicBezTo>
                  <a:cubicBezTo>
                    <a:pt x="47" y="17"/>
                    <a:pt x="42" y="13"/>
                    <a:pt x="33" y="13"/>
                  </a:cubicBezTo>
                  <a:cubicBezTo>
                    <a:pt x="26" y="13"/>
                    <a:pt x="19" y="16"/>
                    <a:pt x="16" y="22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6" y="3"/>
                    <a:pt x="16" y="3"/>
                  </a:cubicBezTo>
                  <a:cubicBezTo>
                    <a:pt x="16" y="10"/>
                    <a:pt x="16" y="10"/>
                    <a:pt x="16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5" name="Freeform 65"/>
            <p:cNvSpPr>
              <a:spLocks/>
            </p:cNvSpPr>
            <p:nvPr/>
          </p:nvSpPr>
          <p:spPr bwMode="auto">
            <a:xfrm>
              <a:off x="5039" y="2579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6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5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9 w 73"/>
                <a:gd name="T27" fmla="*/ 65 h 117"/>
                <a:gd name="T28" fmla="*/ 39 w 73"/>
                <a:gd name="T29" fmla="*/ 65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8"/>
                    <a:pt x="34" y="117"/>
                    <a:pt x="17" y="117"/>
                  </a:cubicBezTo>
                  <a:cubicBezTo>
                    <a:pt x="12" y="117"/>
                    <a:pt x="9" y="116"/>
                    <a:pt x="9" y="116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7"/>
                    <a:pt x="9" y="104"/>
                    <a:pt x="9" y="104"/>
                  </a:cubicBezTo>
                  <a:cubicBezTo>
                    <a:pt x="9" y="104"/>
                    <a:pt x="12" y="105"/>
                    <a:pt x="16" y="105"/>
                  </a:cubicBezTo>
                  <a:cubicBezTo>
                    <a:pt x="23" y="105"/>
                    <a:pt x="26" y="103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9" y="65"/>
                    <a:pt x="39" y="65"/>
                  </a:cubicBezTo>
                  <a:cubicBezTo>
                    <a:pt x="39" y="65"/>
                    <a:pt x="39" y="65"/>
                    <a:pt x="39" y="65"/>
                  </a:cubicBezTo>
                  <a:cubicBezTo>
                    <a:pt x="39" y="65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6" name="Freeform 66"/>
            <p:cNvSpPr>
              <a:spLocks/>
            </p:cNvSpPr>
            <p:nvPr/>
          </p:nvSpPr>
          <p:spPr bwMode="auto">
            <a:xfrm>
              <a:off x="5201" y="2576"/>
              <a:ext cx="106" cy="160"/>
            </a:xfrm>
            <a:custGeom>
              <a:avLst/>
              <a:gdLst>
                <a:gd name="T0" fmla="*/ 16 w 55"/>
                <a:gd name="T1" fmla="*/ 42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3 w 55"/>
                <a:gd name="T9" fmla="*/ 83 h 83"/>
                <a:gd name="T10" fmla="*/ 0 w 55"/>
                <a:gd name="T11" fmla="*/ 42 h 83"/>
                <a:gd name="T12" fmla="*/ 33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2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3" y="70"/>
                    <a:pt x="55" y="74"/>
                    <a:pt x="55" y="78"/>
                  </a:cubicBezTo>
                  <a:cubicBezTo>
                    <a:pt x="55" y="78"/>
                    <a:pt x="49" y="83"/>
                    <a:pt x="33" y="83"/>
                  </a:cubicBezTo>
                  <a:cubicBezTo>
                    <a:pt x="11" y="83"/>
                    <a:pt x="0" y="68"/>
                    <a:pt x="0" y="42"/>
                  </a:cubicBezTo>
                  <a:cubicBezTo>
                    <a:pt x="0" y="15"/>
                    <a:pt x="11" y="0"/>
                    <a:pt x="33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2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7" name="Freeform 67"/>
            <p:cNvSpPr>
              <a:spLocks/>
            </p:cNvSpPr>
            <p:nvPr/>
          </p:nvSpPr>
          <p:spPr bwMode="auto">
            <a:xfrm>
              <a:off x="5338" y="2514"/>
              <a:ext cx="120" cy="218"/>
            </a:xfrm>
            <a:custGeom>
              <a:avLst/>
              <a:gdLst>
                <a:gd name="T0" fmla="*/ 62 w 62"/>
                <a:gd name="T1" fmla="*/ 112 h 113"/>
                <a:gd name="T2" fmla="*/ 54 w 62"/>
                <a:gd name="T3" fmla="*/ 113 h 113"/>
                <a:gd name="T4" fmla="*/ 46 w 62"/>
                <a:gd name="T5" fmla="*/ 112 h 113"/>
                <a:gd name="T6" fmla="*/ 46 w 62"/>
                <a:gd name="T7" fmla="*/ 58 h 113"/>
                <a:gd name="T8" fmla="*/ 32 w 62"/>
                <a:gd name="T9" fmla="*/ 45 h 113"/>
                <a:gd name="T10" fmla="*/ 15 w 62"/>
                <a:gd name="T11" fmla="*/ 54 h 113"/>
                <a:gd name="T12" fmla="*/ 15 w 62"/>
                <a:gd name="T13" fmla="*/ 112 h 113"/>
                <a:gd name="T14" fmla="*/ 8 w 62"/>
                <a:gd name="T15" fmla="*/ 113 h 113"/>
                <a:gd name="T16" fmla="*/ 0 w 62"/>
                <a:gd name="T17" fmla="*/ 112 h 113"/>
                <a:gd name="T18" fmla="*/ 0 w 62"/>
                <a:gd name="T19" fmla="*/ 1 h 113"/>
                <a:gd name="T20" fmla="*/ 8 w 62"/>
                <a:gd name="T21" fmla="*/ 0 h 113"/>
                <a:gd name="T22" fmla="*/ 15 w 62"/>
                <a:gd name="T23" fmla="*/ 1 h 113"/>
                <a:gd name="T24" fmla="*/ 15 w 62"/>
                <a:gd name="T25" fmla="*/ 42 h 113"/>
                <a:gd name="T26" fmla="*/ 38 w 62"/>
                <a:gd name="T27" fmla="*/ 32 h 113"/>
                <a:gd name="T28" fmla="*/ 62 w 62"/>
                <a:gd name="T29" fmla="*/ 55 h 113"/>
                <a:gd name="T30" fmla="*/ 62 w 62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113">
                  <a:moveTo>
                    <a:pt x="62" y="112"/>
                  </a:moveTo>
                  <a:cubicBezTo>
                    <a:pt x="62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6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3" y="113"/>
                    <a:pt x="8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1" y="36"/>
                    <a:pt x="29" y="32"/>
                    <a:pt x="38" y="32"/>
                  </a:cubicBezTo>
                  <a:cubicBezTo>
                    <a:pt x="53" y="32"/>
                    <a:pt x="62" y="42"/>
                    <a:pt x="62" y="55"/>
                  </a:cubicBezTo>
                  <a:lnTo>
                    <a:pt x="62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8" name="Freeform 68"/>
            <p:cNvSpPr>
              <a:spLocks/>
            </p:cNvSpPr>
            <p:nvPr/>
          </p:nvSpPr>
          <p:spPr bwMode="auto">
            <a:xfrm>
              <a:off x="2190" y="2151"/>
              <a:ext cx="52" cy="581"/>
            </a:xfrm>
            <a:custGeom>
              <a:avLst/>
              <a:gdLst>
                <a:gd name="T0" fmla="*/ 14 w 27"/>
                <a:gd name="T1" fmla="*/ 0 h 300"/>
                <a:gd name="T2" fmla="*/ 0 w 27"/>
                <a:gd name="T3" fmla="*/ 14 h 300"/>
                <a:gd name="T4" fmla="*/ 0 w 27"/>
                <a:gd name="T5" fmla="*/ 286 h 300"/>
                <a:gd name="T6" fmla="*/ 14 w 27"/>
                <a:gd name="T7" fmla="*/ 300 h 300"/>
                <a:gd name="T8" fmla="*/ 27 w 27"/>
                <a:gd name="T9" fmla="*/ 286 h 300"/>
                <a:gd name="T10" fmla="*/ 27 w 27"/>
                <a:gd name="T11" fmla="*/ 14 h 300"/>
                <a:gd name="T12" fmla="*/ 14 w 27"/>
                <a:gd name="T13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300">
                  <a:moveTo>
                    <a:pt x="14" y="0"/>
                  </a:moveTo>
                  <a:cubicBezTo>
                    <a:pt x="6" y="0"/>
                    <a:pt x="0" y="6"/>
                    <a:pt x="0" y="14"/>
                  </a:cubicBezTo>
                  <a:cubicBezTo>
                    <a:pt x="0" y="286"/>
                    <a:pt x="0" y="286"/>
                    <a:pt x="0" y="286"/>
                  </a:cubicBezTo>
                  <a:cubicBezTo>
                    <a:pt x="0" y="293"/>
                    <a:pt x="6" y="300"/>
                    <a:pt x="14" y="300"/>
                  </a:cubicBezTo>
                  <a:cubicBezTo>
                    <a:pt x="21" y="300"/>
                    <a:pt x="27" y="293"/>
                    <a:pt x="27" y="286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6"/>
                    <a:pt x="21" y="0"/>
                    <a:pt x="14" y="0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9" name="Freeform 69"/>
            <p:cNvSpPr>
              <a:spLocks noEditPoints="1"/>
            </p:cNvSpPr>
            <p:nvPr/>
          </p:nvSpPr>
          <p:spPr bwMode="auto">
            <a:xfrm>
              <a:off x="2265" y="2016"/>
              <a:ext cx="461" cy="715"/>
            </a:xfrm>
            <a:custGeom>
              <a:avLst/>
              <a:gdLst>
                <a:gd name="T0" fmla="*/ 66 w 239"/>
                <a:gd name="T1" fmla="*/ 238 h 369"/>
                <a:gd name="T2" fmla="*/ 204 w 239"/>
                <a:gd name="T3" fmla="*/ 101 h 369"/>
                <a:gd name="T4" fmla="*/ 66 w 239"/>
                <a:gd name="T5" fmla="*/ 238 h 369"/>
                <a:gd name="T6" fmla="*/ 223 w 239"/>
                <a:gd name="T7" fmla="*/ 68 h 369"/>
                <a:gd name="T8" fmla="*/ 49 w 239"/>
                <a:gd name="T9" fmla="*/ 207 h 369"/>
                <a:gd name="T10" fmla="*/ 81 w 239"/>
                <a:gd name="T11" fmla="*/ 21 h 369"/>
                <a:gd name="T12" fmla="*/ 74 w 239"/>
                <a:gd name="T13" fmla="*/ 3 h 369"/>
                <a:gd name="T14" fmla="*/ 55 w 239"/>
                <a:gd name="T15" fmla="*/ 10 h 369"/>
                <a:gd name="T16" fmla="*/ 55 w 239"/>
                <a:gd name="T17" fmla="*/ 363 h 369"/>
                <a:gd name="T18" fmla="*/ 67 w 239"/>
                <a:gd name="T19" fmla="*/ 369 h 369"/>
                <a:gd name="T20" fmla="*/ 74 w 239"/>
                <a:gd name="T21" fmla="*/ 367 h 369"/>
                <a:gd name="T22" fmla="*/ 79 w 239"/>
                <a:gd name="T23" fmla="*/ 348 h 369"/>
                <a:gd name="T24" fmla="*/ 54 w 239"/>
                <a:gd name="T25" fmla="*/ 269 h 369"/>
                <a:gd name="T26" fmla="*/ 238 w 239"/>
                <a:gd name="T27" fmla="*/ 86 h 369"/>
                <a:gd name="T28" fmla="*/ 238 w 239"/>
                <a:gd name="T29" fmla="*/ 86 h 369"/>
                <a:gd name="T30" fmla="*/ 239 w 239"/>
                <a:gd name="T31" fmla="*/ 80 h 369"/>
                <a:gd name="T32" fmla="*/ 223 w 239"/>
                <a:gd name="T33" fmla="*/ 68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9" h="369">
                  <a:moveTo>
                    <a:pt x="66" y="238"/>
                  </a:moveTo>
                  <a:cubicBezTo>
                    <a:pt x="90" y="168"/>
                    <a:pt x="140" y="119"/>
                    <a:pt x="204" y="101"/>
                  </a:cubicBezTo>
                  <a:cubicBezTo>
                    <a:pt x="182" y="159"/>
                    <a:pt x="137" y="218"/>
                    <a:pt x="66" y="238"/>
                  </a:cubicBezTo>
                  <a:moveTo>
                    <a:pt x="223" y="68"/>
                  </a:moveTo>
                  <a:cubicBezTo>
                    <a:pt x="145" y="80"/>
                    <a:pt x="82" y="131"/>
                    <a:pt x="49" y="207"/>
                  </a:cubicBezTo>
                  <a:cubicBezTo>
                    <a:pt x="47" y="145"/>
                    <a:pt x="56" y="77"/>
                    <a:pt x="81" y="21"/>
                  </a:cubicBezTo>
                  <a:cubicBezTo>
                    <a:pt x="84" y="14"/>
                    <a:pt x="81" y="6"/>
                    <a:pt x="74" y="3"/>
                  </a:cubicBezTo>
                  <a:cubicBezTo>
                    <a:pt x="67" y="0"/>
                    <a:pt x="59" y="3"/>
                    <a:pt x="55" y="10"/>
                  </a:cubicBezTo>
                  <a:cubicBezTo>
                    <a:pt x="0" y="132"/>
                    <a:pt x="18" y="302"/>
                    <a:pt x="55" y="363"/>
                  </a:cubicBezTo>
                  <a:cubicBezTo>
                    <a:pt x="58" y="367"/>
                    <a:pt x="62" y="369"/>
                    <a:pt x="67" y="369"/>
                  </a:cubicBezTo>
                  <a:cubicBezTo>
                    <a:pt x="70" y="369"/>
                    <a:pt x="72" y="369"/>
                    <a:pt x="74" y="367"/>
                  </a:cubicBezTo>
                  <a:cubicBezTo>
                    <a:pt x="81" y="363"/>
                    <a:pt x="83" y="355"/>
                    <a:pt x="79" y="348"/>
                  </a:cubicBezTo>
                  <a:cubicBezTo>
                    <a:pt x="68" y="330"/>
                    <a:pt x="60" y="304"/>
                    <a:pt x="54" y="269"/>
                  </a:cubicBezTo>
                  <a:cubicBezTo>
                    <a:pt x="157" y="251"/>
                    <a:pt x="217" y="163"/>
                    <a:pt x="238" y="86"/>
                  </a:cubicBezTo>
                  <a:cubicBezTo>
                    <a:pt x="238" y="86"/>
                    <a:pt x="238" y="86"/>
                    <a:pt x="238" y="86"/>
                  </a:cubicBezTo>
                  <a:cubicBezTo>
                    <a:pt x="239" y="84"/>
                    <a:pt x="239" y="82"/>
                    <a:pt x="239" y="80"/>
                  </a:cubicBezTo>
                  <a:cubicBezTo>
                    <a:pt x="237" y="73"/>
                    <a:pt x="230" y="67"/>
                    <a:pt x="223" y="68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60" name="Freeform 70"/>
            <p:cNvSpPr>
              <a:spLocks/>
            </p:cNvSpPr>
            <p:nvPr/>
          </p:nvSpPr>
          <p:spPr bwMode="auto">
            <a:xfrm>
              <a:off x="2147" y="2196"/>
              <a:ext cx="274" cy="104"/>
            </a:xfrm>
            <a:custGeom>
              <a:avLst/>
              <a:gdLst>
                <a:gd name="T0" fmla="*/ 15 w 142"/>
                <a:gd name="T1" fmla="*/ 54 h 54"/>
                <a:gd name="T2" fmla="*/ 1 w 142"/>
                <a:gd name="T3" fmla="*/ 43 h 54"/>
                <a:gd name="T4" fmla="*/ 12 w 142"/>
                <a:gd name="T5" fmla="*/ 26 h 54"/>
                <a:gd name="T6" fmla="*/ 124 w 142"/>
                <a:gd name="T7" fmla="*/ 2 h 54"/>
                <a:gd name="T8" fmla="*/ 141 w 142"/>
                <a:gd name="T9" fmla="*/ 12 h 54"/>
                <a:gd name="T10" fmla="*/ 130 w 142"/>
                <a:gd name="T11" fmla="*/ 29 h 54"/>
                <a:gd name="T12" fmla="*/ 18 w 142"/>
                <a:gd name="T13" fmla="*/ 54 h 54"/>
                <a:gd name="T14" fmla="*/ 15 w 142"/>
                <a:gd name="T15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2" h="54">
                  <a:moveTo>
                    <a:pt x="15" y="54"/>
                  </a:moveTo>
                  <a:cubicBezTo>
                    <a:pt x="8" y="54"/>
                    <a:pt x="3" y="50"/>
                    <a:pt x="1" y="43"/>
                  </a:cubicBezTo>
                  <a:cubicBezTo>
                    <a:pt x="0" y="36"/>
                    <a:pt x="4" y="28"/>
                    <a:pt x="12" y="26"/>
                  </a:cubicBezTo>
                  <a:cubicBezTo>
                    <a:pt x="124" y="2"/>
                    <a:pt x="124" y="2"/>
                    <a:pt x="124" y="2"/>
                  </a:cubicBezTo>
                  <a:cubicBezTo>
                    <a:pt x="132" y="0"/>
                    <a:pt x="139" y="5"/>
                    <a:pt x="141" y="12"/>
                  </a:cubicBezTo>
                  <a:cubicBezTo>
                    <a:pt x="142" y="20"/>
                    <a:pt x="138" y="27"/>
                    <a:pt x="130" y="29"/>
                  </a:cubicBezTo>
                  <a:cubicBezTo>
                    <a:pt x="18" y="54"/>
                    <a:pt x="18" y="54"/>
                    <a:pt x="18" y="54"/>
                  </a:cubicBezTo>
                  <a:cubicBezTo>
                    <a:pt x="17" y="54"/>
                    <a:pt x="16" y="54"/>
                    <a:pt x="15" y="54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61" name="Freeform 71"/>
            <p:cNvSpPr>
              <a:spLocks noEditPoints="1"/>
            </p:cNvSpPr>
            <p:nvPr/>
          </p:nvSpPr>
          <p:spPr bwMode="auto">
            <a:xfrm>
              <a:off x="2184" y="1508"/>
              <a:ext cx="575" cy="568"/>
            </a:xfrm>
            <a:custGeom>
              <a:avLst/>
              <a:gdLst>
                <a:gd name="T0" fmla="*/ 241 w 298"/>
                <a:gd name="T1" fmla="*/ 185 h 293"/>
                <a:gd name="T2" fmla="*/ 138 w 298"/>
                <a:gd name="T3" fmla="*/ 266 h 293"/>
                <a:gd name="T4" fmla="*/ 112 w 298"/>
                <a:gd name="T5" fmla="*/ 262 h 293"/>
                <a:gd name="T6" fmla="*/ 47 w 298"/>
                <a:gd name="T7" fmla="*/ 214 h 293"/>
                <a:gd name="T8" fmla="*/ 35 w 298"/>
                <a:gd name="T9" fmla="*/ 134 h 293"/>
                <a:gd name="T10" fmla="*/ 56 w 298"/>
                <a:gd name="T11" fmla="*/ 51 h 293"/>
                <a:gd name="T12" fmla="*/ 82 w 298"/>
                <a:gd name="T13" fmla="*/ 94 h 293"/>
                <a:gd name="T14" fmla="*/ 91 w 298"/>
                <a:gd name="T15" fmla="*/ 101 h 293"/>
                <a:gd name="T16" fmla="*/ 101 w 298"/>
                <a:gd name="T17" fmla="*/ 99 h 293"/>
                <a:gd name="T18" fmla="*/ 162 w 298"/>
                <a:gd name="T19" fmla="*/ 63 h 293"/>
                <a:gd name="T20" fmla="*/ 191 w 298"/>
                <a:gd name="T21" fmla="*/ 111 h 293"/>
                <a:gd name="T22" fmla="*/ 131 w 298"/>
                <a:gd name="T23" fmla="*/ 148 h 293"/>
                <a:gd name="T24" fmla="*/ 126 w 298"/>
                <a:gd name="T25" fmla="*/ 167 h 293"/>
                <a:gd name="T26" fmla="*/ 138 w 298"/>
                <a:gd name="T27" fmla="*/ 174 h 293"/>
                <a:gd name="T28" fmla="*/ 145 w 298"/>
                <a:gd name="T29" fmla="*/ 172 h 293"/>
                <a:gd name="T30" fmla="*/ 218 w 298"/>
                <a:gd name="T31" fmla="*/ 128 h 293"/>
                <a:gd name="T32" fmla="*/ 218 w 298"/>
                <a:gd name="T33" fmla="*/ 128 h 293"/>
                <a:gd name="T34" fmla="*/ 261 w 298"/>
                <a:gd name="T35" fmla="*/ 102 h 293"/>
                <a:gd name="T36" fmla="*/ 241 w 298"/>
                <a:gd name="T37" fmla="*/ 185 h 293"/>
                <a:gd name="T38" fmla="*/ 291 w 298"/>
                <a:gd name="T39" fmla="*/ 61 h 293"/>
                <a:gd name="T40" fmla="*/ 276 w 298"/>
                <a:gd name="T41" fmla="*/ 60 h 293"/>
                <a:gd name="T42" fmla="*/ 215 w 298"/>
                <a:gd name="T43" fmla="*/ 97 h 293"/>
                <a:gd name="T44" fmla="*/ 179 w 298"/>
                <a:gd name="T45" fmla="*/ 36 h 293"/>
                <a:gd name="T46" fmla="*/ 170 w 298"/>
                <a:gd name="T47" fmla="*/ 30 h 293"/>
                <a:gd name="T48" fmla="*/ 160 w 298"/>
                <a:gd name="T49" fmla="*/ 32 h 293"/>
                <a:gd name="T50" fmla="*/ 99 w 298"/>
                <a:gd name="T51" fmla="*/ 68 h 293"/>
                <a:gd name="T52" fmla="*/ 62 w 298"/>
                <a:gd name="T53" fmla="*/ 8 h 293"/>
                <a:gd name="T54" fmla="*/ 48 w 298"/>
                <a:gd name="T55" fmla="*/ 1 h 293"/>
                <a:gd name="T56" fmla="*/ 37 w 298"/>
                <a:gd name="T57" fmla="*/ 11 h 293"/>
                <a:gd name="T58" fmla="*/ 8 w 298"/>
                <a:gd name="T59" fmla="*/ 128 h 293"/>
                <a:gd name="T60" fmla="*/ 23 w 298"/>
                <a:gd name="T61" fmla="*/ 229 h 293"/>
                <a:gd name="T62" fmla="*/ 106 w 298"/>
                <a:gd name="T63" fmla="*/ 289 h 293"/>
                <a:gd name="T64" fmla="*/ 138 w 298"/>
                <a:gd name="T65" fmla="*/ 293 h 293"/>
                <a:gd name="T66" fmla="*/ 268 w 298"/>
                <a:gd name="T67" fmla="*/ 192 h 293"/>
                <a:gd name="T68" fmla="*/ 296 w 298"/>
                <a:gd name="T69" fmla="*/ 76 h 293"/>
                <a:gd name="T70" fmla="*/ 291 w 298"/>
                <a:gd name="T71" fmla="*/ 6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98" h="293">
                  <a:moveTo>
                    <a:pt x="241" y="185"/>
                  </a:moveTo>
                  <a:cubicBezTo>
                    <a:pt x="229" y="233"/>
                    <a:pt x="187" y="266"/>
                    <a:pt x="138" y="266"/>
                  </a:cubicBezTo>
                  <a:cubicBezTo>
                    <a:pt x="129" y="266"/>
                    <a:pt x="121" y="265"/>
                    <a:pt x="112" y="262"/>
                  </a:cubicBezTo>
                  <a:cubicBezTo>
                    <a:pt x="85" y="256"/>
                    <a:pt x="62" y="239"/>
                    <a:pt x="47" y="214"/>
                  </a:cubicBezTo>
                  <a:cubicBezTo>
                    <a:pt x="33" y="190"/>
                    <a:pt x="28" y="162"/>
                    <a:pt x="35" y="134"/>
                  </a:cubicBezTo>
                  <a:cubicBezTo>
                    <a:pt x="56" y="51"/>
                    <a:pt x="56" y="51"/>
                    <a:pt x="56" y="51"/>
                  </a:cubicBezTo>
                  <a:cubicBezTo>
                    <a:pt x="82" y="94"/>
                    <a:pt x="82" y="94"/>
                    <a:pt x="82" y="94"/>
                  </a:cubicBezTo>
                  <a:cubicBezTo>
                    <a:pt x="84" y="98"/>
                    <a:pt x="87" y="100"/>
                    <a:pt x="91" y="101"/>
                  </a:cubicBezTo>
                  <a:cubicBezTo>
                    <a:pt x="94" y="102"/>
                    <a:pt x="98" y="101"/>
                    <a:pt x="101" y="99"/>
                  </a:cubicBezTo>
                  <a:cubicBezTo>
                    <a:pt x="162" y="63"/>
                    <a:pt x="162" y="63"/>
                    <a:pt x="162" y="63"/>
                  </a:cubicBezTo>
                  <a:cubicBezTo>
                    <a:pt x="191" y="111"/>
                    <a:pt x="191" y="111"/>
                    <a:pt x="191" y="111"/>
                  </a:cubicBezTo>
                  <a:cubicBezTo>
                    <a:pt x="131" y="148"/>
                    <a:pt x="131" y="148"/>
                    <a:pt x="131" y="148"/>
                  </a:cubicBezTo>
                  <a:cubicBezTo>
                    <a:pt x="124" y="152"/>
                    <a:pt x="122" y="160"/>
                    <a:pt x="126" y="167"/>
                  </a:cubicBezTo>
                  <a:cubicBezTo>
                    <a:pt x="129" y="171"/>
                    <a:pt x="133" y="174"/>
                    <a:pt x="138" y="174"/>
                  </a:cubicBezTo>
                  <a:cubicBezTo>
                    <a:pt x="140" y="174"/>
                    <a:pt x="143" y="173"/>
                    <a:pt x="145" y="172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61" y="102"/>
                    <a:pt x="261" y="102"/>
                    <a:pt x="261" y="102"/>
                  </a:cubicBezTo>
                  <a:lnTo>
                    <a:pt x="241" y="185"/>
                  </a:lnTo>
                  <a:close/>
                  <a:moveTo>
                    <a:pt x="291" y="61"/>
                  </a:moveTo>
                  <a:cubicBezTo>
                    <a:pt x="287" y="58"/>
                    <a:pt x="280" y="58"/>
                    <a:pt x="276" y="60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179" y="36"/>
                    <a:pt x="179" y="36"/>
                    <a:pt x="179" y="36"/>
                  </a:cubicBezTo>
                  <a:cubicBezTo>
                    <a:pt x="177" y="33"/>
                    <a:pt x="174" y="31"/>
                    <a:pt x="170" y="30"/>
                  </a:cubicBezTo>
                  <a:cubicBezTo>
                    <a:pt x="166" y="29"/>
                    <a:pt x="163" y="30"/>
                    <a:pt x="160" y="32"/>
                  </a:cubicBezTo>
                  <a:cubicBezTo>
                    <a:pt x="99" y="68"/>
                    <a:pt x="99" y="68"/>
                    <a:pt x="99" y="68"/>
                  </a:cubicBezTo>
                  <a:cubicBezTo>
                    <a:pt x="62" y="8"/>
                    <a:pt x="62" y="8"/>
                    <a:pt x="62" y="8"/>
                  </a:cubicBezTo>
                  <a:cubicBezTo>
                    <a:pt x="60" y="3"/>
                    <a:pt x="54" y="0"/>
                    <a:pt x="48" y="1"/>
                  </a:cubicBezTo>
                  <a:cubicBezTo>
                    <a:pt x="43" y="2"/>
                    <a:pt x="38" y="6"/>
                    <a:pt x="37" y="11"/>
                  </a:cubicBezTo>
                  <a:cubicBezTo>
                    <a:pt x="8" y="128"/>
                    <a:pt x="8" y="128"/>
                    <a:pt x="8" y="128"/>
                  </a:cubicBezTo>
                  <a:cubicBezTo>
                    <a:pt x="0" y="162"/>
                    <a:pt x="5" y="198"/>
                    <a:pt x="23" y="229"/>
                  </a:cubicBezTo>
                  <a:cubicBezTo>
                    <a:pt x="42" y="259"/>
                    <a:pt x="71" y="281"/>
                    <a:pt x="106" y="289"/>
                  </a:cubicBezTo>
                  <a:cubicBezTo>
                    <a:pt x="116" y="292"/>
                    <a:pt x="127" y="293"/>
                    <a:pt x="138" y="293"/>
                  </a:cubicBezTo>
                  <a:cubicBezTo>
                    <a:pt x="199" y="293"/>
                    <a:pt x="253" y="252"/>
                    <a:pt x="268" y="192"/>
                  </a:cubicBezTo>
                  <a:cubicBezTo>
                    <a:pt x="296" y="76"/>
                    <a:pt x="296" y="76"/>
                    <a:pt x="296" y="76"/>
                  </a:cubicBezTo>
                  <a:cubicBezTo>
                    <a:pt x="298" y="70"/>
                    <a:pt x="296" y="65"/>
                    <a:pt x="291" y="61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</p:grpSp>
      <p:sp>
        <p:nvSpPr>
          <p:cNvPr id="67" name="Trójkąt równoramienny 66"/>
          <p:cNvSpPr/>
          <p:nvPr userDrawn="1"/>
        </p:nvSpPr>
        <p:spPr>
          <a:xfrm rot="16200000">
            <a:off x="10216896" y="5943600"/>
            <a:ext cx="2121408" cy="1828800"/>
          </a:xfrm>
          <a:prstGeom prst="triangle">
            <a:avLst/>
          </a:prstGeom>
          <a:solidFill>
            <a:srgbClr val="48A2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68" name="Trójkąt równoramienny 67"/>
          <p:cNvSpPr/>
          <p:nvPr userDrawn="1"/>
        </p:nvSpPr>
        <p:spPr>
          <a:xfrm rot="5400000">
            <a:off x="-1187698" y="5105401"/>
            <a:ext cx="2121408" cy="1828800"/>
          </a:xfrm>
          <a:prstGeom prst="triangle">
            <a:avLst/>
          </a:prstGeom>
          <a:solidFill>
            <a:srgbClr val="CB3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                    </a:t>
            </a:r>
          </a:p>
        </p:txBody>
      </p:sp>
      <p:sp>
        <p:nvSpPr>
          <p:cNvPr id="71" name="Content Placeholder 2"/>
          <p:cNvSpPr>
            <a:spLocks noGrp="1"/>
          </p:cNvSpPr>
          <p:nvPr>
            <p:ph sz="half" idx="1"/>
          </p:nvPr>
        </p:nvSpPr>
        <p:spPr>
          <a:xfrm>
            <a:off x="6007100" y="1486917"/>
            <a:ext cx="5651500" cy="434150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4" name="Content Placeholder 2"/>
          <p:cNvSpPr>
            <a:spLocks noGrp="1"/>
          </p:cNvSpPr>
          <p:nvPr>
            <p:ph sz="half" idx="10"/>
          </p:nvPr>
        </p:nvSpPr>
        <p:spPr>
          <a:xfrm>
            <a:off x="478586" y="1486917"/>
            <a:ext cx="5109414" cy="434150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125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7A958F-E38C-2A32-E8CE-51B1AB1CB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EE4840-02A4-5496-1A4A-071E1A87F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4BA5CA2-40F7-227C-B529-F459E3605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B0A9-C90D-4026-A82A-B4DA25FF8DBF}" type="datetimeFigureOut">
              <a:rPr lang="pl-PL" smtClean="0"/>
              <a:t>2026-06-12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44AA83E-1E6E-0A66-DFC2-39E9F043F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93D286C-5B2E-09BE-1D28-513D52215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049F-0B46-48AD-AFFE-1C22062A3C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558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DF57CD-298C-2D51-34F5-54DA2D512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BD44132-9348-8167-5BDB-A17F1E4FA4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581FAF7-90AE-F010-9C6E-7A34030D8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B0A9-C90D-4026-A82A-B4DA25FF8DBF}" type="datetimeFigureOut">
              <a:rPr lang="pl-PL" smtClean="0"/>
              <a:t>2026-06-12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16ADB25-D795-F311-6923-9C395B5D5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2A0B7EC-B494-FCD6-B099-9C5600099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049F-0B46-48AD-AFFE-1C22062A3C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006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045DED-B952-5E51-9C29-500919DC0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322B65E-7640-D4A4-3162-68ADCE183E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0151838-C755-9FC0-FFBD-588237997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FD5BE4A-5183-50C9-A364-7883A5E55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B0A9-C90D-4026-A82A-B4DA25FF8DBF}" type="datetimeFigureOut">
              <a:rPr lang="pl-PL" smtClean="0"/>
              <a:t>2026-06-12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3738B02-304A-CF97-644F-A8105399F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EE5E715-F5AD-D378-1368-8A1BCD2C4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049F-0B46-48AD-AFFE-1C22062A3C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064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BC8EFE-5143-09C8-E123-E5D1E0F2C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6341BF2-726B-FCCD-FB2A-6CD3D4549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C7B6C97-66CC-1884-923A-2F08336A7F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C32CE8C-BE32-3983-A995-E364D457DC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3200A36-0402-E899-6259-E81FEBBD09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013F7FF4-35B6-615E-CF19-B9DD35AF3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B0A9-C90D-4026-A82A-B4DA25FF8DBF}" type="datetimeFigureOut">
              <a:rPr lang="pl-PL" smtClean="0"/>
              <a:t>2026-06-12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015030F-DFBC-7713-E790-A8604BDCA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0F20D9DD-7393-CE6A-BE18-39366F0C1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049F-0B46-48AD-AFFE-1C22062A3C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1939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3CF437-97F2-7C5E-0FDA-D4D0A70D5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FAFE66D7-26BF-AA77-3EDD-705353DAD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B0A9-C90D-4026-A82A-B4DA25FF8DBF}" type="datetimeFigureOut">
              <a:rPr lang="pl-PL" smtClean="0"/>
              <a:t>2026-06-12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1EAEE437-3712-8595-F166-70BC09822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6FD509A-E2C7-459C-2103-F9155012E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049F-0B46-48AD-AFFE-1C22062A3C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7819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FF7B5592-284A-79A1-D1A2-558CC20FC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B0A9-C90D-4026-A82A-B4DA25FF8DBF}" type="datetimeFigureOut">
              <a:rPr lang="pl-PL" smtClean="0"/>
              <a:t>2026-06-12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7181CCA3-4621-1496-AA7E-36EC3D7B7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1610255-25FE-91F2-AC31-67B0A2D08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049F-0B46-48AD-AFFE-1C22062A3C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792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714C41-7B41-9522-0970-4F6AF1961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60FF823-8A45-2293-9DBC-AD5C9D821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87A7927-A734-3658-5AAC-7CB2AEDE57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EEAAB02-50FF-BDEF-E96E-FF8F8CFF2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B0A9-C90D-4026-A82A-B4DA25FF8DBF}" type="datetimeFigureOut">
              <a:rPr lang="pl-PL" smtClean="0"/>
              <a:t>2026-06-12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E91884C-E000-61DE-89DB-CB1597150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0EFC7FC-0182-AB5A-8AA6-445E980EA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049F-0B46-48AD-AFFE-1C22062A3C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5354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E8551B-2A7E-8C59-3F9F-924641408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13298699-7B26-6FCE-2D68-A42B5A06C6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9B74E6C-5BBA-1F40-07CA-1128183496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1B50303-F84C-01D6-E191-F409E7F1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B0A9-C90D-4026-A82A-B4DA25FF8DBF}" type="datetimeFigureOut">
              <a:rPr lang="pl-PL" smtClean="0"/>
              <a:t>2026-06-12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A60A081-612A-B756-5CF5-B0410A584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1ACA139-5FAE-A13C-85DC-AB1311FA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049F-0B46-48AD-AFFE-1C22062A3C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050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2130AC46-0F23-7610-4AA5-2C9D0427C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A985E40-0F8E-3B49-CCA5-D96CC7BC35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209415D-F54E-0C94-A485-A87D29F2AE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C8B0A9-C90D-4026-A82A-B4DA25FF8DBF}" type="datetimeFigureOut">
              <a:rPr lang="pl-PL" smtClean="0"/>
              <a:t>2026-06-12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C603DDB-DE0C-FF4D-F210-82200E8886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C23EDC9-7DC1-F5A2-D839-49A253F3D2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53049F-0B46-48AD-AFFE-1C22062A3C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0276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5" r:id="rId2"/>
    <p:sldLayoutId id="2147483886" r:id="rId3"/>
    <p:sldLayoutId id="2147483887" r:id="rId4"/>
    <p:sldLayoutId id="2147483888" r:id="rId5"/>
    <p:sldLayoutId id="2147483889" r:id="rId6"/>
    <p:sldLayoutId id="2147483890" r:id="rId7"/>
    <p:sldLayoutId id="2147483891" r:id="rId8"/>
    <p:sldLayoutId id="2147483892" r:id="rId9"/>
    <p:sldLayoutId id="2147483893" r:id="rId10"/>
    <p:sldLayoutId id="2147483894" r:id="rId11"/>
    <p:sldLayoutId id="2147483896" r:id="rId12"/>
    <p:sldLayoutId id="2147483897" r:id="rId13"/>
    <p:sldLayoutId id="2147483655" r:id="rId14"/>
    <p:sldLayoutId id="2147483657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sow.pfron.org.pl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svg"/><Relationship Id="rId4" Type="http://schemas.openxmlformats.org/officeDocument/2006/relationships/image" Target="../media/image2.sv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83A9E3-1FC0-ACC7-9AD0-94316AE01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427" y="2737516"/>
            <a:ext cx="9633983" cy="189709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l-PL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Wsparcie PFRON odpowiedzią na potrzeby osób z niepełnosprawnością</a:t>
            </a:r>
            <a:endParaRPr lang="pl-PL" sz="36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374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D5B971-6C25-8B18-59B3-73214D2F4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80AE18-DEBB-A3DA-09AF-0C26482E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331" y="227830"/>
            <a:ext cx="9123474" cy="998442"/>
          </a:xfrm>
        </p:spPr>
        <p:txBody>
          <a:bodyPr>
            <a:noAutofit/>
          </a:bodyPr>
          <a:lstStyle/>
          <a:p>
            <a: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 Wspomagane Społeczności Mieszkaniowe (1 z 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AE3EEA4-D700-6A6F-9AB2-994787115931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44905" y="1205136"/>
            <a:ext cx="11502189" cy="5472211"/>
          </a:xfrm>
        </p:spPr>
        <p:txBody>
          <a:bodyPr>
            <a:noAutofit/>
          </a:bodyPr>
          <a:lstStyle/>
          <a:p>
            <a:pPr lvl="0">
              <a:lnSpc>
                <a:spcPct val="113000"/>
              </a:lnSpc>
              <a:spcBef>
                <a:spcPts val="600"/>
              </a:spcBef>
              <a:buClr>
                <a:srgbClr val="29B95C"/>
              </a:buClr>
              <a:buSzPct val="100000"/>
              <a:tabLst>
                <a:tab pos="457200" algn="l"/>
              </a:tabLst>
            </a:pPr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Stworzenie infrastruktury wspierającej niezależność osób z niepełnosprawnościami wymagających wysokiego poziomu wsparcia. </a:t>
            </a:r>
          </a:p>
          <a:p>
            <a:pPr lvl="0">
              <a:lnSpc>
                <a:spcPct val="113000"/>
              </a:lnSpc>
              <a:spcBef>
                <a:spcPts val="600"/>
              </a:spcBef>
              <a:buClr>
                <a:srgbClr val="29B95C"/>
              </a:buClr>
              <a:buSzPct val="100000"/>
              <a:tabLst>
                <a:tab pos="457200" algn="l"/>
              </a:tabLst>
            </a:pPr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Umożliwienie prowadzenia samodzielnego stylu życia i wykonywania codziennych czynności. </a:t>
            </a:r>
          </a:p>
          <a:p>
            <a:pPr lvl="0">
              <a:lnSpc>
                <a:spcPct val="113000"/>
              </a:lnSpc>
              <a:spcBef>
                <a:spcPts val="600"/>
              </a:spcBef>
              <a:buClr>
                <a:srgbClr val="29B95C"/>
              </a:buClr>
              <a:buSzPct val="100000"/>
              <a:tabLst>
                <a:tab pos="457200" algn="l"/>
              </a:tabLst>
            </a:pPr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Zapewnienie warunków do świadczenia całodobowych usług wspomagających. </a:t>
            </a:r>
          </a:p>
          <a:p>
            <a:pPr>
              <a:lnSpc>
                <a:spcPct val="113000"/>
              </a:lnSpc>
              <a:spcBef>
                <a:spcPts val="600"/>
              </a:spcBef>
              <a:buNone/>
            </a:pPr>
            <a:r>
              <a:rPr lang="pl-PL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Założenia dotyczące WSM</a:t>
            </a:r>
            <a:endParaRPr lang="pl-PL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85800" marR="0" lvl="1" indent="-228600" algn="l" defTabSz="457200" rtl="0" eaLnBrk="1" fontAlgn="auto" latinLnBrk="0" hangingPunct="1">
              <a:lnSpc>
                <a:spcPct val="113000"/>
              </a:lnSpc>
              <a:spcBef>
                <a:spcPts val="600"/>
              </a:spcBef>
              <a:buClr>
                <a:srgbClr val="00B050"/>
              </a:buClr>
              <a:buSzTx/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SM obejmuje od </a:t>
            </a:r>
            <a:r>
              <a:rPr lang="pl-PL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do 6 mieszkań</a:t>
            </a:r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685800" marR="0" lvl="1" indent="-228600" algn="l" defTabSz="457200" rtl="0" eaLnBrk="1" fontAlgn="auto" latinLnBrk="0" hangingPunct="1">
              <a:lnSpc>
                <a:spcPct val="113000"/>
              </a:lnSpc>
              <a:spcBef>
                <a:spcPts val="600"/>
              </a:spcBef>
              <a:buClr>
                <a:srgbClr val="00B050"/>
              </a:buClr>
              <a:buSzTx/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Łączna liczba mieszkań w ramach WSM wynosi </a:t>
            </a:r>
            <a:r>
              <a:rPr lang="pl-PL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maksymalnie 12</a:t>
            </a:r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>
              <a:lnSpc>
                <a:spcPct val="113000"/>
              </a:lnSpc>
              <a:spcBef>
                <a:spcPts val="600"/>
              </a:spcBef>
              <a:buNone/>
            </a:pPr>
            <a:r>
              <a:rPr lang="pl-PL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Standard mieszkań</a:t>
            </a:r>
            <a:endParaRPr lang="pl-PL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85800" marR="0" lvl="1" indent="-228600" algn="l" defTabSz="457200" rtl="0" eaLnBrk="1" fontAlgn="auto" latinLnBrk="0" hangingPunct="1">
              <a:lnSpc>
                <a:spcPct val="113000"/>
              </a:lnSpc>
              <a:spcBef>
                <a:spcPts val="600"/>
              </a:spcBef>
              <a:buClr>
                <a:srgbClr val="00B050"/>
              </a:buClr>
              <a:buSzTx/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Powierzchnia każdego mieszkania: </a:t>
            </a:r>
            <a:r>
              <a:rPr lang="pl-PL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minimum 25 m²</a:t>
            </a:r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685800" marR="0" lvl="1" indent="-228600" algn="l" defTabSz="457200" rtl="0" eaLnBrk="1" fontAlgn="auto" latinLnBrk="0" hangingPunct="1">
              <a:lnSpc>
                <a:spcPct val="113000"/>
              </a:lnSpc>
              <a:spcBef>
                <a:spcPts val="600"/>
              </a:spcBef>
              <a:buClr>
                <a:srgbClr val="00B050"/>
              </a:buClr>
              <a:buSzTx/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Każde mieszkanie wyposażone jest w: </a:t>
            </a:r>
          </a:p>
          <a:p>
            <a:pPr marL="742950" lvl="1" indent="-285750">
              <a:lnSpc>
                <a:spcPct val="113000"/>
              </a:lnSpc>
              <a:spcBef>
                <a:spcPts val="600"/>
              </a:spcBef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l-PL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aneks kuchenny</a:t>
            </a:r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marL="742950" lvl="1" indent="-285750">
              <a:lnSpc>
                <a:spcPct val="113000"/>
              </a:lnSpc>
              <a:spcBef>
                <a:spcPts val="600"/>
              </a:spcBef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pl-PL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łazienkę o powierzchni co najmniej 5 m²</a:t>
            </a:r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13000"/>
              </a:lnSpc>
              <a:spcBef>
                <a:spcPts val="600"/>
              </a:spcBef>
              <a:buNone/>
            </a:pPr>
            <a:r>
              <a:rPr lang="pl-PL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Przestrzenie wspólne</a:t>
            </a:r>
            <a:endParaRPr lang="pl-PL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85800" marR="0" lvl="1" indent="-228600" algn="l" defTabSz="457200" rtl="0" eaLnBrk="1" fontAlgn="auto" latinLnBrk="0" hangingPunct="1">
              <a:lnSpc>
                <a:spcPct val="113000"/>
              </a:lnSpc>
              <a:spcBef>
                <a:spcPts val="600"/>
              </a:spcBef>
              <a:buClr>
                <a:srgbClr val="00B050"/>
              </a:buClr>
              <a:buSzTx/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Każdy zespół mieszkalny posiada </a:t>
            </a:r>
            <a:r>
              <a:rPr lang="pl-PL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części wspólne</a:t>
            </a: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przeznaczone dla wszystkich mieszkańców</a:t>
            </a:r>
            <a:endParaRPr lang="pl-PL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4000"/>
              </a:lnSpc>
              <a:spcBef>
                <a:spcPts val="600"/>
              </a:spcBef>
              <a:buNone/>
            </a:pPr>
            <a:endParaRPr lang="pl-PL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307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7DE31E-B731-6220-94C0-876076A17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9EB022-19CD-574D-CD72-9319391AE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1386" y="515095"/>
            <a:ext cx="8615951" cy="631534"/>
          </a:xfrm>
        </p:spPr>
        <p:txBody>
          <a:bodyPr>
            <a:normAutofit fontScale="90000"/>
          </a:bodyPr>
          <a:lstStyle/>
          <a:p>
            <a: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Wspomagane Społeczności Mieszkaniowe (2 z 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38107F-2806-5AEC-04AB-196C5C020CC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76449" y="1431567"/>
            <a:ext cx="4985890" cy="5137675"/>
          </a:xfrm>
        </p:spPr>
        <p:txBody>
          <a:bodyPr>
            <a:normAutofit/>
          </a:bodyPr>
          <a:lstStyle/>
          <a:p>
            <a:pPr>
              <a:lnSpc>
                <a:spcPct val="133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Dotychczasowa realizacja programu:</a:t>
            </a:r>
          </a:p>
          <a:p>
            <a:pPr lvl="1" defTabSz="457200">
              <a:lnSpc>
                <a:spcPct val="133000"/>
              </a:lnSpc>
              <a:spcBef>
                <a:spcPts val="60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edycje programu, </a:t>
            </a:r>
          </a:p>
          <a:p>
            <a:pPr lvl="1" defTabSz="457200">
              <a:lnSpc>
                <a:spcPct val="133000"/>
              </a:lnSpc>
              <a:spcBef>
                <a:spcPts val="60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49 budowanych WSM, </a:t>
            </a:r>
          </a:p>
          <a:p>
            <a:pPr lvl="1" defTabSz="457200">
              <a:lnSpc>
                <a:spcPct val="133000"/>
              </a:lnSpc>
              <a:spcBef>
                <a:spcPts val="60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550 budowanych mieszkań, </a:t>
            </a:r>
          </a:p>
          <a:p>
            <a:pPr lvl="1" defTabSz="457200">
              <a:lnSpc>
                <a:spcPct val="133000"/>
              </a:lnSpc>
              <a:spcBef>
                <a:spcPts val="60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325 146 619,42 zł – całkowity koszt realizacji projektów, </a:t>
            </a:r>
          </a:p>
          <a:p>
            <a:pPr lvl="1" defTabSz="457200">
              <a:lnSpc>
                <a:spcPct val="133000"/>
              </a:lnSpc>
              <a:spcBef>
                <a:spcPts val="60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 projektów rozliczonych z PFRON,</a:t>
            </a:r>
          </a:p>
          <a:p>
            <a:pPr lvl="1" defTabSz="457200">
              <a:lnSpc>
                <a:spcPct val="133000"/>
              </a:lnSpc>
              <a:spcBef>
                <a:spcPts val="60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 oddanych do użytkowania przez </a:t>
            </a:r>
            <a:r>
              <a:rPr lang="pl-PL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OzN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08AA2353-AB23-4D2A-7273-0C64B51A9A20}"/>
              </a:ext>
            </a:extLst>
          </p:cNvPr>
          <p:cNvSpPr txBox="1">
            <a:spLocks/>
          </p:cNvSpPr>
          <p:nvPr/>
        </p:nvSpPr>
        <p:spPr>
          <a:xfrm>
            <a:off x="5718207" y="1431567"/>
            <a:ext cx="5459130" cy="5137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3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Plany na rok bieżący i współpraca</a:t>
            </a:r>
          </a:p>
          <a:p>
            <a:pPr lvl="1" defTabSz="457200">
              <a:lnSpc>
                <a:spcPct val="133000"/>
              </a:lnSpc>
              <a:spcBef>
                <a:spcPts val="60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Konsultacje ze Społecznym Zespołem ds. Programu WSM. </a:t>
            </a:r>
          </a:p>
          <a:p>
            <a:pPr lvl="1" defTabSz="457200">
              <a:lnSpc>
                <a:spcPct val="133000"/>
              </a:lnSpc>
              <a:spcBef>
                <a:spcPts val="60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Ułatwienia w aplikowaniu o środki – formularze wniosku, kosztorysu oraz harmonogramu realizacji zadań.</a:t>
            </a:r>
          </a:p>
          <a:p>
            <a:pPr lvl="1" defTabSz="457200">
              <a:lnSpc>
                <a:spcPct val="133000"/>
              </a:lnSpc>
              <a:spcBef>
                <a:spcPts val="60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Konsultacje z Wnioskodawcami. </a:t>
            </a:r>
          </a:p>
          <a:p>
            <a:pPr lvl="1" defTabSz="457200">
              <a:lnSpc>
                <a:spcPct val="133000"/>
              </a:lnSpc>
              <a:spcBef>
                <a:spcPts val="60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Wprowadzanie zmian w dokumentacji programowej w oparciu o głos strony społecznej. </a:t>
            </a:r>
          </a:p>
          <a:p>
            <a:pPr lvl="1" defTabSz="457200">
              <a:lnSpc>
                <a:spcPct val="133000"/>
              </a:lnSpc>
              <a:spcBef>
                <a:spcPts val="60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Przeprowadzenie naboru wniosków do III edycji programu.</a:t>
            </a:r>
          </a:p>
        </p:txBody>
      </p:sp>
    </p:spTree>
    <p:extLst>
      <p:ext uri="{BB962C8B-B14F-4D97-AF65-F5344CB8AC3E}">
        <p14:creationId xmlns:p14="http://schemas.microsoft.com/office/powerpoint/2010/main" val="741012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AD3706-F09E-7BA4-04D0-68A1F8569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E3DF5C-2847-F590-DA08-E53102359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468" y="377742"/>
            <a:ext cx="9367942" cy="998442"/>
          </a:xfrm>
        </p:spPr>
        <p:txBody>
          <a:bodyPr>
            <a:noAutofit/>
          </a:bodyPr>
          <a:lstStyle/>
          <a:p>
            <a: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Wsparcie mieszkańców Wspomaganych Społeczności Mieszkaniowych (1 z 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E39DFA-4833-B3F2-52F2-6FB8BF79911C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03357" y="1696326"/>
            <a:ext cx="11185285" cy="3712016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zatwierdzony uchwałą Rady Nadzorczej </a:t>
            </a:r>
            <a:r>
              <a:rPr lang="pl-PL" sz="1800" kern="1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Aptos" panose="020B0004020202020204" pitchFamily="34" charset="0"/>
              </a:rPr>
              <a:t>PFRON z dnia 15 października 2025 r. </a:t>
            </a:r>
          </a:p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Beneficjentami programu </a:t>
            </a: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mogą być organizacje pozarządowe i podmioty wymienione w art. 3 ust. 3 ustawy z dnia 24 kwietnia 2003 r. o działalności pożytku publicznego i wolontariacie, które stworzyły infrastrukturę umożliwiającą świadczenie usług WSM w ramach programu „S – A – M!” WSM.</a:t>
            </a:r>
          </a:p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Celem programu </a:t>
            </a: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jest dofinansowanie funkcjonowania Wspomaganych Społeczności Mieszkaniowych, </a:t>
            </a:r>
            <a:b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szczególności świadczenia mieszkańcom WSM usług wspomagających dostosowanych do ich indywidualnych potrzeb, które zapewnią im godne funkcjonowanie, samodzielność i niezależność na miarę swoich potrzeb, </a:t>
            </a:r>
            <a:b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 wyłączeniem usług medycznych. </a:t>
            </a:r>
          </a:p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Nabór wniosków </a:t>
            </a: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prowadzony jest w trybie ciągłym od 12 lutego br. </a:t>
            </a:r>
          </a:p>
        </p:txBody>
      </p:sp>
    </p:spTree>
    <p:extLst>
      <p:ext uri="{BB962C8B-B14F-4D97-AF65-F5344CB8AC3E}">
        <p14:creationId xmlns:p14="http://schemas.microsoft.com/office/powerpoint/2010/main" val="39342409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CE1DF-ABDD-5EA3-BBB3-3DDCF37EA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30D806-EA47-E72C-0210-CD6757449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468" y="377742"/>
            <a:ext cx="9367942" cy="998442"/>
          </a:xfrm>
        </p:spPr>
        <p:txBody>
          <a:bodyPr>
            <a:noAutofit/>
          </a:bodyPr>
          <a:lstStyle/>
          <a:p>
            <a: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Wsparcie mieszkańców Wspomaganych Społeczności Mieszkaniowych (2 z 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370A66E-7354-74C5-FD81-2CBAA25D067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03357" y="1730642"/>
            <a:ext cx="11185285" cy="4354069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Organizacja prowadząca WSM może otrzymać miesięczne dofinansowanie na mieszkańca WSM do kwoty </a:t>
            </a:r>
            <a:b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4 200,00 zł. </a:t>
            </a:r>
          </a:p>
          <a:p>
            <a:pPr marL="722313" indent="-450850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Kwota ta może ulec zwiększeniu o 360 zł za każdy punkt powyżej 70 punktów w decyzji ustalającej poziom potrzeby wsparcia wydanej dla danego mieszkańca WSM. </a:t>
            </a:r>
          </a:p>
          <a:p>
            <a:pPr marL="722313" indent="-450850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Maksymalna kwota miesięcznego dofinansowania na mieszkańca WSM, którego poziom potrzeby wsparcia określono na 100 punktów, to 15 000,00 zł. </a:t>
            </a:r>
          </a:p>
          <a:p>
            <a:pPr marL="722313" indent="-450850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Organizacja może przeznaczyć do 10% dofinansowania na koszty administracyjne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związane ze świadczeniem usług wspomagających.</a:t>
            </a:r>
            <a:endParaRPr lang="pl-PL" sz="1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11 czerwca br. zostało zawartych sześć umów o dofinansowanie; dwa wnioski o dofinansowanie są w trakcie procedowania. </a:t>
            </a:r>
          </a:p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Szacowane koszty realizacji programu w 2026 r. to 41 000 000,00 zł.</a:t>
            </a:r>
            <a:endParaRPr lang="pl-PL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4000"/>
              </a:lnSpc>
              <a:spcBef>
                <a:spcPts val="600"/>
              </a:spcBef>
              <a:buNone/>
            </a:pPr>
            <a:endParaRPr lang="pl-PL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pl-PL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9257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3BF52-AD25-4608-DBF3-3BEE92233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506268-745E-46AA-B4EB-AFEA1C065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6461" y="360790"/>
            <a:ext cx="8906666" cy="1122569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Wypożyczalnia technologii wspomagających dla osób z niepełnosprawnością (1 z 4)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E0D3176-85DD-8978-452E-3D8D615C422A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03357" y="1592913"/>
            <a:ext cx="11185285" cy="4598863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przyjęty uchwałą nr 1/2023 Rady Nadzorczej PFRON z dnia 31 stycznia 2023 r.</a:t>
            </a:r>
          </a:p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obecnym kształcie przyjęty uchwałą Rady Nadzorczej PFRON z dnia 10 czerwca 2026 r.</a:t>
            </a:r>
          </a:p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PFRON będzie kontynuował współpracę z Rządową Agencją Rezerw Strategicznych w zakresie obsługi umów, logistyki transportowej i serwisu </a:t>
            </a:r>
            <a:r>
              <a:rPr lang="pl-PL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pozwrotowego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technologii.</a:t>
            </a:r>
          </a:p>
          <a:p>
            <a:pPr marL="720725" indent="-457200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Celem programu jest </a:t>
            </a: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zaopatrzenie osób z niepełnosprawnościami w technologie wspomagające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720725" indent="-457200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Wznowienie programu wynika z procedowanych w Sejmie zmian w ustawie o rehabilitacji </a:t>
            </a:r>
            <a:b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(nr RPW/18560/2026 z 28 maja br.).</a:t>
            </a:r>
          </a:p>
          <a:p>
            <a:pPr marL="720725" indent="-457200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Nowe przepisy umożliwią PFRON bezpłatne przekazywanie osobom z niepełnosprawnościami i ich rodzinom wypożyczonych technologii.</a:t>
            </a:r>
          </a:p>
          <a:p>
            <a:pPr marL="263525" indent="-263525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Nowe i obowiązujące umowy będą zawierane lub przedłużane maksymalnie do 31 grudnia 2028 r. (zgodnie </a:t>
            </a:r>
            <a:b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 projektowanymi przepisami w ustawie) </a:t>
            </a:r>
          </a:p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endParaRPr lang="pl-PL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trzałka: w dół 5" descr="grafika strzałki wskazującej na tekst w brzmieniu: przekazanie na własność technologii">
            <a:extLst>
              <a:ext uri="{FF2B5EF4-FFF2-40B4-BE49-F238E27FC236}">
                <a16:creationId xmlns:a16="http://schemas.microsoft.com/office/drawing/2014/main" id="{2685873E-3979-C89D-025E-D053406E9BC8}"/>
              </a:ext>
            </a:extLst>
          </p:cNvPr>
          <p:cNvSpPr/>
          <p:nvPr/>
        </p:nvSpPr>
        <p:spPr>
          <a:xfrm>
            <a:off x="4821382" y="5347855"/>
            <a:ext cx="595745" cy="803563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n>
                <a:solidFill>
                  <a:srgbClr val="29B95C"/>
                </a:solidFill>
              </a:ln>
              <a:solidFill>
                <a:srgbClr val="29B95C"/>
              </a:solidFill>
            </a:endParaRP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DF5D2BBA-2CB5-C343-E71D-6ABCBB280B01}"/>
              </a:ext>
            </a:extLst>
          </p:cNvPr>
          <p:cNvSpPr txBox="1"/>
          <p:nvPr/>
        </p:nvSpPr>
        <p:spPr>
          <a:xfrm>
            <a:off x="4821382" y="6151418"/>
            <a:ext cx="48490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przekazanie na własność technologii</a:t>
            </a:r>
          </a:p>
        </p:txBody>
      </p:sp>
    </p:spTree>
    <p:extLst>
      <p:ext uri="{BB962C8B-B14F-4D97-AF65-F5344CB8AC3E}">
        <p14:creationId xmlns:p14="http://schemas.microsoft.com/office/powerpoint/2010/main" val="37873840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68DE16-C013-5A99-66A0-585CD6FD4A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D8DEA4-3056-907A-CD71-DB9FE240A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6461" y="360790"/>
            <a:ext cx="8962084" cy="1122569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Wypożyczalnia technologii wspomagających dla osób z niepełnosprawnością (2 z 4)</a:t>
            </a:r>
          </a:p>
        </p:txBody>
      </p:sp>
      <p:sp>
        <p:nvSpPr>
          <p:cNvPr id="4" name="Symbol zastępczy zawartości 1">
            <a:extLst>
              <a:ext uri="{FF2B5EF4-FFF2-40B4-BE49-F238E27FC236}">
                <a16:creationId xmlns:a16="http://schemas.microsoft.com/office/drawing/2014/main" id="{204B6836-CE27-CD63-25A7-3BE83D0A473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03237" y="1653176"/>
            <a:ext cx="11185525" cy="459898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rgbClr val="29B95C"/>
              </a:buClr>
            </a:pP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 wypożyczalni może skorzystać KAŻDY, kto: </a:t>
            </a:r>
          </a:p>
          <a:p>
            <a:pPr marL="720725" lvl="0" indent="-457200" algn="l">
              <a:lnSpc>
                <a:spcPct val="115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 ważne orzeczenie o niepełnosprawności (czyli orzeczenie wydawane dzieciom do 16 roku życia) lub orzeczenie o </a:t>
            </a:r>
            <a:r>
              <a:rPr lang="pl-PL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znacznym lub umiarkowanym </a:t>
            </a: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stopniu niepełnosprawności albo orzeczenie równoważne, </a:t>
            </a:r>
          </a:p>
          <a:p>
            <a:pPr marL="720725" lvl="0" indent="-457200" algn="l">
              <a:lnSpc>
                <a:spcPct val="115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przypadku wniosków o wypożyczenie aparatów słuchowych – </a:t>
            </a:r>
            <a:r>
              <a:rPr lang="pl-PL" sz="18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osoby posiadające lekki stopień niepełnosprawności</a:t>
            </a:r>
            <a:endParaRPr lang="pl-PL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20725" lvl="0" indent="-457200" algn="l">
              <a:lnSpc>
                <a:spcPct val="115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 ciągu 12 miesięcy przed dniem przed dniem złożenia wniosku o wypożyczenie technologii wspomagającej nie otrzymał ze środków PFRON albo NFZ dofinansowania na zakup takiej samej technologii wspomagającej jak ta, która chce wypożyczyć.</a:t>
            </a:r>
          </a:p>
          <a:p>
            <a:pPr>
              <a:lnSpc>
                <a:spcPct val="113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Wniosek można złożyć w formie elektronicznej w Systemie Obsługi Wsparcia (SOW) lub papierowo pocztą lub osobiście w Oddziale Funduszu.</a:t>
            </a:r>
          </a:p>
          <a:p>
            <a:pPr marL="263525" indent="0">
              <a:lnSpc>
                <a:spcPct val="113000"/>
              </a:lnSpc>
              <a:spcBef>
                <a:spcPts val="600"/>
              </a:spcBef>
              <a:buNone/>
            </a:pPr>
            <a:r>
              <a:rPr lang="pl-PL" sz="18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Wniosek jest dostępny na stronie: </a:t>
            </a:r>
            <a:r>
              <a:rPr lang="pl-PL" sz="1800" b="1" u="sng" kern="100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https://sow.pfron.org.pl/</a:t>
            </a:r>
            <a:endParaRPr lang="pl-PL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319087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19A159-3446-5A24-071F-8C635EE80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2F87D6-0887-955A-1319-555DF4C5B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6461" y="360790"/>
            <a:ext cx="9169903" cy="1122569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Wypożyczalnia technologii wspomagających dla osób z niepełnosprawnością (3 z 4)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3C0EE13-2A8C-5223-15C4-8F04E6D43932}"/>
              </a:ext>
            </a:extLst>
          </p:cNvPr>
          <p:cNvSpPr txBox="1"/>
          <p:nvPr/>
        </p:nvSpPr>
        <p:spPr>
          <a:xfrm>
            <a:off x="548409" y="1566432"/>
            <a:ext cx="95204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Aktualnie dostępnych do wypożyczenia będzie 10 rodzajów technologii wspomagających</a:t>
            </a:r>
          </a:p>
        </p:txBody>
      </p:sp>
      <p:pic>
        <p:nvPicPr>
          <p:cNvPr id="3" name="Symbol zastępczy zawartości 12" descr="Ucho z wypełnieniem pełnym">
            <a:extLst>
              <a:ext uri="{FF2B5EF4-FFF2-40B4-BE49-F238E27FC236}">
                <a16:creationId xmlns:a16="http://schemas.microsoft.com/office/drawing/2014/main" id="{1B466A7F-DA08-D1C5-4EA7-A832846BE434}"/>
              </a:ext>
            </a:extLst>
          </p:cNvPr>
          <p:cNvPicPr>
            <a:picLocks noGrp="1" noChangeAspect="1"/>
          </p:cNvPicPr>
          <p:nvPr>
            <p:ph idx="14"/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555" y="1935764"/>
            <a:ext cx="1509145" cy="1509145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A972A6C5-AC9B-9109-03F1-FB05C6F218B4}"/>
              </a:ext>
            </a:extLst>
          </p:cNvPr>
          <p:cNvSpPr txBox="1"/>
          <p:nvPr/>
        </p:nvSpPr>
        <p:spPr>
          <a:xfrm>
            <a:off x="2606461" y="1935764"/>
            <a:ext cx="81244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Technologie dla osób z zaburzeniami słuchu:</a:t>
            </a:r>
          </a:p>
          <a:p>
            <a:pPr marL="285750" indent="-285750"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aparaty słuchowe – największa liczba dostępnych technologii ponad 6200 sztuk </a:t>
            </a:r>
          </a:p>
          <a:p>
            <a:pPr marL="285750" indent="-285750"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systemy wspomagające słyszenie,</a:t>
            </a:r>
          </a:p>
          <a:p>
            <a:pPr marL="285750" indent="-285750"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urządzenia wspomagające słyszenie;</a:t>
            </a:r>
          </a:p>
        </p:txBody>
      </p:sp>
      <p:pic>
        <p:nvPicPr>
          <p:cNvPr id="5" name="Symbol zastępczy zawartości 2" descr="Oko z wypełnieniem pełnym">
            <a:extLst>
              <a:ext uri="{FF2B5EF4-FFF2-40B4-BE49-F238E27FC236}">
                <a16:creationId xmlns:a16="http://schemas.microsoft.com/office/drawing/2014/main" id="{BC8FA139-BCDB-04DB-7686-368EF4E5ABE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4168" y="3316705"/>
            <a:ext cx="1605532" cy="1605532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4CF4DD7B-1B3A-AAF0-990F-5210FA9832A2}"/>
              </a:ext>
            </a:extLst>
          </p:cNvPr>
          <p:cNvSpPr txBox="1"/>
          <p:nvPr/>
        </p:nvSpPr>
        <p:spPr>
          <a:xfrm>
            <a:off x="2606460" y="3260243"/>
            <a:ext cx="916990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Technologie dla osób z zaburzeniami wzroku:</a:t>
            </a:r>
          </a:p>
          <a:p>
            <a:pPr marL="285750" indent="-285750"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programy do translacji brajla,</a:t>
            </a:r>
          </a:p>
          <a:p>
            <a:pPr marL="285750" indent="-285750"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powiększalniki przenośne i stacjonarne, </a:t>
            </a:r>
          </a:p>
          <a:p>
            <a:pPr marL="285750" indent="-285750"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drukarki brajlowskie,</a:t>
            </a:r>
          </a:p>
          <a:p>
            <a:pPr marL="285750" indent="-285750"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linijki brajlowskie,</a:t>
            </a:r>
          </a:p>
          <a:p>
            <a:pPr marL="285750" indent="-285750"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PCeye</a:t>
            </a: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urządzenia do sterowania komputerem za pomocą wzroku; </a:t>
            </a:r>
          </a:p>
        </p:txBody>
      </p:sp>
      <p:pic>
        <p:nvPicPr>
          <p:cNvPr id="8" name="Symbol zastępczy zawartości 4" descr="Dymek czatu z wypełnieniem pełnym">
            <a:extLst>
              <a:ext uri="{FF2B5EF4-FFF2-40B4-BE49-F238E27FC236}">
                <a16:creationId xmlns:a16="http://schemas.microsoft.com/office/drawing/2014/main" id="{4A0619A9-FB06-63CB-D1DA-EF26C2D97A4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59083" y="5067187"/>
            <a:ext cx="1292087" cy="1292087"/>
          </a:xfrm>
          <a:prstGeom prst="rect">
            <a:avLst/>
          </a:prstGeom>
        </p:spPr>
      </p:pic>
      <p:sp>
        <p:nvSpPr>
          <p:cNvPr id="11" name="pole tekstowe 10">
            <a:extLst>
              <a:ext uri="{FF2B5EF4-FFF2-40B4-BE49-F238E27FC236}">
                <a16:creationId xmlns:a16="http://schemas.microsoft.com/office/drawing/2014/main" id="{EA588C6C-F64A-8323-8B6E-3522064F6393}"/>
              </a:ext>
            </a:extLst>
          </p:cNvPr>
          <p:cNvSpPr txBox="1"/>
          <p:nvPr/>
        </p:nvSpPr>
        <p:spPr>
          <a:xfrm>
            <a:off x="2606460" y="5158945"/>
            <a:ext cx="661554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Technologie dla osób mających trudności </a:t>
            </a:r>
          </a:p>
          <a:p>
            <a:r>
              <a:rPr lang="pl-PL" sz="18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komunikowaniu się:</a:t>
            </a:r>
          </a:p>
          <a:p>
            <a:pPr marL="285750" indent="-285750"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oprogramowania wspierające komunikację alternatywną,</a:t>
            </a:r>
          </a:p>
          <a:p>
            <a:pPr marL="285750" indent="-285750"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tablety z systemem Android.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307823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F86BF8-C632-240D-68CA-2C392EC7F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8986CD-8A43-1727-2C53-0020909C3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6461" y="360790"/>
            <a:ext cx="9267676" cy="1122569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Wypożyczalnia technologii wspomagających dla osób z niepełnosprawnością (4 z 4)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0C92550-86A5-DC42-B726-B928E60E506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03357" y="1874092"/>
            <a:ext cx="11185285" cy="3650408"/>
          </a:xfrm>
        </p:spPr>
        <p:txBody>
          <a:bodyPr>
            <a:normAutofit/>
          </a:bodyPr>
          <a:lstStyle/>
          <a:p>
            <a:pPr marL="0" indent="0">
              <a:lnSpc>
                <a:spcPct val="113000"/>
              </a:lnSpc>
              <a:spcBef>
                <a:spcPts val="600"/>
              </a:spcBef>
              <a:buNone/>
            </a:pPr>
            <a:r>
              <a:rPr lang="pl-PL" sz="1800" b="1" dirty="0">
                <a:solidFill>
                  <a:schemeClr val="tx1"/>
                </a:solidFill>
              </a:rPr>
              <a:t>Usługa doboru i instruktażu</a:t>
            </a:r>
          </a:p>
          <a:p>
            <a:pPr>
              <a:lnSpc>
                <a:spcPct val="113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/>
                </a:solidFill>
              </a:rPr>
              <a:t>W zakresie doboru aparatów słuchowych usługa będzie świadczona w punktach protetycznych.</a:t>
            </a:r>
          </a:p>
          <a:p>
            <a:pPr>
              <a:lnSpc>
                <a:spcPct val="113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/>
                </a:solidFill>
              </a:rPr>
              <a:t>W zakresie pozostałych technologii usługę realizować będą Ośrodki Wsparcia i Testów.</a:t>
            </a:r>
          </a:p>
        </p:txBody>
      </p:sp>
    </p:spTree>
    <p:extLst>
      <p:ext uri="{BB962C8B-B14F-4D97-AF65-F5344CB8AC3E}">
        <p14:creationId xmlns:p14="http://schemas.microsoft.com/office/powerpoint/2010/main" val="31848980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CCE1DB-8783-1DB1-01C0-344C6E839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A989AF-75E8-D93D-5198-DC08E2CD6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1496" y="360790"/>
            <a:ext cx="7723904" cy="1226710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Centra informacyjno-doradcze dla osób z niepełnosprawnością (1 z 2)</a:t>
            </a:r>
          </a:p>
        </p:txBody>
      </p:sp>
      <p:sp>
        <p:nvSpPr>
          <p:cNvPr id="6" name="Tytuł 3">
            <a:extLst>
              <a:ext uri="{FF2B5EF4-FFF2-40B4-BE49-F238E27FC236}">
                <a16:creationId xmlns:a16="http://schemas.microsoft.com/office/drawing/2014/main" id="{12EEAB47-ED74-E642-142E-1555400B039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95300" y="1820863"/>
            <a:ext cx="11183938" cy="782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>
                <a:solidFill>
                  <a:schemeClr val="tx1"/>
                </a:solidFill>
                <a:latin typeface="+mn-lt"/>
              </a:rPr>
              <a:t>Struktura programu CIDON:</a:t>
            </a:r>
          </a:p>
        </p:txBody>
      </p:sp>
      <p:graphicFrame>
        <p:nvGraphicFramePr>
          <p:cNvPr id="7" name="Symbol zastępczy zawartości 1">
            <a:extLst>
              <a:ext uri="{FF2B5EF4-FFF2-40B4-BE49-F238E27FC236}">
                <a16:creationId xmlns:a16="http://schemas.microsoft.com/office/drawing/2014/main" id="{8B45B17B-D951-DC23-F7FF-1C9AECF560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1403220"/>
              </p:ext>
            </p:extLst>
          </p:nvPr>
        </p:nvGraphicFramePr>
        <p:xfrm>
          <a:off x="478586" y="2259106"/>
          <a:ext cx="11185525" cy="3108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436661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A555D4-1395-E1C4-8930-C40939492B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287184-E614-CC8E-588C-50E5E8F13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1496" y="360790"/>
            <a:ext cx="7723904" cy="1226710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Centra informacyjno-doradcze dla osób z niepełnosprawnością (2 z 2)</a:t>
            </a:r>
          </a:p>
        </p:txBody>
      </p:sp>
      <p:sp>
        <p:nvSpPr>
          <p:cNvPr id="6" name="Tytuł 3">
            <a:extLst>
              <a:ext uri="{FF2B5EF4-FFF2-40B4-BE49-F238E27FC236}">
                <a16:creationId xmlns:a16="http://schemas.microsoft.com/office/drawing/2014/main" id="{16824D60-02AB-AD3C-093A-12896DE3597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93700" y="1820863"/>
            <a:ext cx="11183938" cy="782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 dirty="0">
                <a:solidFill>
                  <a:schemeClr val="tx1"/>
                </a:solidFill>
              </a:rPr>
              <a:t>Rola i zadania Ośrodków Wsparcia i Testów</a:t>
            </a:r>
          </a:p>
        </p:txBody>
      </p:sp>
      <p:graphicFrame>
        <p:nvGraphicFramePr>
          <p:cNvPr id="3" name="Symbol zastępczy zawartości 2">
            <a:extLst>
              <a:ext uri="{FF2B5EF4-FFF2-40B4-BE49-F238E27FC236}">
                <a16:creationId xmlns:a16="http://schemas.microsoft.com/office/drawing/2014/main" id="{EE7319CA-DE13-3686-61AF-43EBBD4848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4944281"/>
              </p:ext>
            </p:extLst>
          </p:nvPr>
        </p:nvGraphicFramePr>
        <p:xfrm>
          <a:off x="614361" y="2212181"/>
          <a:ext cx="10802576" cy="42850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06447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69A4DC28-99EC-39DA-6DF7-241C85183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2907" y="466534"/>
            <a:ext cx="9413794" cy="900848"/>
          </a:xfrm>
        </p:spPr>
        <p:txBody>
          <a:bodyPr>
            <a:noAutofit/>
          </a:bodyPr>
          <a:lstStyle/>
          <a:p>
            <a: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Współpraca z organizacjami pozarządowymi </a:t>
            </a:r>
            <a:b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obszarze programów Rady Nadzorczej PFRON</a:t>
            </a:r>
            <a:endParaRPr lang="pl-PL" sz="3600" b="1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827D88B-6116-AAE9-CCCE-16925CCDDD5C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03357" y="1959402"/>
            <a:ext cx="11185285" cy="3531216"/>
          </a:xfrm>
        </p:spPr>
        <p:txBody>
          <a:bodyPr>
            <a:normAutofit/>
          </a:bodyPr>
          <a:lstStyle/>
          <a:p>
            <a:pPr>
              <a:lnSpc>
                <a:spcPct val="113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Obszary współpracy:</a:t>
            </a:r>
          </a:p>
          <a:p>
            <a:pPr marL="714375" indent="-444500">
              <a:lnSpc>
                <a:spcPct val="113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Organizowanie spotkań informacyjnych. </a:t>
            </a:r>
          </a:p>
          <a:p>
            <a:pPr marL="714375" indent="-444500">
              <a:lnSpc>
                <a:spcPct val="113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Informowanie o formach wsparcia.</a:t>
            </a:r>
          </a:p>
          <a:p>
            <a:pPr marL="714375" indent="-444500">
              <a:lnSpc>
                <a:spcPct val="113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Wymiana doświadczeń.</a:t>
            </a:r>
          </a:p>
          <a:p>
            <a:pPr marL="714375" indent="-444500">
              <a:lnSpc>
                <a:spcPct val="113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Udział w ogłaszanych naborach w ramach programów RN.</a:t>
            </a:r>
            <a:endParaRPr lang="pl-PL" sz="20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5628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15DDA2-A942-1891-1459-F58969FC6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0017" y="182020"/>
            <a:ext cx="9030961" cy="1325559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wyrównywania różnic między regionami III (1 z 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2534C8B-BDB8-CEBE-0295-7C238F3180E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03357" y="1507579"/>
            <a:ext cx="11185285" cy="3862303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Uchwałą nr 9/2025 z dnia 15 października 2025 r. Rada Nadzorcza PFRON przyjęła </a:t>
            </a: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zmiany w programie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m.in. poprzez:</a:t>
            </a:r>
          </a:p>
          <a:p>
            <a:pPr marL="722313" indent="-541338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rozszerzenie grona beneficjentów w obszarze B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biblioteki publiczne oraz placówki służące rehabilitacji osób </a:t>
            </a:r>
            <a:b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 niepełnosprawnościami prowadzone przez organizacje pozarządowe;</a:t>
            </a:r>
          </a:p>
          <a:p>
            <a:pPr marL="722313" indent="-541338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zwiększenie intensywności pomocy w obszarze B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55% kosztów w ramach programu w przypadku urzędów, placówek edukacyjnych, środowiskowych domów samopomocy, centrów i klubów integracji społecznej, przedsiębiorstw społecznych;</a:t>
            </a:r>
          </a:p>
          <a:p>
            <a:pPr marL="722313" indent="-541338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ustalono intensywność pomocy w obszarze B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wysokości 80% w przypadku prowadzonych przez organizacje pozarządowe placówek służących rehabilitacji osób z niepełnosprawnościami – zapewni to możliwość organizacjom, które nie otrzymały dofinansowania na likwidację barier w ramach programu „Dostępna przestrzeń publiczna”, otrzymania pomocy na podobnych zasadach;</a:t>
            </a:r>
          </a:p>
          <a:p>
            <a:pPr marL="722313" indent="-541338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dodanie obszaru H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dofinansowanie do usługi „</a:t>
            </a:r>
            <a:r>
              <a:rPr lang="en-GB" sz="1800" noProof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door-to-door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dla osób z niepełnosprawnościami oraz zwiększenie grona beneficjentów obszaru D programu o gminy i powiaty świadczące lub planujące świadczyć dla osób z niepełnosprawnościami usługę typu „</a:t>
            </a:r>
            <a:r>
              <a:rPr lang="en-GB" sz="1800" noProof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door-to-door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3244493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0CB18F-07B7-B75E-38B2-BCEEA01CA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757" y="386588"/>
            <a:ext cx="9731022" cy="1325559"/>
          </a:xfrm>
        </p:spPr>
        <p:txBody>
          <a:bodyPr>
            <a:noAutofit/>
          </a:bodyPr>
          <a:lstStyle/>
          <a:p>
            <a:r>
              <a:rPr lang="pl-PL" sz="3600" b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Program wyrównywania różnic między regionami III obszar H – usługa „</a:t>
            </a:r>
            <a:r>
              <a:rPr lang="pl-PL" sz="3600" b="1" dirty="0" err="1">
                <a:solidFill>
                  <a:schemeClr val="bg2">
                    <a:lumMod val="10000"/>
                  </a:schemeClr>
                </a:solidFill>
                <a:latin typeface="+mn-lt"/>
              </a:rPr>
              <a:t>door</a:t>
            </a:r>
            <a:r>
              <a:rPr lang="pl-PL" sz="3600" b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-to-</a:t>
            </a:r>
            <a:r>
              <a:rPr lang="pl-PL" sz="3600" b="1" dirty="0" err="1">
                <a:solidFill>
                  <a:schemeClr val="bg2">
                    <a:lumMod val="10000"/>
                  </a:schemeClr>
                </a:solidFill>
                <a:latin typeface="+mn-lt"/>
              </a:rPr>
              <a:t>door</a:t>
            </a:r>
            <a:r>
              <a:rPr lang="pl-PL" sz="3600" b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” (2 z 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E1744F4-0FA0-8AD9-0028-32C930AD264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84756" y="1981710"/>
            <a:ext cx="10822488" cy="3829543"/>
          </a:xfrm>
        </p:spPr>
        <p:txBody>
          <a:bodyPr>
            <a:normAutofit/>
          </a:bodyPr>
          <a:lstStyle/>
          <a:p>
            <a:pPr>
              <a:lnSpc>
                <a:spcPct val="113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ramach obszaru H jednostki samorządu powiatowego i gminnego mogą otrzymać dofinansowanie na świadczenie usługi „</a:t>
            </a:r>
            <a:r>
              <a:rPr lang="pl-PL" sz="18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door</a:t>
            </a:r>
            <a:r>
              <a:rPr lang="pl-PL" sz="18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-to-</a:t>
            </a:r>
            <a:r>
              <a:rPr lang="pl-PL" sz="18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door</a:t>
            </a:r>
            <a:r>
              <a:rPr lang="pl-PL" sz="18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”.</a:t>
            </a:r>
          </a:p>
          <a:p>
            <a:pPr>
              <a:lnSpc>
                <a:spcPct val="113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Realizacja projektów w obszarze H ma prowadzić do:</a:t>
            </a:r>
          </a:p>
          <a:p>
            <a:pPr marL="722313" lvl="0" indent="-457200">
              <a:lnSpc>
                <a:spcPct val="113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zwiększenia dostępności transportu,</a:t>
            </a:r>
          </a:p>
          <a:p>
            <a:pPr marL="722313" lvl="0" indent="-457200">
              <a:lnSpc>
                <a:spcPct val="113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ograniczenia wykluczenia komunikacyjnego,</a:t>
            </a:r>
          </a:p>
          <a:p>
            <a:pPr marL="722313" lvl="0" indent="-457200">
              <a:lnSpc>
                <a:spcPct val="113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wsparcia aktywizacji społecznej i zawodowej,</a:t>
            </a:r>
          </a:p>
          <a:p>
            <a:pPr marL="722313" lvl="0" indent="-457200">
              <a:lnSpc>
                <a:spcPct val="113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poprawy dostępu do usług medycznych i publicznych.</a:t>
            </a:r>
          </a:p>
          <a:p>
            <a:pPr lvl="0">
              <a:lnSpc>
                <a:spcPct val="113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Projekty mają bezpośrednio wpływać na jakość życia osób z niepełnosprawnościami - mieszkańców.</a:t>
            </a:r>
          </a:p>
        </p:txBody>
      </p:sp>
    </p:spTree>
    <p:extLst>
      <p:ext uri="{BB962C8B-B14F-4D97-AF65-F5344CB8AC3E}">
        <p14:creationId xmlns:p14="http://schemas.microsoft.com/office/powerpoint/2010/main" val="15020303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5D4E9CB-AD54-553C-32CB-70673C0DD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6595" y="545009"/>
            <a:ext cx="8823340" cy="631151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Aktywny samorząd – zmiany w programie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FAC461-714A-9157-1C5A-1BF0D104FEA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03357" y="1521848"/>
            <a:ext cx="11185285" cy="5425362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600"/>
              </a:spcBef>
              <a:buNone/>
            </a:pPr>
            <a:r>
              <a:rPr lang="pl-P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Zgodnie z decyzją Rady Nadzorczej PFRON uchwałą nr 11/2025 z dnia 15 października 2025 r. do programu „Aktywny samorząd” wprowadzono:</a:t>
            </a:r>
          </a:p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tabLst>
                <a:tab pos="360363" algn="l"/>
              </a:tabLst>
            </a:pPr>
            <a:r>
              <a:rPr lang="pl-P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nowe </a:t>
            </a:r>
            <a:r>
              <a:rPr lang="pl-P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zadanie w Obszarze C </a:t>
            </a:r>
            <a:r>
              <a:rPr lang="pl-P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(likwidacja barier w poruszaniu się) tj. </a:t>
            </a:r>
            <a:r>
              <a:rPr lang="pl-P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pomoc w zakupie manualnego wózka multipozycyjnego lub jego niezbędnego wyposażenia</a:t>
            </a:r>
            <a:r>
              <a:rPr lang="pl-P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tabLst>
                <a:tab pos="360363" algn="l"/>
              </a:tabLst>
            </a:pPr>
            <a:r>
              <a:rPr lang="pl-P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dotychczasowe formy wsparcia z pakietu „S-A-M!” Dostępne mieszkanie i Mieszkanie dla absolwenta w ramach </a:t>
            </a:r>
            <a:r>
              <a:rPr lang="pl-P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nowego modułu III- </a:t>
            </a:r>
            <a:r>
              <a:rPr lang="pl-P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likwidacja barier w dostępie do mieszkania spełniającego indywidualne kryterium dostępności dla beneficjenta pomocy: </a:t>
            </a:r>
          </a:p>
          <a:p>
            <a:pPr marL="644525" indent="-458788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Zadanie 1 </a:t>
            </a:r>
            <a:r>
              <a:rPr lang="pl-P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pl-P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koszty zamiany architektonicznie niedostępnego mieszkania na mieszkanie spełniające indywidualne kryterium dostępności, które znajduje się w lokalizacji umożliwiającej samodzielne opuszczenie budynku, aż do poziomu zero przed budynkiem</a:t>
            </a:r>
            <a:r>
              <a:rPr lang="pl-P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przy czym dofinansowanie obejmuje dopłatę wynikającą </a:t>
            </a:r>
            <a:br>
              <a:rPr lang="pl-P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 różnicy wartości mieszkań,</a:t>
            </a:r>
          </a:p>
          <a:p>
            <a:pPr marL="644525" indent="-458788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Zadanie 2 – koszty wynajęcia mieszkania spełniającego indywidulane kryteria dostępności dla beneficjenta</a:t>
            </a:r>
            <a:r>
              <a:rPr lang="pl-P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br>
              <a:rPr lang="pl-P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okresie rozpoczęcia zatrudnienia, w tym poszukiwania pracy.</a:t>
            </a:r>
            <a:r>
              <a:rPr lang="pl-PL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010975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9D7F6-6593-5C3F-437E-C2CB10D65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13A026-520C-F8B3-E1BE-200588F1C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427" y="1889579"/>
            <a:ext cx="11183146" cy="998442"/>
          </a:xfrm>
        </p:spPr>
        <p:txBody>
          <a:bodyPr>
            <a:normAutofit fontScale="90000"/>
          </a:bodyPr>
          <a:lstStyle/>
          <a:p>
            <a:pPr algn="ctr">
              <a:lnSpc>
                <a:spcPct val="114000"/>
              </a:lnSpc>
            </a:pPr>
            <a:br>
              <a:rPr lang="pl-PL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l-PL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l-PL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l-PL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Dziękuję</a:t>
            </a:r>
            <a:br>
              <a:rPr lang="pl-PL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Bożena Borowiec </a:t>
            </a:r>
            <a:br>
              <a:rPr lang="pl-PL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Zastępca Prezesa PFRON</a:t>
            </a:r>
          </a:p>
        </p:txBody>
      </p:sp>
    </p:spTree>
    <p:extLst>
      <p:ext uri="{BB962C8B-B14F-4D97-AF65-F5344CB8AC3E}">
        <p14:creationId xmlns:p14="http://schemas.microsoft.com/office/powerpoint/2010/main" val="974333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3BF52-AD25-4608-DBF3-3BEE92233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506268-745E-46AA-B4EB-AFEA1C065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2240" y="360791"/>
            <a:ext cx="5478173" cy="998442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Rehabilitacja 25 plus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E0D3176-85DD-8978-452E-3D8D615C422A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02920" y="1359233"/>
            <a:ext cx="11099042" cy="4598863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ma </a:t>
            </a:r>
            <a:r>
              <a:rPr lang="pl-PL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charakter pilotażu</a:t>
            </a: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Realizacja do roku szkolnego 2027/2028 włącznie.</a:t>
            </a:r>
          </a:p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Placówki edukacyjne mogą zapewnić dzienny pobyt niezatrudnionym osobom z niepełnosprawnością intelektualną (w tym sprzężoną z innymi niepełnosprawnościami), będącym: </a:t>
            </a:r>
          </a:p>
          <a:p>
            <a:pPr marL="714375" indent="-444500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absolwentami OREW (Ośrodek Rehabilitacyjno-Edukacyjno-Wychowawczy), </a:t>
            </a:r>
          </a:p>
          <a:p>
            <a:pPr marL="714375" indent="-444500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bądź ORW (Ośrodek Rewalidacyjno-Wychowawczy), </a:t>
            </a:r>
          </a:p>
          <a:p>
            <a:pPr marL="714375" indent="-444500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bądź absolwentami </a:t>
            </a:r>
            <a:r>
              <a:rPr lang="pl-PL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SPdP</a:t>
            </a: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(Szkół Specjalnych Przysposabiających do Pracy), </a:t>
            </a:r>
          </a:p>
          <a:p>
            <a:pPr marL="714375" indent="-444500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lub innych placówek edukacyjnych działających na podstawie ustawy z dnia 14 grudnia 2016 r. Prawo oświatowe,</a:t>
            </a:r>
          </a:p>
          <a:p>
            <a:pPr marL="269875" indent="0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None/>
            </a:pP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jeżeli osoby te </a:t>
            </a:r>
            <a:r>
              <a:rPr lang="pl-PL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nie są objęte </a:t>
            </a: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rehabilitacją społeczną w placówkach dziennej aktywności (np. ŚDS czy WTZ). </a:t>
            </a:r>
          </a:p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Osoby te otrzymują możliwość skorzystania ze wsparcia obejmującego całodzienne usługi opiekuńcze, aktywizację w sferze fizycznej, intelektualnej i społecznej oraz zawodowej. </a:t>
            </a:r>
          </a:p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Nabór wniosków na rok szkolny 2026/2027: </a:t>
            </a: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 4 maja do 5 czerwca 2026 roku. </a:t>
            </a:r>
          </a:p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Stawka osobowa w roku szkolnym 2026/2027: </a:t>
            </a: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3.807,00 zł.</a:t>
            </a:r>
          </a:p>
          <a:p>
            <a:pPr marL="0" indent="0">
              <a:lnSpc>
                <a:spcPct val="114000"/>
              </a:lnSpc>
              <a:spcBef>
                <a:spcPts val="600"/>
              </a:spcBef>
              <a:buNone/>
            </a:pPr>
            <a:endParaRPr lang="pl-PL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905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DD7EF2-B49A-92ED-DBE1-4B55753A7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173B405-F4E0-0DC0-0FF9-B42A03DBF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1496" y="360790"/>
            <a:ext cx="5608270" cy="998442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Zajęcia klubowe w WTZ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3CBFDCC-BECF-3A17-5E2F-A9530D136DE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03357" y="1359232"/>
            <a:ext cx="11185285" cy="5498768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Wsparcie osób z niepełnosprawnością poprzez prowadzenie przez WTZ zajęć klubowych jako zorganizowanej formy rehabilitacji.</a:t>
            </a:r>
          </a:p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Aktywne wspomaganie uczestników warsztatów, którzy weszli na rynek pracy oraz osób z niepełnosprawnością przed rozpoczęciem procesu rehabilitacji w warsztacie terapii zajęciowej.</a:t>
            </a:r>
          </a:p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Podmioty, które prowadzą Warsztaty Terapii Zajęciowej (WTZ) </a:t>
            </a: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mogą dostać dofinansowanie na zajęcia klubowe.</a:t>
            </a:r>
          </a:p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Pieniądze na ten cel przekazują samorządy powiatowe. Robią to ze środków PFRON, jeśli biorą udział w programie.</a:t>
            </a:r>
          </a:p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Dofinansowanie dotyczy kosztów prowadzenia przez WTZ zajęć klubowych, które mogą obejmować aktywne formy wspierania osób niepełnosprawnych w podjęciu lub utrzymaniu zatrudnienia.</a:t>
            </a:r>
          </a:p>
          <a:p>
            <a:pPr marL="722313" indent="-450850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Czas trwania zajęć klubowych dla osoby z niepełnosprawnością: nie mniej niż 5 godzin miesięcznie.</a:t>
            </a:r>
          </a:p>
          <a:p>
            <a:pPr marL="722313" indent="-450850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Szczegółowy zakres i organizację zajęć klubowych ustala WTZ.</a:t>
            </a:r>
          </a:p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Miesięczna stawka osobowa </a:t>
            </a: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okresie realizacji programu od dnia 1 lutego 2026 r. do dnia 31 stycznia 2027 r.: 600,00 zł. </a:t>
            </a:r>
          </a:p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Nabór dotyczący prowadzenia zajęć klubowych od 1 sierpnia 2026 r. do 31 stycznia 2027 r.: </a:t>
            </a:r>
            <a:r>
              <a:rPr lang="pl-PL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1 - 30 czerwca 2026 r.</a:t>
            </a:r>
          </a:p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Nabór na kolejny pełny rok realizacyjny:</a:t>
            </a:r>
            <a:r>
              <a:rPr lang="pl-P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od 1 listopada 2026 r. do 30 listopada 2026 roku.</a:t>
            </a:r>
          </a:p>
          <a:p>
            <a:pPr marL="0" indent="0">
              <a:lnSpc>
                <a:spcPct val="114000"/>
              </a:lnSpc>
              <a:spcBef>
                <a:spcPts val="600"/>
              </a:spcBef>
              <a:buNone/>
            </a:pPr>
            <a:endParaRPr lang="pl-PL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498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2FA9C1-AF0A-69A0-DE23-99BC6F175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FB0A73-02D0-8CB8-2401-43638E046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8453" y="358784"/>
            <a:ext cx="9092021" cy="998442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STABILNE ZATRUDNIENIE moduł II (1 z 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7BF1008-E935-DB1E-7CC9-7CD570033591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26380" y="1357226"/>
            <a:ext cx="11185285" cy="4562311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Celem programu jest </a:t>
            </a: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podniesienie wskaźnika zatrudnienia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osób z niepełnosprawnością w administracji publicznej. </a:t>
            </a:r>
          </a:p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Moduł II programu </a:t>
            </a: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adresowany jest do organizacji pozarządowych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które przygotują i skierują osoby </a:t>
            </a:r>
            <a:b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 niepełnosprawnością na staż zawodowy w administracji rządowej. Jego realizacja odbywa się w drodze otwartego konkursu. </a:t>
            </a:r>
          </a:p>
          <a:p>
            <a:pPr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</a:pP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Zakres wsparcia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dostępny w Module II „Staże zawodowe” programu obejmuje:</a:t>
            </a:r>
          </a:p>
          <a:p>
            <a:pPr marL="722313" indent="-541338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przygotowanie i wdrożenie indywidualnego planu drogi zawodowej</a:t>
            </a:r>
          </a:p>
          <a:p>
            <a:pPr marL="722313" indent="-541338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doradztwo zawodowe</a:t>
            </a:r>
          </a:p>
          <a:p>
            <a:pPr marL="722313" indent="-541338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uzyskanie kwalifikacji / umiejętności zawodowych oraz pracowniczych, </a:t>
            </a:r>
          </a:p>
          <a:p>
            <a:pPr marL="722313" indent="-541338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zapewnienie wsparcia asystenta / trenera pracy w okresie do pierwszych 3 miesięcy stażu</a:t>
            </a:r>
          </a:p>
          <a:p>
            <a:pPr marL="722313" indent="-541338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koszty dojazdów do i z zakładu pracy, w okresie do pierwszych 3 miesięcy stażu</a:t>
            </a:r>
          </a:p>
          <a:p>
            <a:pPr marL="722313" indent="-541338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wypłata stypendium stażowego</a:t>
            </a:r>
          </a:p>
          <a:p>
            <a:pPr marL="722313" indent="-541338">
              <a:lnSpc>
                <a:spcPct val="114000"/>
              </a:lnSpc>
              <a:spcBef>
                <a:spcPts val="600"/>
              </a:spcBef>
              <a:buClr>
                <a:srgbClr val="29B95C"/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szkolenia i warsztaty dla pracowników instytucji, w zakresie umiejętności współpracy z </a:t>
            </a:r>
            <a:r>
              <a:rPr lang="pl-PL" sz="1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OzN</a:t>
            </a:r>
            <a:endParaRPr lang="pl-PL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848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64A549-3D09-1160-F975-863577721C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13E56CA-1BB6-30A9-3542-A9E292304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8453" y="358784"/>
            <a:ext cx="9055926" cy="998442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STABILNE ZATRUDNIENIE moduł II (2 z 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549CEE2-3BDB-2FD8-B45D-30E003E07864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26380" y="1357226"/>
            <a:ext cx="11185285" cy="5141990"/>
          </a:xfrm>
        </p:spPr>
        <p:txBody>
          <a:bodyPr>
            <a:normAutofit/>
          </a:bodyPr>
          <a:lstStyle/>
          <a:p>
            <a:pPr marL="0" indent="0">
              <a:lnSpc>
                <a:spcPct val="123000"/>
              </a:lnSpc>
              <a:spcBef>
                <a:spcPts val="600"/>
              </a:spcBef>
              <a:buNone/>
            </a:pP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Konkurs 1/2019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„Stażysta Plus”:</a:t>
            </a:r>
          </a:p>
          <a:p>
            <a:pPr>
              <a:lnSpc>
                <a:spcPct val="123000"/>
              </a:lnSpc>
              <a:spcBef>
                <a:spcPts val="600"/>
              </a:spcBef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ramach konkursu </a:t>
            </a: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50 urzędów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administracji rządowej zadeklarowało </a:t>
            </a: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490 miejsc stażowych </a:t>
            </a:r>
          </a:p>
          <a:p>
            <a:pPr>
              <a:lnSpc>
                <a:spcPct val="123000"/>
              </a:lnSpc>
              <a:spcBef>
                <a:spcPts val="600"/>
              </a:spcBef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PFRON dofinansował cztery wnioski na łączną kwotę </a:t>
            </a: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11 486 919,20 zł</a:t>
            </a:r>
          </a:p>
          <a:p>
            <a:pPr marL="0" indent="0">
              <a:lnSpc>
                <a:spcPct val="123000"/>
              </a:lnSpc>
              <a:spcBef>
                <a:spcPts val="600"/>
              </a:spcBef>
              <a:buNone/>
            </a:pP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Konkurs 1/2023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„Stażysta Plus”: </a:t>
            </a:r>
          </a:p>
          <a:p>
            <a:pPr>
              <a:lnSpc>
                <a:spcPct val="123000"/>
              </a:lnSpc>
              <a:spcBef>
                <a:spcPts val="600"/>
              </a:spcBef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ramach konkursu </a:t>
            </a: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41 urzędów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administracji rządowej zadeklarowało </a:t>
            </a: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396 miejsc stażowych </a:t>
            </a:r>
          </a:p>
          <a:p>
            <a:pPr>
              <a:lnSpc>
                <a:spcPct val="123000"/>
              </a:lnSpc>
              <a:spcBef>
                <a:spcPts val="600"/>
              </a:spcBef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PFRON dofinansował trzy wnioski na łączną kwotę </a:t>
            </a: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15 915 192,00 zł</a:t>
            </a:r>
          </a:p>
          <a:p>
            <a:pPr marL="0" indent="0">
              <a:lnSpc>
                <a:spcPct val="123000"/>
              </a:lnSpc>
              <a:spcBef>
                <a:spcPts val="600"/>
              </a:spcBef>
              <a:buNone/>
            </a:pP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Konkursu 1/2024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„Stażysta Plus”: </a:t>
            </a:r>
          </a:p>
          <a:p>
            <a:pPr>
              <a:lnSpc>
                <a:spcPct val="123000"/>
              </a:lnSpc>
              <a:spcBef>
                <a:spcPts val="600"/>
              </a:spcBef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ramach konkursu </a:t>
            </a: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54 urzędy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administracji rządowej zadeklarowało </a:t>
            </a: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433 miejsc stażowych </a:t>
            </a:r>
          </a:p>
          <a:p>
            <a:pPr>
              <a:lnSpc>
                <a:spcPct val="123000"/>
              </a:lnSpc>
              <a:spcBef>
                <a:spcPts val="600"/>
              </a:spcBef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PFRON dofinansował trzy wnioski na łączną kwotę </a:t>
            </a: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19 954 744,80 zł</a:t>
            </a:r>
          </a:p>
          <a:p>
            <a:pPr marL="0" indent="0">
              <a:lnSpc>
                <a:spcPct val="123000"/>
              </a:lnSpc>
              <a:spcBef>
                <a:spcPts val="600"/>
              </a:spcBef>
              <a:buNone/>
            </a:pP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Konkurs 1/2026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„Stażysta Plus”: </a:t>
            </a:r>
          </a:p>
          <a:p>
            <a:pPr>
              <a:lnSpc>
                <a:spcPct val="123000"/>
              </a:lnSpc>
              <a:spcBef>
                <a:spcPts val="600"/>
              </a:spcBef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ramach konkursu </a:t>
            </a: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50 urzędów </a:t>
            </a: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administracji rządowej zadeklarowało </a:t>
            </a: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570 miejsc stażowych</a:t>
            </a:r>
          </a:p>
          <a:p>
            <a:pPr>
              <a:lnSpc>
                <a:spcPct val="123000"/>
              </a:lnSpc>
              <a:spcBef>
                <a:spcPts val="600"/>
              </a:spcBef>
            </a:pPr>
            <a:r>
              <a:rPr lang="pl-PL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kwota zaplanowana na konkurs w 2026 roku wynosi </a:t>
            </a:r>
            <a:r>
              <a:rPr lang="pl-PL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20 500 000,00 zł</a:t>
            </a:r>
          </a:p>
        </p:txBody>
      </p:sp>
    </p:spTree>
    <p:extLst>
      <p:ext uri="{BB962C8B-B14F-4D97-AF65-F5344CB8AC3E}">
        <p14:creationId xmlns:p14="http://schemas.microsoft.com/office/powerpoint/2010/main" val="2161418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3EDAE-48EC-03D0-7A28-A42DD3740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3">
            <a:extLst>
              <a:ext uri="{FF2B5EF4-FFF2-40B4-BE49-F238E27FC236}">
                <a16:creationId xmlns:a16="http://schemas.microsoft.com/office/drawing/2014/main" id="{30823801-C4FB-4D93-4D5A-1F82C2394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6178" y="580953"/>
            <a:ext cx="7250173" cy="530956"/>
          </a:xfrm>
        </p:spPr>
        <p:txBody>
          <a:bodyPr>
            <a:noAutofit/>
          </a:bodyPr>
          <a:lstStyle/>
          <a:p>
            <a:r>
              <a:rPr lang="pl-PL" sz="3600" b="1" dirty="0">
                <a:solidFill>
                  <a:srgbClr val="06060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ABSOLWENT II (1 z 3)</a:t>
            </a:r>
          </a:p>
        </p:txBody>
      </p:sp>
      <p:sp>
        <p:nvSpPr>
          <p:cNvPr id="6" name="Symbol zastępczy tekstu 2">
            <a:extLst>
              <a:ext uri="{FF2B5EF4-FFF2-40B4-BE49-F238E27FC236}">
                <a16:creationId xmlns:a16="http://schemas.microsoft.com/office/drawing/2014/main" id="{F06CBD49-73F9-951A-81FB-3B4B0327AC08}"/>
              </a:ext>
            </a:extLst>
          </p:cNvPr>
          <p:cNvSpPr txBox="1">
            <a:spLocks/>
          </p:cNvSpPr>
          <p:nvPr/>
        </p:nvSpPr>
        <p:spPr>
          <a:xfrm>
            <a:off x="475785" y="1414054"/>
            <a:ext cx="11490960" cy="486299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3000"/>
              </a:lnSpc>
              <a:spcBef>
                <a:spcPts val="600"/>
              </a:spcBef>
              <a:buClr>
                <a:srgbClr val="00B050"/>
              </a:buClr>
              <a:tabLst>
                <a:tab pos="358775" algn="l"/>
              </a:tabLst>
              <a:defRPr/>
            </a:pPr>
            <a:r>
              <a:rPr lang="pl-PL" sz="18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Przyjęty uchwałą nr 21/2023 Rady Nadzorczej PFRON w dniu 30.11.2023 r.  </a:t>
            </a:r>
          </a:p>
          <a:p>
            <a:pPr>
              <a:lnSpc>
                <a:spcPct val="113000"/>
              </a:lnSpc>
              <a:spcBef>
                <a:spcPts val="600"/>
              </a:spcBef>
              <a:buClr>
                <a:srgbClr val="00B050"/>
              </a:buClr>
              <a:tabLst>
                <a:tab pos="358775" algn="l"/>
              </a:tabLst>
              <a:defRPr/>
            </a:pPr>
            <a:r>
              <a:rPr lang="pl-PL" sz="18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Celem programu jest m.in.:</a:t>
            </a:r>
          </a:p>
          <a:p>
            <a:pPr marL="722313" indent="-450850">
              <a:lnSpc>
                <a:spcPct val="113000"/>
              </a:lnSpc>
              <a:spcBef>
                <a:spcPts val="600"/>
              </a:spcBef>
              <a:buClr>
                <a:srgbClr val="00B050"/>
              </a:buClr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8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podniesienie wskaźnika zatrudnienia osób z niepełnosprawnościami posiadających wyższe wykształcenie oraz udostępnienie usamodzielniającym się osobom z niepełnosprawnościami opuszczającym rodzinę zastępczą, rodzinny dom dziecka lub placówkę opiekuńczo wychowawczą usługi asystenta samodzielności.</a:t>
            </a:r>
          </a:p>
          <a:p>
            <a:pPr>
              <a:lnSpc>
                <a:spcPct val="113000"/>
              </a:lnSpc>
              <a:spcBef>
                <a:spcPts val="600"/>
              </a:spcBef>
              <a:buClr>
                <a:srgbClr val="00B050"/>
              </a:buClr>
              <a:tabLst>
                <a:tab pos="358775" algn="l"/>
              </a:tabLst>
              <a:defRPr/>
            </a:pPr>
            <a:r>
              <a:rPr lang="pl-PL" sz="18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składa się z 4 modułów tematycznych (dwa dotyczą wspierania zatrudnienia):</a:t>
            </a:r>
          </a:p>
          <a:p>
            <a:pPr marL="722313" lvl="1" indent="-450850">
              <a:lnSpc>
                <a:spcPct val="113000"/>
              </a:lnSpc>
              <a:spcBef>
                <a:spcPts val="600"/>
              </a:spcBef>
              <a:buClr>
                <a:srgbClr val="00B050"/>
              </a:buClr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8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Moduł I – Podnoszenie kwalifikacji zawodowych.</a:t>
            </a:r>
          </a:p>
          <a:p>
            <a:pPr marL="722313" lvl="1" indent="-450850">
              <a:lnSpc>
                <a:spcPct val="113000"/>
              </a:lnSpc>
              <a:spcBef>
                <a:spcPts val="600"/>
              </a:spcBef>
              <a:buClr>
                <a:srgbClr val="00B050"/>
              </a:buClr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8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Moduł II – Wsparcie kształcenia i edukacji.</a:t>
            </a:r>
          </a:p>
          <a:p>
            <a:pPr marL="722313" marR="0" lvl="1" indent="-450850" algn="l" defTabSz="457200" rtl="0" eaLnBrk="1" fontAlgn="auto" latinLnBrk="0" hangingPunct="1">
              <a:lnSpc>
                <a:spcPct val="113000"/>
              </a:lnSpc>
              <a:spcBef>
                <a:spcPts val="600"/>
              </a:spcBef>
              <a:buClr>
                <a:srgbClr val="00B050"/>
              </a:buClr>
              <a:buSzTx/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Moduł III – Doposażenie szkół wyższych.</a:t>
            </a:r>
          </a:p>
          <a:p>
            <a:pPr marL="722313" marR="0" lvl="1" indent="-450850" algn="l" defTabSz="457200" rtl="0" eaLnBrk="1" fontAlgn="auto" latinLnBrk="0" hangingPunct="1">
              <a:lnSpc>
                <a:spcPct val="113000"/>
              </a:lnSpc>
              <a:spcBef>
                <a:spcPts val="600"/>
              </a:spcBef>
              <a:buClr>
                <a:srgbClr val="00B050"/>
              </a:buClr>
              <a:buSzTx/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Moduł IV – udostępnienie usamodzielniającym się osobom z niepełnosprawnościami opuszczającym rodzinę zastępczą, rodzinny dom dziecka lub placówkę opiekuńczo wychowawczą usługi asystenta samodzielności.</a:t>
            </a:r>
            <a:endParaRPr lang="pl-PL" sz="1800" dirty="0">
              <a:solidFill>
                <a:srgbClr val="06060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00B050"/>
              </a:buClr>
              <a:tabLst>
                <a:tab pos="358775" algn="l"/>
              </a:tabLst>
              <a:defRPr/>
            </a:pPr>
            <a:endParaRPr lang="pl-PL" sz="1300" dirty="0">
              <a:solidFill>
                <a:srgbClr val="06060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754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89005-DC1F-EC4A-9862-7CDCE6D54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>
            <a:extLst>
              <a:ext uri="{FF2B5EF4-FFF2-40B4-BE49-F238E27FC236}">
                <a16:creationId xmlns:a16="http://schemas.microsoft.com/office/drawing/2014/main" id="{6D246CEC-3281-660C-E6A2-59AF467D077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66022" y="327699"/>
            <a:ext cx="9725978" cy="92960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ABSOLWENT II – realizacja w 2025 r. (2 z 3)</a:t>
            </a:r>
          </a:p>
        </p:txBody>
      </p:sp>
      <p:sp>
        <p:nvSpPr>
          <p:cNvPr id="4" name="Symbol zastępczy tekstu 2">
            <a:extLst>
              <a:ext uri="{FF2B5EF4-FFF2-40B4-BE49-F238E27FC236}">
                <a16:creationId xmlns:a16="http://schemas.microsoft.com/office/drawing/2014/main" id="{27E6BC2D-C48C-CCC5-2A45-9F62C494E510}"/>
              </a:ext>
            </a:extLst>
          </p:cNvPr>
          <p:cNvSpPr txBox="1">
            <a:spLocks/>
          </p:cNvSpPr>
          <p:nvPr/>
        </p:nvSpPr>
        <p:spPr>
          <a:xfrm>
            <a:off x="642937" y="1751241"/>
            <a:ext cx="5191481" cy="37017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E2007A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189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2007A"/>
              </a:buClr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377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2007A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566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2007A"/>
              </a:buClr>
              <a:buFont typeface="Arial" panose="020B0604020202020204" pitchFamily="34" charset="0"/>
              <a:buNone/>
              <a:defRPr sz="1000" kern="1200">
                <a:solidFill>
                  <a:srgbClr val="70717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754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2007A"/>
              </a:buClr>
              <a:buFont typeface="Arial" panose="020B0604020202020204" pitchFamily="34" charset="0"/>
              <a:buNone/>
              <a:defRPr sz="1000" kern="1200">
                <a:solidFill>
                  <a:srgbClr val="70717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5943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31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320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509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1200"/>
              </a:spcAft>
              <a:buClr>
                <a:srgbClr val="68882C"/>
              </a:buClr>
              <a:buSzPct val="100000"/>
              <a:defRPr/>
            </a:pPr>
            <a:r>
              <a:rPr lang="pl-PL" sz="18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MODUŁ I – konkurs 2/2024 „Student”: </a:t>
            </a:r>
          </a:p>
          <a:p>
            <a:pPr marL="228600" lvl="0" indent="-228600">
              <a:spcBef>
                <a:spcPts val="0"/>
              </a:spcBef>
              <a:spcAft>
                <a:spcPts val="600"/>
              </a:spcAft>
              <a:buClr>
                <a:srgbClr val="29B95C"/>
              </a:buClr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cena, ogłoszenie wyników, podpisywanie umów </a:t>
            </a:r>
            <a:b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 rozpoczęcie </a:t>
            </a:r>
            <a:r>
              <a:rPr lang="pl-PL" sz="18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realizacji projektów dofinansowanych w konkursie głoszonym w 2024 r. </a:t>
            </a:r>
          </a:p>
          <a:p>
            <a:pPr marL="228600" lvl="0" indent="-228600">
              <a:spcBef>
                <a:spcPts val="0"/>
              </a:spcBef>
              <a:spcAft>
                <a:spcPts val="600"/>
              </a:spcAft>
              <a:buClr>
                <a:srgbClr val="29B95C"/>
              </a:buClr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</a:t>
            </a:r>
            <a:r>
              <a:rPr lang="pl-PL" sz="1800" b="1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 wniosków ocenionych pozytywnie </a:t>
            </a:r>
            <a:r>
              <a:rPr lang="pl-PL" sz="18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przyznano dofinansowanie na łączną kwotę  </a:t>
            </a:r>
            <a:r>
              <a:rPr lang="pl-PL" sz="1800" b="1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31.847.183,97 zł.</a:t>
            </a:r>
          </a:p>
          <a:p>
            <a:pPr marL="228600" lvl="0" indent="-228600">
              <a:spcBef>
                <a:spcPts val="0"/>
              </a:spcBef>
              <a:spcAft>
                <a:spcPts val="600"/>
              </a:spcAft>
              <a:buClr>
                <a:srgbClr val="29B95C"/>
              </a:buClr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ramach projektów planuje się udział </a:t>
            </a:r>
            <a:r>
              <a:rPr lang="pl-PL" sz="1800" b="1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1146 osób </a:t>
            </a:r>
            <a:br>
              <a:rPr lang="pl-PL" sz="1800" b="1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800" b="1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 niepełnosprawnościami.</a:t>
            </a:r>
          </a:p>
          <a:p>
            <a:pPr marL="228600" lvl="0" indent="-228600">
              <a:spcBef>
                <a:spcPts val="0"/>
              </a:spcBef>
              <a:spcAft>
                <a:spcPts val="600"/>
              </a:spcAft>
              <a:buClr>
                <a:srgbClr val="8BB63A">
                  <a:lumMod val="75000"/>
                </a:srgbClr>
              </a:buClr>
              <a:buFont typeface="Arial" panose="020B0604020202020204" pitchFamily="34" charset="0"/>
              <a:buChar char="•"/>
              <a:defRPr/>
            </a:pP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lvl="0" indent="-228600">
              <a:spcBef>
                <a:spcPts val="0"/>
              </a:spcBef>
              <a:spcAft>
                <a:spcPts val="600"/>
              </a:spcAft>
              <a:buClr>
                <a:srgbClr val="8BB63A">
                  <a:lumMod val="75000"/>
                </a:srgbClr>
              </a:buClr>
              <a:buFont typeface="Arial" panose="020B0604020202020204" pitchFamily="34" charset="0"/>
              <a:buChar char="•"/>
              <a:defRPr/>
            </a:pP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lvl="0" indent="-228600">
              <a:spcBef>
                <a:spcPts val="0"/>
              </a:spcBef>
              <a:spcAft>
                <a:spcPts val="600"/>
              </a:spcAft>
              <a:buClr>
                <a:srgbClr val="8BB63A">
                  <a:lumMod val="75000"/>
                </a:srgbClr>
              </a:buClr>
              <a:buFont typeface="Arial" panose="020B0604020202020204" pitchFamily="34" charset="0"/>
              <a:buChar char="•"/>
              <a:defRPr/>
            </a:pP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E2007A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srgbClr val="707173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E2007A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srgbClr val="707173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2007A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b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rgbClr val="7071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srgbClr val="707173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" name="Symbol zastępczy tekstu 2">
            <a:extLst>
              <a:ext uri="{FF2B5EF4-FFF2-40B4-BE49-F238E27FC236}">
                <a16:creationId xmlns:a16="http://schemas.microsoft.com/office/drawing/2014/main" id="{159022ED-A4D4-0547-CE1B-ABA42A893748}"/>
              </a:ext>
            </a:extLst>
          </p:cNvPr>
          <p:cNvSpPr txBox="1">
            <a:spLocks/>
          </p:cNvSpPr>
          <p:nvPr/>
        </p:nvSpPr>
        <p:spPr>
          <a:xfrm>
            <a:off x="6357582" y="1751241"/>
            <a:ext cx="5191481" cy="37017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E2007A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189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2007A"/>
              </a:buClr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377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2007A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566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2007A"/>
              </a:buClr>
              <a:buFont typeface="Arial" panose="020B0604020202020204" pitchFamily="34" charset="0"/>
              <a:buNone/>
              <a:defRPr sz="1000" kern="1200">
                <a:solidFill>
                  <a:srgbClr val="70717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754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2007A"/>
              </a:buClr>
              <a:buFont typeface="Arial" panose="020B0604020202020204" pitchFamily="34" charset="0"/>
              <a:buNone/>
              <a:defRPr sz="1000" kern="1200">
                <a:solidFill>
                  <a:srgbClr val="70717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5943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31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320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509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1200"/>
              </a:spcAft>
              <a:buClr>
                <a:srgbClr val="68882C"/>
              </a:buClr>
              <a:buSzPct val="100000"/>
              <a:defRPr/>
            </a:pPr>
            <a:r>
              <a:rPr lang="pl-PL" sz="18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MODUŁ II - konkursu 1/2024 „Maturzysta”: </a:t>
            </a:r>
          </a:p>
          <a:p>
            <a:pPr marL="228600" lvl="0" indent="-228600">
              <a:spcBef>
                <a:spcPts val="0"/>
              </a:spcBef>
              <a:spcAft>
                <a:spcPts val="600"/>
              </a:spcAft>
              <a:buClr>
                <a:srgbClr val="29B95C"/>
              </a:buClr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Realizacja projektów dofinansowanych w konkursie ogłoszonym w 2024 r.</a:t>
            </a:r>
          </a:p>
          <a:p>
            <a:pPr marL="228600" lvl="0" indent="-228600">
              <a:spcBef>
                <a:spcPts val="0"/>
              </a:spcBef>
              <a:spcAft>
                <a:spcPts val="600"/>
              </a:spcAft>
              <a:buClr>
                <a:srgbClr val="29B95C"/>
              </a:buClr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2024 r. podpisano </a:t>
            </a:r>
            <a:r>
              <a:rPr lang="pl-PL" sz="1800" b="1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 umów </a:t>
            </a:r>
            <a:r>
              <a:rPr lang="pl-PL" sz="18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łączną kwotę </a:t>
            </a:r>
            <a:r>
              <a:rPr lang="pl-PL" sz="1800" b="1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11.256.188,46 zł.</a:t>
            </a:r>
          </a:p>
          <a:p>
            <a:pPr marL="228600" lvl="0" indent="-228600">
              <a:spcBef>
                <a:spcPts val="0"/>
              </a:spcBef>
              <a:spcAft>
                <a:spcPts val="600"/>
              </a:spcAft>
              <a:buClr>
                <a:srgbClr val="29B95C"/>
              </a:buClr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ramach projektów planuje się udział </a:t>
            </a:r>
            <a:r>
              <a:rPr lang="pl-PL" sz="1800" b="1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630 osób </a:t>
            </a:r>
            <a:br>
              <a:rPr lang="pl-PL" sz="1800" b="1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800" b="1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 niepełnosprawnościam</a:t>
            </a:r>
            <a:r>
              <a:rPr lang="pl-PL" sz="18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i.</a:t>
            </a:r>
          </a:p>
          <a:p>
            <a:pPr marL="342900" marR="0" lvl="0" indent="-34290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E2007A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srgbClr val="707173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E2007A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srgbClr val="707173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E2007A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srgbClr val="707173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2007A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b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rgbClr val="7071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srgbClr val="707173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623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3">
            <a:extLst>
              <a:ext uri="{FF2B5EF4-FFF2-40B4-BE49-F238E27FC236}">
                <a16:creationId xmlns:a16="http://schemas.microsoft.com/office/drawing/2014/main" id="{29E1DBA7-17C9-5C58-902F-B3831730A38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533135" y="415559"/>
            <a:ext cx="9106930" cy="53095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1200" cap="none" spc="0" normalizeH="0" baseline="0" noProof="0" dirty="0">
                <a:ln>
                  <a:noFill/>
                </a:ln>
                <a:solidFill>
                  <a:srgbClr val="060606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ABSOLWENT II - planowane zmiany </a:t>
            </a:r>
            <a:br>
              <a:rPr kumimoji="0" lang="pl-PL" sz="3600" b="1" i="0" u="none" strike="noStrike" kern="1200" cap="none" spc="0" normalizeH="0" baseline="0" noProof="0" dirty="0">
                <a:ln>
                  <a:noFill/>
                </a:ln>
                <a:solidFill>
                  <a:srgbClr val="060606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</a:br>
            <a:r>
              <a:rPr kumimoji="0" lang="pl-PL" sz="3600" b="1" i="0" u="none" strike="noStrike" kern="1200" cap="none" spc="0" normalizeH="0" baseline="0" noProof="0" dirty="0">
                <a:ln>
                  <a:noFill/>
                </a:ln>
                <a:solidFill>
                  <a:srgbClr val="060606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w Procedurach realizacji programu (3 z 3)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FD90E58-82A6-5C94-2D0B-1901DD71551E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31006" y="1527862"/>
            <a:ext cx="11032832" cy="533013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3000"/>
              </a:lnSpc>
              <a:spcBef>
                <a:spcPts val="600"/>
              </a:spcBef>
              <a:spcAft>
                <a:spcPts val="1200"/>
              </a:spcAft>
              <a:buClr>
                <a:srgbClr val="00B050"/>
              </a:buClr>
              <a:tabLst>
                <a:tab pos="358775" algn="l"/>
              </a:tabLst>
              <a:defRPr/>
            </a:pPr>
            <a:r>
              <a:rPr lang="pl-PL" sz="19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Zmiany ogólne:</a:t>
            </a:r>
          </a:p>
          <a:p>
            <a:pPr lvl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900" dirty="0">
                <a:solidFill>
                  <a:srgbClr val="06060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Zmiany redakcyjne dla lepszego rozumienia zapisów i doprecyzowanie niejasnych zapisów.</a:t>
            </a:r>
          </a:p>
          <a:p>
            <a:pPr lvl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900" dirty="0">
                <a:solidFill>
                  <a:srgbClr val="06060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Ujednolicenie zasad, gdzie możliwe, z innymi programami PFRON o podobnym charakterze.</a:t>
            </a:r>
          </a:p>
          <a:p>
            <a:pPr>
              <a:lnSpc>
                <a:spcPct val="123000"/>
              </a:lnSpc>
              <a:spcBef>
                <a:spcPts val="600"/>
              </a:spcBef>
              <a:spcAft>
                <a:spcPts val="1200"/>
              </a:spcAft>
              <a:buClr>
                <a:srgbClr val="00B050"/>
              </a:buClr>
              <a:tabLst>
                <a:tab pos="358775" algn="l"/>
              </a:tabLst>
              <a:defRPr/>
            </a:pPr>
            <a:r>
              <a:rPr lang="pl-PL" sz="19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Zmiany zasadnicze:</a:t>
            </a:r>
          </a:p>
          <a:p>
            <a:pPr lvl="1" defTabSz="457200">
              <a:lnSpc>
                <a:spcPct val="123000"/>
              </a:lnSpc>
              <a:spcBef>
                <a:spcPts val="600"/>
              </a:spcBef>
              <a:buClr>
                <a:srgbClr val="00B050"/>
              </a:buClr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900" dirty="0">
                <a:solidFill>
                  <a:srgbClr val="06060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Wprowadzenie naboru i realizacji programu do systemu </a:t>
            </a:r>
            <a:r>
              <a:rPr lang="pl-PL" sz="1900" dirty="0" err="1">
                <a:solidFill>
                  <a:srgbClr val="06060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iPFRON</a:t>
            </a:r>
            <a:r>
              <a:rPr lang="pl-PL" sz="1900" dirty="0">
                <a:solidFill>
                  <a:srgbClr val="06060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+.</a:t>
            </a:r>
          </a:p>
          <a:p>
            <a:pPr marL="744750" indent="-285750">
              <a:lnSpc>
                <a:spcPct val="123000"/>
              </a:lnSpc>
              <a:spcBef>
                <a:spcPts val="600"/>
              </a:spcBef>
              <a:buClr>
                <a:srgbClr val="00B050"/>
              </a:buClr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900" dirty="0">
                <a:solidFill>
                  <a:srgbClr val="06060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Odejście od zwracania wkładu własnego wnioskodawcom trzeciego modelu finansowego za osiągnięcie wskaźników (cel: uniknięcie dyskryminacji pozostałych wnioskodawców).</a:t>
            </a:r>
          </a:p>
          <a:p>
            <a:pPr marL="744750" indent="-285750">
              <a:lnSpc>
                <a:spcPct val="123000"/>
              </a:lnSpc>
              <a:spcBef>
                <a:spcPts val="600"/>
              </a:spcBef>
              <a:buClr>
                <a:srgbClr val="00B050"/>
              </a:buClr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900" dirty="0">
                <a:solidFill>
                  <a:srgbClr val="06060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Likwidacja trzeciego modelu finansowego – ryczałt rozliczany na podstawie realizowanych wskaźników </a:t>
            </a:r>
            <a:br>
              <a:rPr lang="pl-PL" sz="1900" dirty="0">
                <a:solidFill>
                  <a:srgbClr val="06060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900" dirty="0">
                <a:solidFill>
                  <a:srgbClr val="06060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(cel: dostosowanie zasad do rzeczywistej praktyki wobec obowiązku rozliczenia kosztów bezpośrednich na podstawie rzeczywiście poniesionych kosztów i posiadania dokumentacji księgowej to potwierdzającej, a nie osiągnięcia samych wskaźników).</a:t>
            </a:r>
          </a:p>
          <a:p>
            <a:pPr marL="744750" indent="-285750">
              <a:lnSpc>
                <a:spcPct val="123000"/>
              </a:lnSpc>
              <a:spcBef>
                <a:spcPts val="600"/>
              </a:spcBef>
              <a:buClr>
                <a:srgbClr val="00B050"/>
              </a:buClr>
              <a:buFont typeface="Wingdings" panose="05000000000000000000" pitchFamily="2" charset="2"/>
              <a:buChar char="ü"/>
              <a:tabLst>
                <a:tab pos="358775" algn="l"/>
              </a:tabLst>
              <a:defRPr/>
            </a:pPr>
            <a:r>
              <a:rPr lang="pl-PL" sz="1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Zakaz ponownego  udziału w innym projekcie w tej samej edycji konkursu; w przypadku osób </a:t>
            </a:r>
            <a:br>
              <a:rPr lang="pl-PL" sz="1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 niepełnosprawnościami, biorącymi udział w poprzednich edycjach konkursu w programie - możliwe wprowadzenie ograniczeń (wskazane w ogłoszeniu o konkursie).</a:t>
            </a:r>
          </a:p>
          <a:p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16895537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99EC81D8A315E4582AA23A3A258B727" ma:contentTypeVersion="15" ma:contentTypeDescription="Utwórz nowy dokument." ma:contentTypeScope="" ma:versionID="d8abd1fcec04563c0b1f01f602c99113">
  <xsd:schema xmlns:xsd="http://www.w3.org/2001/XMLSchema" xmlns:xs="http://www.w3.org/2001/XMLSchema" xmlns:p="http://schemas.microsoft.com/office/2006/metadata/properties" xmlns:ns3="7999066d-c0c5-4c35-a8cd-dca4c31f492a" xmlns:ns4="9c3a0c6e-f8e3-4ba2-a69b-efe3157a41a9" targetNamespace="http://schemas.microsoft.com/office/2006/metadata/properties" ma:root="true" ma:fieldsID="36075dd8fc199778dc2e35d2a37252bf" ns3:_="" ns4:_="">
    <xsd:import namespace="7999066d-c0c5-4c35-a8cd-dca4c31f492a"/>
    <xsd:import namespace="9c3a0c6e-f8e3-4ba2-a69b-efe3157a41a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99066d-c0c5-4c35-a8cd-dca4c31f492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krót wskazówki dotyczącej udostępniania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3a0c6e-f8e3-4ba2-a69b-efe3157a41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c3a0c6e-f8e3-4ba2-a69b-efe3157a41a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6752C0D-957C-4907-849E-1E6360E2E1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99066d-c0c5-4c35-a8cd-dca4c31f492a"/>
    <ds:schemaRef ds:uri="9c3a0c6e-f8e3-4ba2-a69b-efe3157a41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A0437FE-97DA-4CB4-8B44-5BE5D4307DCC}">
  <ds:schemaRefs>
    <ds:schemaRef ds:uri="7999066d-c0c5-4c35-a8cd-dca4c31f492a"/>
    <ds:schemaRef ds:uri="http://purl.org/dc/elements/1.1/"/>
    <ds:schemaRef ds:uri="http://schemas.openxmlformats.org/package/2006/metadata/core-properties"/>
    <ds:schemaRef ds:uri="9c3a0c6e-f8e3-4ba2-a69b-efe3157a41a9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A4CEFFC-0AE5-4D96-A4EC-C4A4BE5B470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7bf28170-c0c9-421d-b621-a14f8fd09838}" enabled="1" method="Standard" siteId="{4e80bc7d-72c3-4455-a15a-165f686713b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2929</TotalTime>
  <Words>2509</Words>
  <Application>Microsoft Office PowerPoint</Application>
  <PresentationFormat>Panoramiczny</PresentationFormat>
  <Paragraphs>224</Paragraphs>
  <Slides>23</Slides>
  <Notes>15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30" baseType="lpstr">
      <vt:lpstr>Aptos</vt:lpstr>
      <vt:lpstr>Aptos Display</vt:lpstr>
      <vt:lpstr>Arial</vt:lpstr>
      <vt:lpstr>Calibri</vt:lpstr>
      <vt:lpstr>Courier New</vt:lpstr>
      <vt:lpstr>Wingdings</vt:lpstr>
      <vt:lpstr>Motyw pakietu Office</vt:lpstr>
      <vt:lpstr>Wsparcie PFRON odpowiedzią na potrzeby osób z niepełnosprawnością</vt:lpstr>
      <vt:lpstr>Współpraca z organizacjami pozarządowymi  w obszarze programów Rady Nadzorczej PFRON</vt:lpstr>
      <vt:lpstr>Rehabilitacja 25 plus</vt:lpstr>
      <vt:lpstr>Zajęcia klubowe w WTZ</vt:lpstr>
      <vt:lpstr>STABILNE ZATRUDNIENIE moduł II (1 z 2)</vt:lpstr>
      <vt:lpstr>STABILNE ZATRUDNIENIE moduł II (2 z 2)</vt:lpstr>
      <vt:lpstr>ABSOLWENT II (1 z 3)</vt:lpstr>
      <vt:lpstr>ABSOLWENT II – realizacja w 2025 r. (2 z 3)</vt:lpstr>
      <vt:lpstr>ABSOLWENT II - planowane zmiany  w Procedurach realizacji programu (3 z 3)</vt:lpstr>
      <vt:lpstr>SAM Wspomagane Społeczności Mieszkaniowe (1 z 2)</vt:lpstr>
      <vt:lpstr>Wspomagane Społeczności Mieszkaniowe (2 z 2)</vt:lpstr>
      <vt:lpstr>Wsparcie mieszkańców Wspomaganych Społeczności Mieszkaniowych (1 z 2)</vt:lpstr>
      <vt:lpstr>Wsparcie mieszkańców Wspomaganych Społeczności Mieszkaniowych (2 z 2)</vt:lpstr>
      <vt:lpstr>Wypożyczalnia technologii wspomagających dla osób z niepełnosprawnością (1 z 4)</vt:lpstr>
      <vt:lpstr>Wypożyczalnia technologii wspomagających dla osób z niepełnosprawnością (2 z 4)</vt:lpstr>
      <vt:lpstr>Wypożyczalnia technologii wspomagających dla osób z niepełnosprawnością (3 z 4)</vt:lpstr>
      <vt:lpstr>Wypożyczalnia technologii wspomagających dla osób z niepełnosprawnością (4 z 4)</vt:lpstr>
      <vt:lpstr>Centra informacyjno-doradcze dla osób z niepełnosprawnością (1 z 2)</vt:lpstr>
      <vt:lpstr>Centra informacyjno-doradcze dla osób z niepełnosprawnością (2 z 2)</vt:lpstr>
      <vt:lpstr>Program wyrównywania różnic między regionami III (1 z 2)</vt:lpstr>
      <vt:lpstr>Program wyrównywania różnic między regionami III obszar H – usługa „door-to-door” (2 z 2)</vt:lpstr>
      <vt:lpstr>Aktywny samorząd – zmiany w programie</vt:lpstr>
      <vt:lpstr>    Dziękuję Bożena Borowiec  Zastępca Prezesa PFRON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Forum dialogu</dc:title>
  <dc:creator>Katarzyna</dc:creator>
  <cp:lastModifiedBy>Lorecka Katarzyna</cp:lastModifiedBy>
  <cp:revision>281</cp:revision>
  <dcterms:created xsi:type="dcterms:W3CDTF">2024-05-27T08:06:51Z</dcterms:created>
  <dcterms:modified xsi:type="dcterms:W3CDTF">2026-06-12T12:40:55Z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0x010100499EC81D8A315E4582AA23A3A258B727</vt:lpwstr>
  </property>
</Properties>
</file>