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422" r:id="rId1"/>
  </p:sldMasterIdLst>
  <p:sldIdLst>
    <p:sldId id="256" r:id="rId2"/>
    <p:sldId id="317" r:id="rId3"/>
    <p:sldId id="316" r:id="rId4"/>
    <p:sldId id="308" r:id="rId5"/>
    <p:sldId id="310" r:id="rId6"/>
    <p:sldId id="281" r:id="rId7"/>
    <p:sldId id="311" r:id="rId8"/>
    <p:sldId id="283" r:id="rId9"/>
    <p:sldId id="273" r:id="rId10"/>
    <p:sldId id="274" r:id="rId11"/>
    <p:sldId id="291" r:id="rId12"/>
    <p:sldId id="286" r:id="rId13"/>
    <p:sldId id="309" r:id="rId14"/>
    <p:sldId id="312" r:id="rId15"/>
    <p:sldId id="285" r:id="rId16"/>
    <p:sldId id="288" r:id="rId17"/>
    <p:sldId id="289" r:id="rId18"/>
    <p:sldId id="290" r:id="rId19"/>
    <p:sldId id="264" r:id="rId20"/>
    <p:sldId id="266" r:id="rId21"/>
    <p:sldId id="267" r:id="rId22"/>
    <p:sldId id="269" r:id="rId23"/>
    <p:sldId id="270" r:id="rId24"/>
    <p:sldId id="271" r:id="rId25"/>
    <p:sldId id="296" r:id="rId26"/>
    <p:sldId id="298" r:id="rId27"/>
    <p:sldId id="299" r:id="rId28"/>
    <p:sldId id="297" r:id="rId29"/>
    <p:sldId id="300" r:id="rId30"/>
    <p:sldId id="301" r:id="rId31"/>
    <p:sldId id="272" r:id="rId32"/>
    <p:sldId id="302" r:id="rId33"/>
    <p:sldId id="303" r:id="rId34"/>
    <p:sldId id="292" r:id="rId35"/>
    <p:sldId id="304" r:id="rId36"/>
    <p:sldId id="313" r:id="rId37"/>
    <p:sldId id="315" r:id="rId38"/>
    <p:sldId id="314" r:id="rId3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301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82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68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478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0228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7855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1718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527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468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367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195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316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194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89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839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53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56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8309E-98F0-43B9-B212-BA84214C184E}" type="datetimeFigureOut">
              <a:rPr lang="pl-PL" smtClean="0"/>
              <a:t>12.06.2026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89059A-5414-44B6-AE04-9CD629861D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352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3" r:id="rId1"/>
    <p:sldLayoutId id="2147484424" r:id="rId2"/>
    <p:sldLayoutId id="2147484425" r:id="rId3"/>
    <p:sldLayoutId id="2147484426" r:id="rId4"/>
    <p:sldLayoutId id="2147484427" r:id="rId5"/>
    <p:sldLayoutId id="2147484428" r:id="rId6"/>
    <p:sldLayoutId id="2147484429" r:id="rId7"/>
    <p:sldLayoutId id="2147484430" r:id="rId8"/>
    <p:sldLayoutId id="2147484431" r:id="rId9"/>
    <p:sldLayoutId id="2147484432" r:id="rId10"/>
    <p:sldLayoutId id="2147484433" r:id="rId11"/>
    <p:sldLayoutId id="2147484434" r:id="rId12"/>
    <p:sldLayoutId id="2147484435" r:id="rId13"/>
    <p:sldLayoutId id="2147484436" r:id="rId14"/>
    <p:sldLayoutId id="2147484437" r:id="rId15"/>
    <p:sldLayoutId id="2147484438" r:id="rId16"/>
    <p:sldLayoutId id="21474844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konomiaspoleczna.gov.pl/co-robimy/przedsiebiorstwa-spoleczne/jak-uzyskac-status-ps/" TargetMode="Externa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B7C26A-C646-457B-BDFE-D34670121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8083" y="745725"/>
            <a:ext cx="7996408" cy="1455937"/>
          </a:xfrm>
        </p:spPr>
        <p:txBody>
          <a:bodyPr>
            <a:normAutofit fontScale="90000"/>
          </a:bodyPr>
          <a:lstStyle/>
          <a:p>
            <a:br>
              <a:rPr lang="pl-PL" sz="2800" dirty="0"/>
            </a:br>
            <a:br>
              <a:rPr lang="pl-PL" sz="2800" dirty="0"/>
            </a:br>
            <a:r>
              <a:rPr lang="pl-PL" sz="2800" b="1" dirty="0">
                <a:solidFill>
                  <a:schemeClr val="tx1"/>
                </a:solidFill>
              </a:rPr>
              <a:t>Śląski Urząd Wojewódzki </a:t>
            </a:r>
            <a:br>
              <a:rPr lang="pl-PL" sz="2800" b="1" dirty="0">
                <a:solidFill>
                  <a:schemeClr val="tx1"/>
                </a:solidFill>
              </a:rPr>
            </a:br>
            <a:r>
              <a:rPr lang="pl-PL" sz="2800" b="1" dirty="0">
                <a:solidFill>
                  <a:schemeClr val="tx1"/>
                </a:solidFill>
              </a:rPr>
              <a:t>w Katowicach</a:t>
            </a:r>
            <a:br>
              <a:rPr lang="pl-PL" sz="2800" b="1" dirty="0">
                <a:solidFill>
                  <a:schemeClr val="tx1"/>
                </a:solidFill>
              </a:rPr>
            </a:br>
            <a:r>
              <a:rPr lang="pl-PL" sz="2800" b="1" dirty="0">
                <a:solidFill>
                  <a:schemeClr val="tx1"/>
                </a:solidFill>
              </a:rPr>
              <a:t>Wydział Rodziny i Polityki Społecznej</a:t>
            </a:r>
            <a:br>
              <a:rPr lang="pl-PL" sz="2800" dirty="0"/>
            </a:br>
            <a:endParaRPr lang="pl-PL" sz="27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77A5A6-C636-475F-AEB9-6C5DAEA96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59" y="2372710"/>
            <a:ext cx="8907517" cy="4028089"/>
          </a:xfrm>
        </p:spPr>
        <p:txBody>
          <a:bodyPr>
            <a:normAutofit fontScale="40000" lnSpcReduction="20000"/>
          </a:bodyPr>
          <a:lstStyle/>
          <a:p>
            <a:r>
              <a:rPr lang="pl-PL" sz="9800" b="1" dirty="0">
                <a:solidFill>
                  <a:schemeClr val="tx1"/>
                </a:solidFill>
              </a:rPr>
              <a:t>Status przedsiębiorstwa społecznego</a:t>
            </a:r>
          </a:p>
          <a:p>
            <a:r>
              <a:rPr lang="pl-PL" sz="9800" b="1" dirty="0">
                <a:solidFill>
                  <a:schemeClr val="tx1"/>
                </a:solidFill>
              </a:rPr>
              <a:t>na podstawie ustawy z 5 sierpnia 2022 </a:t>
            </a:r>
            <a:r>
              <a:rPr lang="pl-PL" sz="9800" b="1" cap="none" dirty="0">
                <a:solidFill>
                  <a:schemeClr val="tx1"/>
                </a:solidFill>
              </a:rPr>
              <a:t>r</a:t>
            </a:r>
            <a:r>
              <a:rPr lang="pl-PL" sz="9800" b="1" dirty="0">
                <a:solidFill>
                  <a:schemeClr val="tx1"/>
                </a:solidFill>
              </a:rPr>
              <a:t>. </a:t>
            </a:r>
            <a:r>
              <a:rPr lang="pl-PL" sz="9800" b="1">
                <a:solidFill>
                  <a:schemeClr val="tx1"/>
                </a:solidFill>
              </a:rPr>
              <a:t>o </a:t>
            </a:r>
            <a:r>
              <a:rPr lang="pl-PL" sz="9800" b="1" dirty="0">
                <a:solidFill>
                  <a:schemeClr val="tx1"/>
                </a:solidFill>
              </a:rPr>
              <a:t>ekonomii społecznej</a:t>
            </a:r>
          </a:p>
          <a:p>
            <a:r>
              <a:rPr lang="pl-PL" sz="8600" b="1" cap="none" dirty="0">
                <a:solidFill>
                  <a:schemeClr val="tx1"/>
                </a:solidFill>
              </a:rPr>
              <a:t> (</a:t>
            </a:r>
            <a:r>
              <a:rPr lang="pl-PL" sz="8600" b="1" cap="none" dirty="0" err="1">
                <a:solidFill>
                  <a:schemeClr val="tx1"/>
                </a:solidFill>
              </a:rPr>
              <a:t>t.j</a:t>
            </a:r>
            <a:r>
              <a:rPr lang="pl-PL" sz="8600" b="1" cap="none" dirty="0">
                <a:solidFill>
                  <a:schemeClr val="tx1"/>
                </a:solidFill>
              </a:rPr>
              <a:t>. Dz.U. z 2025 r. poz. </a:t>
            </a:r>
            <a:r>
              <a:rPr lang="pl-PL" sz="8600" b="1" dirty="0">
                <a:solidFill>
                  <a:schemeClr val="tx1"/>
                </a:solidFill>
              </a:rPr>
              <a:t>806</a:t>
            </a:r>
            <a:r>
              <a:rPr lang="pl-PL" sz="8600" b="1" cap="none" dirty="0">
                <a:solidFill>
                  <a:schemeClr val="tx1"/>
                </a:solidFill>
              </a:rPr>
              <a:t>)</a:t>
            </a:r>
          </a:p>
          <a:p>
            <a:endParaRPr lang="pl-PL" sz="8600" b="1" dirty="0">
              <a:solidFill>
                <a:schemeClr val="tx1"/>
              </a:solidFill>
            </a:endParaRPr>
          </a:p>
          <a:p>
            <a:endParaRPr lang="pl-PL" b="1" dirty="0">
              <a:solidFill>
                <a:schemeClr val="tx1"/>
              </a:solidFill>
            </a:endParaRPr>
          </a:p>
          <a:p>
            <a:endParaRPr lang="pl-PL" b="1" dirty="0">
              <a:solidFill>
                <a:schemeClr val="tx1"/>
              </a:solidFill>
            </a:endParaRPr>
          </a:p>
          <a:p>
            <a:r>
              <a:rPr lang="pl-PL" sz="5900" b="1" dirty="0">
                <a:solidFill>
                  <a:schemeClr val="tx1"/>
                </a:solidFill>
              </a:rPr>
              <a:t>Szczyrk  15 czerwiec 2026 </a:t>
            </a:r>
            <a:r>
              <a:rPr lang="pl-PL" sz="5900" b="1" cap="none" dirty="0">
                <a:solidFill>
                  <a:schemeClr val="tx1"/>
                </a:solidFill>
              </a:rPr>
              <a:t>r</a:t>
            </a:r>
            <a:r>
              <a:rPr lang="pl-PL" sz="5900" b="1" dirty="0">
                <a:solidFill>
                  <a:schemeClr val="tx1"/>
                </a:solidFill>
              </a:rPr>
              <a:t>. </a:t>
            </a: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092391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FC1DF4-873A-4555-AA2C-6B8AE58A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864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Ograniczenia w zakresie prowadzonych działań – art. 8 ust.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138C20-3C62-46A5-A30D-078DD2B2E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53593"/>
            <a:ext cx="9262866" cy="4237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Przedsiębiorstwo społeczne nie może:</a:t>
            </a:r>
          </a:p>
          <a:p>
            <a:pPr marL="457200" indent="-457200">
              <a:buAutoNum type="arabicParenR"/>
            </a:pPr>
            <a:r>
              <a:rPr lang="pl-PL" cap="none" dirty="0"/>
              <a:t>udzielać pożyczek osobom prawnym organizacyjnie z nim powiązanym ani swoim członkom, członkom organów tego przedsiębiorstwa, osobom zatrudnionym w tym przedsiębiorstwie ani osobom, z którymi osoby zatrudnione w tym przedsiębiorstwie pozostają w związku małżeńskim, we wspólnym pożyciu albo w stosunku pokrewieństwa lub powinowactwa w linii prostej, pokrewieństwa lub powinowactwa w linii bocznej do drugiego stopnia albo są związane   z tytułu przysposobienia, opieki lub kurateli ani zabezpieczać ich zobowiązań mieniem przedsiębiorstwa społecznego,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pl-PL" cap="none" dirty="0"/>
              <a:t>przekazywać majątku na rzecz osób, o których mowa w pkt 1, na zasadach innych niż w przypadku osób trzecich,       w szczególności jeżeli przekazane to następuje nieodpłatnie lub na preferencyjnych warunkach,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pl-PL" cap="none" dirty="0"/>
              <a:t>wykorzystywać majątku na rzecz osób, o których mowa w pkt 1, na zasadach innych niż w przypadku osób trzecich, chyba że to wykorzystanie wynika bezpośrednio z  celu statutowego,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pl-PL" cap="none" dirty="0"/>
              <a:t>dokonywać zakupu towarów lub usług od osób prawnych organizacyjnie z nim powiązanych lub podmiotów, w których uczestniczą osoby, o których mowa w pkt 1, na zasadach innych niż w przypadku osób trzecich lub po cenach wyższych niż rynkowe</a:t>
            </a:r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oświadczenie, zapisy w statucie, umowie spółki, uchwale lub innym równoważnym dokumencie</a:t>
            </a:r>
          </a:p>
        </p:txBody>
      </p:sp>
    </p:spTree>
    <p:extLst>
      <p:ext uri="{BB962C8B-B14F-4D97-AF65-F5344CB8AC3E}">
        <p14:creationId xmlns:p14="http://schemas.microsoft.com/office/powerpoint/2010/main" val="698065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495BD9-B017-4B16-8EB9-FEB83713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405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Kryterium – zasada non-profit– art. 9 ust.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D4B69F-0BAD-4DAB-A693-7853CD9A1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60125"/>
            <a:ext cx="8908142" cy="41310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dirty="0"/>
              <a:t>Przedsiębiorstwo Społeczne  </a:t>
            </a:r>
            <a:r>
              <a:rPr lang="pl-PL" dirty="0">
                <a:solidFill>
                  <a:srgbClr val="FF0000"/>
                </a:solidFill>
              </a:rPr>
              <a:t>nie może  dokonywać podziału zysku / nadwyżki bilansowej , </a:t>
            </a:r>
            <a:r>
              <a:rPr lang="pl-PL" dirty="0"/>
              <a:t>wypracowanego w ramach działalności gospodarczej i innej odpłatnej, między członków, udziałowców, akcjonariuszy i pracowników.</a:t>
            </a:r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cap="none" dirty="0"/>
              <a:t>	Zwrócić należy uwagę, że ustawa o ekonomii  społecznej  nie  określa, na co ma być przeznaczony zysk/nadwyżka bilansowa. Wprowadzony zakaz podziału między członków, udziałowców, akcjonariuszy i pracowników w zakresie gospodarowania zyskiem ma służyć wzmacnianiu kondycji całego podmiotu (środki mogą być przeznaczone na rozwój prowadzonej działalności ekonomicznej, inwestowanie w rozwój podmiotu, ale także dają możliwość na zabezpieczenie potrzeb pracowników zagrożonych wykluczeniem społecznym).</a:t>
            </a:r>
          </a:p>
          <a:p>
            <a:pPr marL="0" indent="0">
              <a:buNone/>
            </a:pPr>
            <a:endParaRPr lang="pl-PL" cap="none" dirty="0"/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statut lub umowę spółki, lub uchwałę o przeznaczeniu zysku/nadwyżki bilansowej, ostatnie sprawozdanie finansowe,  wyjaśnienia dot. prowadzonej polityki rachunkowości</a:t>
            </a:r>
          </a:p>
        </p:txBody>
      </p:sp>
    </p:spTree>
    <p:extLst>
      <p:ext uri="{BB962C8B-B14F-4D97-AF65-F5344CB8AC3E}">
        <p14:creationId xmlns:p14="http://schemas.microsoft.com/office/powerpoint/2010/main" val="1071090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F1E612-8491-409E-948A-8FB4085B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9537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KRYTERIUM  –  art. 3 ust.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9629F3-FB72-4727-9DBE-640D7E2C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47061"/>
            <a:ext cx="8782018" cy="43441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Brak kontroli ze strony podmiotu publicznego</a:t>
            </a:r>
          </a:p>
          <a:p>
            <a:pPr marL="0" indent="0">
              <a:buNone/>
            </a:pPr>
            <a:r>
              <a:rPr lang="pl-PL" dirty="0"/>
              <a:t>Statusu  przedsiębiorstwa społecznego nie może uzyskać podmiot nad którym kontrolę sprawuje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Skarb państwa,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Jednostka samorządu terytorialnego,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Państwowa lub samorządowa osoba prawna</a:t>
            </a:r>
          </a:p>
          <a:p>
            <a:pPr marL="0" indent="0">
              <a:buNone/>
            </a:pPr>
            <a:r>
              <a:rPr lang="pl-PL" dirty="0"/>
              <a:t>Wyjątek:</a:t>
            </a:r>
          </a:p>
          <a:p>
            <a:pPr marL="0" indent="0">
              <a:buNone/>
            </a:pPr>
            <a:r>
              <a:rPr lang="pl-PL" dirty="0"/>
              <a:t>Kryterium </a:t>
            </a:r>
            <a:r>
              <a:rPr lang="pl-PL" dirty="0">
                <a:solidFill>
                  <a:srgbClr val="FF0000"/>
                </a:solidFill>
              </a:rPr>
              <a:t>Nie dotyczy   spółdzielni socjalnych</a:t>
            </a:r>
            <a:r>
              <a:rPr lang="pl-PL" dirty="0"/>
              <a:t>, zakładanych przez organizacje pozarządowe lub jednostki samorządu terytorialnego </a:t>
            </a:r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odpis z KRS, statut lub umowę spółki </a:t>
            </a:r>
          </a:p>
        </p:txBody>
      </p:sp>
    </p:spTree>
    <p:extLst>
      <p:ext uri="{BB962C8B-B14F-4D97-AF65-F5344CB8AC3E}">
        <p14:creationId xmlns:p14="http://schemas.microsoft.com/office/powerpoint/2010/main" val="5361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443142-E443-4328-A1A5-9380CD67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95377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STATUS PRZEDSIĘBIORSTWA SPOŁECZNEGO – art. 12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CFF345-DADC-4E68-AA63-889A8B80B66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26959"/>
            <a:ext cx="9010619" cy="5007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cap="none" dirty="0">
                <a:solidFill>
                  <a:schemeClr val="tx1"/>
                </a:solidFill>
              </a:rPr>
              <a:t>Status przedsiębiorstwa społecznego przyznaje wojewoda  właściwy ze względu na siedzibę podmiotu wnioskującego  o status w drodze decyzji administracyjnej.  </a:t>
            </a:r>
          </a:p>
          <a:p>
            <a:pPr marL="0" indent="0" algn="just">
              <a:buNone/>
            </a:pPr>
            <a:r>
              <a:rPr lang="pl-PL" cap="none" dirty="0">
                <a:solidFill>
                  <a:schemeClr val="tx1"/>
                </a:solidFill>
              </a:rPr>
              <a:t>W momencie wdrażania od 31 października 2022 r.  przepisów ustawy o ekonomii społecznej Ministerstwo Rodziny i Polityki Społecznej  opracowało, do wykorzystania WZÓR</a:t>
            </a:r>
            <a:r>
              <a:rPr lang="pl-PL" u="sng" cap="none" dirty="0">
                <a:solidFill>
                  <a:schemeClr val="tx1"/>
                </a:solidFill>
              </a:rPr>
              <a:t> WNIOSKU oraz OŚWIADCZENIA,</a:t>
            </a:r>
            <a:r>
              <a:rPr lang="pl-PL" cap="none" dirty="0">
                <a:solidFill>
                  <a:schemeClr val="tx1"/>
                </a:solidFill>
              </a:rPr>
              <a:t> zawierające wymagane informacje oraz inne materiały pomocnicze, umieszczając je na stronach Departamentu Ekonomii Społecznej:</a:t>
            </a:r>
          </a:p>
          <a:p>
            <a:pPr marL="0" indent="0">
              <a:buNone/>
            </a:pPr>
            <a:r>
              <a:rPr lang="pl-PL" sz="1900" cap="none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https://www.ekonomiaspoleczna.gov.pl/co-robimy/przedsiebiorstwa-spoleczne/jak-uzyskac-status-ps/</a:t>
            </a:r>
            <a:endParaRPr lang="pl-PL" sz="1900" cap="none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cap="none" dirty="0">
                <a:solidFill>
                  <a:schemeClr val="tx1"/>
                </a:solidFill>
              </a:rPr>
              <a:t>Od decyzji służy odwołanie do Ministra Rodziny, Pracy i Polityki Społecznej wniesione za pośrednictwem wojewody w ciągu 14 dni, o ile podmiot nie zrzekł się prawa do odwołania. Odwołanie nie przysługuje od decyzji wydanej bez uzasadnienia, uwzględniającej w całości złożony wniosek, gdy sprawa nie wymagała dodatkowego postępowania.  Decyzja zawiera pouczenie o środkach zaskarżenia.</a:t>
            </a:r>
          </a:p>
          <a:p>
            <a:pPr marL="0" indent="0">
              <a:buNone/>
            </a:pPr>
            <a:endParaRPr lang="pl-PL" sz="1900" cap="none" dirty="0"/>
          </a:p>
          <a:p>
            <a:pPr marL="0" indent="0">
              <a:buNone/>
            </a:pPr>
            <a:endParaRPr lang="pl-PL" sz="1900" cap="none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2964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E44E02-935C-4DE0-8D38-4FEBC21C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706" y="476629"/>
            <a:ext cx="7441949" cy="69537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STATUS PRZEDSIĘBIORSTWA SPOŁECZNEGO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E13A32-D8A9-4B89-B46B-BC8F47244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4855" y="1438183"/>
            <a:ext cx="9317421" cy="4722920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Do wniosku należy dołączyć dokumenty potwierdzające spełnianie przez podmiot ekonomii społecznej warunków, o których mowa w art. 3, art. 4 ust. 1, art. 5 oraz art. 7-9,  </a:t>
            </a:r>
            <a:r>
              <a:rPr lang="pl-PL" cap="none" dirty="0"/>
              <a:t>w szczególności statut, umowę spółki lub inny dokument o tym charakterze oraz odpowiednie uchwały i regulaminy.</a:t>
            </a:r>
          </a:p>
          <a:p>
            <a:pPr algn="just"/>
            <a:r>
              <a:rPr lang="pl-PL" cap="none" dirty="0"/>
              <a:t>Wnioski można składać tradycyjnie  (pocztą) lub poprzez e-doręczenia. Wnioski wnoszone tradycyjnie winny być podpisane własnoręcznie przez osobę/osoby  uprawnioną/e do działania w imieniu podmiotu. Wnioski wnoszone elektronicznie powinny być opatrzone kwalifikowanym podpisem elektronicznym lub profilem zaufanym. Dotyczy to również oświadczenia, które podpisywane jest pod odpowiedzialnością karną oraz innych wnoszonych dokumentów.</a:t>
            </a:r>
            <a:endParaRPr lang="pl-PL" dirty="0"/>
          </a:p>
          <a:p>
            <a:r>
              <a:rPr lang="pl-PL" cap="none" dirty="0"/>
              <a:t>Wniosek podlega opłacie skarbowej, o której mowa w ustawie z dnia  16 listopada 2006 r. o opłacie skarbowej (</a:t>
            </a:r>
            <a:r>
              <a:rPr lang="pl-PL" cap="none" dirty="0" err="1"/>
              <a:t>t.j</a:t>
            </a:r>
            <a:r>
              <a:rPr lang="pl-PL" cap="none" dirty="0"/>
              <a:t>. Dz.U. z 2025 r. poz. 1154). Opłatę w wys. </a:t>
            </a:r>
            <a:r>
              <a:rPr lang="pl-PL" b="1" cap="none" dirty="0"/>
              <a:t>10 zł </a:t>
            </a:r>
            <a:r>
              <a:rPr lang="pl-PL" cap="none" dirty="0"/>
              <a:t>wnosi się do </a:t>
            </a:r>
            <a:r>
              <a:rPr lang="pl-PL" b="1" cap="none" dirty="0"/>
              <a:t>U</a:t>
            </a:r>
            <a:r>
              <a:rPr lang="pl-PL" b="1" i="1" cap="none" dirty="0"/>
              <a:t>rzędu Miasta Katowice</a:t>
            </a:r>
            <a:r>
              <a:rPr lang="pl-PL" cap="none" dirty="0"/>
              <a:t>, na nr konto:  </a:t>
            </a:r>
            <a:r>
              <a:rPr lang="pl-PL" b="1" cap="none" dirty="0"/>
              <a:t>PKO BP 52 1020 2313 2672 0211 1111 1111</a:t>
            </a:r>
            <a:r>
              <a:rPr lang="pl-PL" cap="none" dirty="0"/>
              <a:t>. </a:t>
            </a:r>
            <a:br>
              <a:rPr lang="pl-PL" cap="none" dirty="0"/>
            </a:br>
            <a:r>
              <a:rPr lang="pl-PL" cap="none" dirty="0"/>
              <a:t>W tytule należy wskazać </a:t>
            </a:r>
            <a:r>
              <a:rPr lang="pl-PL" i="1" cap="none" dirty="0"/>
              <a:t>nazwę wnioskodawcy</a:t>
            </a:r>
            <a:r>
              <a:rPr lang="pl-PL" cap="none" dirty="0"/>
              <a:t> oraz tytuł: „OPŁATA OD WNIOSKU O NADANIE STATUSU PRZEDSIĘBIORSTWA SPOLECZNEGO</a:t>
            </a:r>
            <a:r>
              <a:rPr lang="pl-PL" i="1" cap="none" dirty="0"/>
              <a:t>” </a:t>
            </a:r>
            <a:r>
              <a:rPr lang="pl-PL" cap="none" dirty="0"/>
              <a:t>. Opłatę skarbową można również uiścić za pośrednictwem </a:t>
            </a:r>
            <a:r>
              <a:rPr lang="pl-PL" cap="none" dirty="0" err="1"/>
              <a:t>opłatomatu</a:t>
            </a:r>
            <a:r>
              <a:rPr lang="pl-PL" cap="none" dirty="0"/>
              <a:t> w Biurze Obsługi Klienta.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5238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5B2315-50EC-4964-8E99-7F01896C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56948"/>
            <a:ext cx="10364451" cy="594804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Kryterium 1 – rodzaj działalności - art. 3 ust. </a:t>
            </a:r>
            <a:r>
              <a:rPr lang="pl-PL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A0BB08-5FD2-4AC4-A219-E8BCE5F5D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22269"/>
            <a:ext cx="9286515" cy="40689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Dla realizacji celów  działania przedsiębiorstwa społecznego  Podmiot musi prowadzić  działalność odpłatną w jednej z form:</a:t>
            </a:r>
          </a:p>
          <a:p>
            <a:pPr marL="0" indent="0">
              <a:buNone/>
            </a:pPr>
            <a:r>
              <a:rPr lang="pl-PL" dirty="0"/>
              <a:t>	 - </a:t>
            </a:r>
            <a:r>
              <a:rPr lang="pl-PL" b="1" dirty="0"/>
              <a:t>Działalność pożytku publicznego  - </a:t>
            </a:r>
            <a:r>
              <a:rPr lang="pl-PL" dirty="0"/>
              <a:t>ustawa z dnia 24 kwietnia 2003 r. o </a:t>
            </a:r>
            <a:br>
              <a:rPr lang="pl-PL" dirty="0"/>
            </a:br>
            <a:r>
              <a:rPr lang="pl-PL" dirty="0"/>
              <a:t>	   działalności pożytku publicznego i o wolontariacie (</a:t>
            </a:r>
            <a:r>
              <a:rPr lang="pl-PL" dirty="0" err="1"/>
              <a:t>t.j.Dz.U.z</a:t>
            </a:r>
            <a:r>
              <a:rPr lang="pl-PL" dirty="0"/>
              <a:t> 2025 poz. 1338)</a:t>
            </a:r>
          </a:p>
          <a:p>
            <a:pPr marL="0" indent="0">
              <a:buNone/>
            </a:pPr>
            <a:r>
              <a:rPr lang="pl-PL" b="1" dirty="0"/>
              <a:t>	 - działalność gospodarczą – </a:t>
            </a:r>
            <a:r>
              <a:rPr lang="pl-PL" dirty="0"/>
              <a:t>ustawa z dnia 6 marca 2018 roku – Prawo 	</a:t>
            </a:r>
            <a:br>
              <a:rPr lang="pl-PL" dirty="0"/>
            </a:br>
            <a:r>
              <a:rPr lang="pl-PL" dirty="0"/>
              <a:t>          przedsiębiorców (</a:t>
            </a:r>
            <a:r>
              <a:rPr lang="pl-PL" dirty="0" err="1"/>
              <a:t>t.j</a:t>
            </a:r>
            <a:r>
              <a:rPr lang="pl-PL" dirty="0"/>
              <a:t>. Dz.U 2025 z  poz. 1795)	</a:t>
            </a:r>
          </a:p>
          <a:p>
            <a:pPr marL="0" indent="0">
              <a:buNone/>
            </a:pPr>
            <a:r>
              <a:rPr lang="pl-PL" b="1" dirty="0"/>
              <a:t>	 - inną działalność o charakterze odpłatnym </a:t>
            </a:r>
            <a:r>
              <a:rPr lang="pl-PL" dirty="0"/>
              <a:t>(działalność oświatowa , 					kulturalna lub odpłatna działalność kół gospodyń wiejskich</a:t>
            </a:r>
            <a:endParaRPr lang="pl-PL" b="1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Powyższe warunki należy traktować rozłącznie</a:t>
            </a:r>
          </a:p>
          <a:p>
            <a:pPr marL="0" indent="0">
              <a:buNone/>
            </a:pPr>
            <a:r>
              <a:rPr lang="pl-PL" u="sng" cap="none" dirty="0"/>
              <a:t>Weryfikacja w oparciu o </a:t>
            </a:r>
            <a:r>
              <a:rPr lang="pl-PL" cap="none" dirty="0"/>
              <a:t>: odpis z KRS lub z innego rejestru, statut, umowę spółki, uchwałę o prowadzeniu działalności odpłatnej pożytku publicznego, ostatnie zatwierdzone sprawozdanie finansowe.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995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DB7A59-9A4C-4617-ADCF-2C7E6EA5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5099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3200" dirty="0">
                <a:solidFill>
                  <a:schemeClr val="tx1"/>
                </a:solidFill>
              </a:rPr>
              <a:t>Kryterium   - cel działalności – art. 4 ust. 1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856503-A7FD-41D7-BA6D-AEF8D90F6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57779"/>
            <a:ext cx="9010618" cy="403342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Działalność  podmiotu ubiegającego się o status przedsiębiorstwa społecznego winna służyć rozwojowi  lokalnemu i mieć na celu: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reintegrację społeczną i zawodową osób zagrożonych wykluczeniem społecznym,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realizację usług społecznych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cap="none" dirty="0"/>
          </a:p>
          <a:p>
            <a:pPr>
              <a:buFont typeface="Wingdings" panose="05000000000000000000" pitchFamily="2" charset="2"/>
              <a:buChar char="Ø"/>
            </a:pPr>
            <a:endParaRPr lang="pl-PL" cap="none" dirty="0"/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statut, umowę spółki, treść wniosku, dokumentację prowadzonych działań</a:t>
            </a:r>
          </a:p>
        </p:txBody>
      </p:sp>
    </p:spTree>
    <p:extLst>
      <p:ext uri="{BB962C8B-B14F-4D97-AF65-F5344CB8AC3E}">
        <p14:creationId xmlns:p14="http://schemas.microsoft.com/office/powerpoint/2010/main" val="744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099BA4-72DD-4901-8263-5191C5474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405454"/>
            <a:ext cx="10364451" cy="75752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Kryterium  - zatrudnienie - art. 5 ust.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43C923-876C-4371-B454-7F66D3FAC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11551"/>
            <a:ext cx="9057915" cy="43796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Przedsiębiorstwo społeczne musi zatrudniać  minimum 3 pracowników zatrudnionych w rozumieniu kodeksu pracy na podstawie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umów o pracę lub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spółdzielczych umów o pracę  </a:t>
            </a:r>
          </a:p>
          <a:p>
            <a:pPr marL="0" indent="0" algn="just">
              <a:buNone/>
            </a:pPr>
            <a:r>
              <a:rPr lang="pl-PL" dirty="0"/>
              <a:t>A każdy z pracowników musi być zatrudniony na co najmniej ½ etatu, przy czym nie sumuje się części etatów w celu uzyskania minimalnej wielkości etatu.</a:t>
            </a:r>
          </a:p>
          <a:p>
            <a:pPr marL="0" indent="0" algn="just">
              <a:buNone/>
            </a:pPr>
            <a:r>
              <a:rPr lang="pl-PL" cap="none" dirty="0"/>
              <a:t>Niezależnie od powyższego,  przedsiębiorstwo społeczne może także zawierać umowy na podstawie kodeksu cywilnego: zlecenia, o dzieło lub inne umowy o świadczenie usług</a:t>
            </a:r>
          </a:p>
          <a:p>
            <a:pPr marL="0" indent="0" algn="just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zaświadczenia z ZUS, imienny raport miesięczny  o należnych składkach i wypłaconych świadczeniach ZUS RCA, kserokopie/skany umów o pracę albo spółdzielczych umów o pracę.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0386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C938E2-5BF7-45A2-9819-F77CFA3E8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7109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KRYTERIUM  – zatrudnienie - art. 5 ust.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35FA6B-3717-486E-9261-F475C1629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73693"/>
            <a:ext cx="9294397" cy="42553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Z ogólnej liczby pracowników,   co najmniej 30 % osób zatrudnionych winny stanowić  osoby zagrożone wykluczeniem społecznym z</a:t>
            </a:r>
            <a:r>
              <a:rPr lang="pl-PL" dirty="0"/>
              <a:t>atrudnione na podstawie umowy o pracę lub spółdzielczej umowy o pracę)</a:t>
            </a:r>
            <a:r>
              <a:rPr lang="pl-PL" b="1" dirty="0"/>
              <a:t> .</a:t>
            </a:r>
          </a:p>
          <a:p>
            <a:pPr marL="0" indent="0">
              <a:buNone/>
            </a:pPr>
            <a:endParaRPr lang="pl-PL" b="1" dirty="0"/>
          </a:p>
          <a:p>
            <a:pPr marL="0" indent="0" algn="just">
              <a:buNone/>
            </a:pPr>
            <a:r>
              <a:rPr lang="pl-PL" b="1" dirty="0"/>
              <a:t>Ogólną liczbę pracowników ustala się jako  sumę wszystkich zatrudnionych (umowy o pracę, pracę nakładczą) jak i  świadczących pracę na podstawie umów cywilnoprawnych a także osób prowadzących jednoosobową działalność gospodarczą, niebędących pracodawcami świadczących na rzecz przedsiębiorstwa społecznego usługi przez nieprzerwany okres co najmniej 3 miesięcy  (</a:t>
            </a:r>
            <a:r>
              <a:rPr lang="pl-PL" b="1" cap="none" dirty="0"/>
              <a:t>świadczenie pracy o charakterze ciągłym</a:t>
            </a:r>
            <a:r>
              <a:rPr lang="pl-PL" b="1" dirty="0"/>
              <a:t>).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wypełnione oświadczenie, dokumenty potwierdzające  spełnienie przez   osoby zagrożone wykluczeniem społecznym  wskazanej podstawy zagrożenia, wynikającej z przesłanek określonych w art. 2 pkt 6  lit a) do l) </a:t>
            </a:r>
          </a:p>
        </p:txBody>
      </p:sp>
    </p:spTree>
    <p:extLst>
      <p:ext uri="{BB962C8B-B14F-4D97-AF65-F5344CB8AC3E}">
        <p14:creationId xmlns:p14="http://schemas.microsoft.com/office/powerpoint/2010/main" val="1607394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83CE64-B796-4F01-AE40-7CAE93087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112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  (1)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B0A58A-66AF-4E17-ACCE-9DB7033A5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136342"/>
            <a:ext cx="8868728" cy="5103141"/>
          </a:xfrm>
        </p:spPr>
        <p:txBody>
          <a:bodyPr>
            <a:noAutofit/>
          </a:bodyPr>
          <a:lstStyle/>
          <a:p>
            <a:r>
              <a:rPr lang="pl-PL" sz="1300" dirty="0"/>
              <a:t>Bezrobotny</a:t>
            </a:r>
          </a:p>
          <a:p>
            <a:r>
              <a:rPr lang="pl-PL" sz="1300" dirty="0"/>
              <a:t>Bezrobotny długotrwale</a:t>
            </a:r>
          </a:p>
          <a:p>
            <a:r>
              <a:rPr lang="pl-PL" sz="1300" dirty="0"/>
              <a:t>Poszukujący pracy</a:t>
            </a:r>
          </a:p>
          <a:p>
            <a:r>
              <a:rPr lang="pl-PL" sz="1300" dirty="0"/>
              <a:t>Osoba niepełnosprawna </a:t>
            </a:r>
          </a:p>
          <a:p>
            <a:r>
              <a:rPr lang="pl-PL" sz="1300" dirty="0"/>
              <a:t>Absolwent centrum integracji społecznej</a:t>
            </a:r>
          </a:p>
          <a:p>
            <a:r>
              <a:rPr lang="pl-PL" sz="1300" dirty="0"/>
              <a:t>Absolwent klubu integracji społecznej </a:t>
            </a:r>
          </a:p>
          <a:p>
            <a:r>
              <a:rPr lang="pl-PL" sz="1300" dirty="0"/>
              <a:t>Osoba spełniająca kryteria art. 8 ust. 1 pkt 1 i 2 ustawy z dnia 12 marca 2004 r. o pomocy społecznej ( t.j. z 2023 r. poz. 901)</a:t>
            </a:r>
          </a:p>
          <a:p>
            <a:r>
              <a:rPr lang="pl-PL" sz="1300" dirty="0"/>
              <a:t>Osoba uprawniona do specjalnego zasiłku opiekuńczego, art. 16 a ust. 1 ustawy z dnia 28.11.2023 r. o świadczeniach rodzinnych (dz.U. z 2022 r. poz. 615 i 1265)</a:t>
            </a:r>
          </a:p>
          <a:p>
            <a:r>
              <a:rPr lang="pl-PL" sz="1300" dirty="0"/>
              <a:t>Osoba usamodzielniana – art. 140 ust. 1 i 2 ustawy z dnia 9.06.2011 r. o wspieraniu rodziny i systemie pieczy zastępczej (Dz.U. z 2022 r. poz. 447 i 1700) oraz  at.  88 ust. 1 ustawy z dnia 12 marca 2004 r. o pomocy społecznej,</a:t>
            </a:r>
          </a:p>
          <a:p>
            <a:r>
              <a:rPr lang="pl-PL" sz="1300" dirty="0"/>
              <a:t>Osoba z zaburzeniami psychicznymi – art. 3 pkt 1 ustawy z dnia 19.08.1994 r. o ochronie zdrowia psychicznego</a:t>
            </a:r>
          </a:p>
          <a:p>
            <a:r>
              <a:rPr lang="pl-PL" sz="1300" dirty="0"/>
              <a:t>Osoba pozbawiona wolności, osoba opuszczająca zakład karny oraz pełnoletnia opuszczająca zakład poprawczy,</a:t>
            </a:r>
          </a:p>
          <a:p>
            <a:r>
              <a:rPr lang="pl-PL" sz="1300" dirty="0"/>
              <a:t>Osoba starsza – art. 4 pkt 1 ustawy z dnia 11.09.2015 r. o osobach starszych</a:t>
            </a:r>
          </a:p>
          <a:p>
            <a:r>
              <a:rPr lang="pl-PL" sz="1300" dirty="0"/>
              <a:t>Osoba która uzyskała w Rzeczypospolitej Polskiej  status uchodźcy lub ochronę uzupełniającą </a:t>
            </a:r>
          </a:p>
        </p:txBody>
      </p:sp>
    </p:spTree>
    <p:extLst>
      <p:ext uri="{BB962C8B-B14F-4D97-AF65-F5344CB8AC3E}">
        <p14:creationId xmlns:p14="http://schemas.microsoft.com/office/powerpoint/2010/main" val="423781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B1FF52-4FEE-4BE2-8099-810507A1C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117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chemeClr val="tx1"/>
                </a:solidFill>
              </a:rPr>
              <a:t>STATUS PRZEDSIĘBIORSTWA SPOŁECZNEGO</a:t>
            </a:r>
            <a:br>
              <a:rPr lang="pl-PL" sz="2400" b="1" dirty="0">
                <a:solidFill>
                  <a:schemeClr val="tx1"/>
                </a:solidFill>
              </a:rPr>
            </a:br>
            <a:r>
              <a:rPr lang="pl-PL" sz="2400" b="1" dirty="0">
                <a:solidFill>
                  <a:schemeClr val="tx1"/>
                </a:solidFill>
              </a:rPr>
              <a:t>w województwie  śląskim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58E08C-B9C7-44B1-92C3-43FA951A2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6097"/>
            <a:ext cx="8596668" cy="41652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Podmioty zarejestrowane w Rejestrze Jednostek Pomocy Społecznej, którym przyznano status przedsiębiorstwa społecznego  w podziale na lata:</a:t>
            </a:r>
          </a:p>
          <a:p>
            <a:endParaRPr lang="pl-PL" dirty="0"/>
          </a:p>
          <a:p>
            <a:pPr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2022 r.   -     1   </a:t>
            </a:r>
          </a:p>
          <a:p>
            <a:pPr>
              <a:buAutoNum type="arabicParenR" startAt="2"/>
            </a:pPr>
            <a:r>
              <a:rPr lang="pl-PL" dirty="0">
                <a:solidFill>
                  <a:schemeClr val="tx1"/>
                </a:solidFill>
              </a:rPr>
              <a:t>2023 r.   -    97 </a:t>
            </a:r>
          </a:p>
          <a:p>
            <a:pPr>
              <a:buAutoNum type="arabicParenR" startAt="2"/>
            </a:pPr>
            <a:r>
              <a:rPr lang="pl-PL" dirty="0">
                <a:solidFill>
                  <a:schemeClr val="tx1"/>
                </a:solidFill>
              </a:rPr>
              <a:t>2024 r.   -    49  </a:t>
            </a:r>
          </a:p>
          <a:p>
            <a:pPr>
              <a:buAutoNum type="arabicParenR" startAt="2"/>
            </a:pPr>
            <a:r>
              <a:rPr lang="pl-PL" dirty="0">
                <a:solidFill>
                  <a:schemeClr val="tx1"/>
                </a:solidFill>
              </a:rPr>
              <a:t>2025 r.   -    74  </a:t>
            </a:r>
          </a:p>
          <a:p>
            <a:pPr>
              <a:buAutoNum type="arabicParenR" startAt="5"/>
            </a:pPr>
            <a:r>
              <a:rPr lang="pl-PL" dirty="0">
                <a:solidFill>
                  <a:schemeClr val="tx1"/>
                </a:solidFill>
              </a:rPr>
              <a:t>Od 1.01.2026 r. do  31 maja 2026 r. </a:t>
            </a:r>
            <a:r>
              <a:rPr lang="pl-PL">
                <a:solidFill>
                  <a:schemeClr val="tx1"/>
                </a:solidFill>
              </a:rPr>
              <a:t>-   34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630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794BE2-793F-47EC-9029-C1F6AA926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664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(2)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AB199-21D1-4E01-8694-D0ACF0377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500325"/>
            <a:ext cx="8876613" cy="487384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b="1" u="sng" dirty="0"/>
              <a:t>BEZROBOTNY </a:t>
            </a:r>
            <a:r>
              <a:rPr lang="pl-PL" dirty="0"/>
              <a:t> – </a:t>
            </a:r>
            <a:r>
              <a:rPr lang="pl-PL" cap="none" dirty="0"/>
              <a:t>art. 2 ust. 1  </a:t>
            </a:r>
            <a:r>
              <a:rPr lang="pl-PL" dirty="0"/>
              <a:t>lit. a-n </a:t>
            </a:r>
            <a:r>
              <a:rPr lang="pl-PL" cap="none" dirty="0"/>
              <a:t>ustawy z 20 marca 2025 r. o  rynku pracy i służbach zatrudnienia.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cap="none" dirty="0"/>
              <a:t>-  oznacza to osobę niezatrudnioną i niewykonującą innej pracy zarobkowej, nieucząca się w szkole, z wyjątkiem osoby uczącej się w szkole dla dorosłych, branżowej szkole II stopnia w formie stacjonarnej lub zaocznej, w szkole policealnej w formie stacjonarnej lub zaocznej, lub przystępującej do egzaminów eksternistycznych z </a:t>
            </a:r>
            <a:r>
              <a:rPr lang="pl-PL" dirty="0"/>
              <a:t>zakresu programu nauczania szkoły dla dorosłych lub branżowej szkoły II stopnia lub kształcącej się na studiach niestacjonarnych, niemającą stałego źródła dochodu, </a:t>
            </a:r>
            <a:r>
              <a:rPr lang="pl-PL" cap="none" dirty="0"/>
              <a:t>zdolną i gotową do podjęcia zatrudnienia w pełnym wymiarze czasu pracy obowiązującym w danym zawodzie lub w danej służbie albo innej pracy zarobkowej  albo jeżeli jest  osobą niepełnosprawną,  zdolną i gotową do podjęcia zatrudnienia co najmniej w połowie tego  czasu pracy, </a:t>
            </a:r>
            <a:r>
              <a:rPr lang="pl-PL" u="sng" cap="none" dirty="0"/>
              <a:t>zarejestrowaną w powiatowym urzędzie pracy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cap="none" dirty="0"/>
              <a:t>Pojęcie bezrobotnego w art. 2 ust. 1 lit. a – n  zawiera także wiele kryteriów pozytywnych i negatywnych, m.in.: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pl-PL" cap="none" dirty="0"/>
              <a:t>ukończyła 18 lat,</a:t>
            </a:r>
            <a:br>
              <a:rPr lang="pl-PL" cap="none" dirty="0"/>
            </a:br>
            <a:r>
              <a:rPr lang="pl-PL" cap="none" dirty="0"/>
              <a:t>- nie ukończyła 60 lat – kobieta lub 65 lat mężczyzna, </a:t>
            </a:r>
            <a:br>
              <a:rPr lang="pl-PL" cap="none" dirty="0"/>
            </a:br>
            <a:r>
              <a:rPr lang="pl-PL" cap="none" dirty="0"/>
              <a:t>- nie jest wpisana do CEIDG jako prowadząca działalność gospodarczą,</a:t>
            </a:r>
            <a:br>
              <a:rPr lang="pl-PL" cap="none" dirty="0"/>
            </a:br>
            <a:r>
              <a:rPr lang="pl-PL" cap="none" dirty="0"/>
              <a:t>- nie nabyła prawa do emerytury  lub renty z tyt. niezdolności do pracy, renty szkoleniowej, </a:t>
            </a:r>
            <a:br>
              <a:rPr lang="pl-PL" cap="none" dirty="0"/>
            </a:br>
            <a:r>
              <a:rPr lang="pl-PL" cap="none" dirty="0"/>
              <a:t>  renty  socjalnej, renty rodzinnej w wys. przekraczającej połowę najniższego wynagrodzenia,</a:t>
            </a:r>
            <a:br>
              <a:rPr lang="pl-PL" cap="none" dirty="0"/>
            </a:br>
            <a:r>
              <a:rPr lang="pl-PL" cap="none" dirty="0"/>
              <a:t>- nie nabyła prawa do zasiłku przedemerytalnego, świadczenia przedemerytalnego, świadczenia     </a:t>
            </a:r>
            <a:br>
              <a:rPr lang="pl-PL" cap="none" dirty="0"/>
            </a:br>
            <a:r>
              <a:rPr lang="pl-PL" cap="none" dirty="0"/>
              <a:t>  rehabilitacyjnego,   zasiłku chorobowego, macierzyńskiego,</a:t>
            </a:r>
            <a:br>
              <a:rPr lang="pl-PL" cap="none" dirty="0"/>
            </a:br>
            <a:r>
              <a:rPr lang="pl-PL" cap="none" dirty="0"/>
              <a:t>- nie jest członkiem zarządu, prokurentem lub pełnomocnikiem przedsiębiorcy,</a:t>
            </a:r>
            <a:br>
              <a:rPr lang="pl-PL" cap="none" dirty="0"/>
            </a:br>
            <a:r>
              <a:rPr lang="pl-PL" cap="none" dirty="0"/>
              <a:t>- nie jest osobę tymczasowo aresztowaną lub nie odbywa kary pozbawienia wolności,</a:t>
            </a:r>
            <a:br>
              <a:rPr lang="pl-PL" cap="none" dirty="0"/>
            </a:br>
            <a:r>
              <a:rPr lang="pl-PL" cap="none" dirty="0"/>
              <a:t>- n</a:t>
            </a:r>
            <a:r>
              <a:rPr lang="pl-PL" dirty="0"/>
              <a:t>ie podlega na podstawie odrębnych przepisów, obowiązkowi ubezpieczenia społecznego, z wyjątkiem </a:t>
            </a:r>
            <a:br>
              <a:rPr lang="pl-PL" dirty="0"/>
            </a:br>
            <a:r>
              <a:rPr lang="pl-PL" dirty="0"/>
              <a:t>   ubezpieczenia rolników,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pl-PL" cap="none" dirty="0"/>
              <a:t>i inne</a:t>
            </a:r>
            <a:br>
              <a:rPr lang="pl-PL" cap="none" dirty="0"/>
            </a:br>
            <a:endParaRPr lang="pl-PL" cap="none" dirty="0"/>
          </a:p>
          <a:p>
            <a:pPr>
              <a:lnSpc>
                <a:spcPct val="100000"/>
              </a:lnSpc>
            </a:pP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29694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4D63F6-D291-4435-B64C-E9F2BE833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3557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475831-6074-463B-8B6E-FEF2FEC2F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322773"/>
            <a:ext cx="9120977" cy="48383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600" cap="none" dirty="0"/>
          </a:p>
          <a:p>
            <a:pPr marL="0" indent="0">
              <a:buNone/>
            </a:pPr>
            <a:r>
              <a:rPr lang="pl-PL" sz="2600" cap="none" dirty="0"/>
              <a:t>Powyższe kryteria weryfikuje rejestrujący osobę powiatowy urząd pracy. Wszystkie kryteria muszą być spełnione zarówno w dniu rejestracji jak i w trakcie posiadania statusu bezrobotnego, w przeciwnym razie bezrobotny traci status bezrobotnego.</a:t>
            </a:r>
          </a:p>
          <a:p>
            <a:pPr marL="0" indent="0">
              <a:buNone/>
            </a:pPr>
            <a:r>
              <a:rPr lang="pl-PL" sz="2600" u="sng" cap="none" dirty="0"/>
              <a:t>Weryfikacja w oparciu o</a:t>
            </a:r>
            <a:r>
              <a:rPr lang="pl-PL" sz="2600" cap="none" dirty="0"/>
              <a:t>: aktualne zaświadczenie z powiatowego urzędu pracy</a:t>
            </a:r>
          </a:p>
          <a:p>
            <a:pPr marL="0" indent="0" algn="ctr">
              <a:buNone/>
            </a:pPr>
            <a:endParaRPr lang="pl-PL" sz="2300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0556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98A8EA-31FA-4906-B6D7-1FE42B2E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48283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D0EC9C-6DE8-455E-AC79-77FAFAA86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207363"/>
            <a:ext cx="9144625" cy="5273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BEZROBOTNY DŁUGOTRWALE </a:t>
            </a:r>
            <a:r>
              <a:rPr lang="pl-PL" dirty="0"/>
              <a:t>– </a:t>
            </a:r>
            <a:r>
              <a:rPr lang="pl-PL" cap="none" dirty="0"/>
              <a:t>art. 2 ust. 4 ustawy z 20.03.2025 r. o rynku pracy i służbach zatrudnienia  -</a:t>
            </a:r>
          </a:p>
          <a:p>
            <a:pPr algn="just">
              <a:buFontTx/>
              <a:buChar char="-"/>
            </a:pPr>
            <a:r>
              <a:rPr lang="pl-PL" cap="none" dirty="0"/>
              <a:t>oznacza to </a:t>
            </a:r>
            <a:r>
              <a:rPr lang="pl-PL" u="sng" cap="none" dirty="0"/>
              <a:t>bezrobotnego pozostającego w rejestrze powiatowego urzędu pracy </a:t>
            </a:r>
            <a:r>
              <a:rPr lang="pl-PL" cap="none" dirty="0"/>
              <a:t>łącznie przez okres ponad 12 miesięcy w okresie ostatnich 2 lat, z wyłączeniem okresów odbywania stażu  </a:t>
            </a:r>
          </a:p>
          <a:p>
            <a:pPr marL="0" indent="0">
              <a:buNone/>
            </a:pPr>
            <a:r>
              <a:rPr lang="pl-PL" b="1" cap="none" dirty="0"/>
              <a:t>POSZUKUJĄCY PRACY </a:t>
            </a:r>
            <a:r>
              <a:rPr lang="pl-PL" cap="none" dirty="0"/>
              <a:t>– art. 2 ust. 24 ww. ustawy   -   </a:t>
            </a:r>
          </a:p>
          <a:p>
            <a:pPr>
              <a:buFontTx/>
              <a:buChar char="-"/>
            </a:pPr>
            <a:r>
              <a:rPr lang="pl-PL" cap="none" dirty="0"/>
              <a:t>oznacza to osobę, o której mowa w art. 1 ust. 3 która ukończyła 18 lat i poszukuje zatrudnienia, innej pracy zarobkowej lub innej formy pomocy, zarejestrowaną w PUP </a:t>
            </a:r>
          </a:p>
          <a:p>
            <a:pPr>
              <a:buFontTx/>
              <a:buChar char="-"/>
            </a:pPr>
            <a:br>
              <a:rPr lang="pl-PL" cap="none" dirty="0"/>
            </a:br>
            <a:r>
              <a:rPr lang="pl-PL" u="sng" cap="none" dirty="0"/>
              <a:t>Weryfikacja w oparciu o</a:t>
            </a:r>
            <a:r>
              <a:rPr lang="pl-PL" cap="none" dirty="0"/>
              <a:t>: w obu ww. przypadkach - aktualne zaświadczenia powiatowego urzędu pracy</a:t>
            </a:r>
          </a:p>
        </p:txBody>
      </p:sp>
    </p:spTree>
    <p:extLst>
      <p:ext uri="{BB962C8B-B14F-4D97-AF65-F5344CB8AC3E}">
        <p14:creationId xmlns:p14="http://schemas.microsoft.com/office/powerpoint/2010/main" val="4162674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D767DE-34D5-41B0-BAF9-3CC364524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1547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(5)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74197A-6D01-4DD1-9739-96734AA72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233996"/>
            <a:ext cx="9065799" cy="518455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sz="3300" b="1" dirty="0"/>
              <a:t>Osoba niepełnosprawna </a:t>
            </a:r>
            <a:r>
              <a:rPr lang="pl-PL" sz="3300" cap="none" dirty="0"/>
              <a:t>– art. 1  ustawy  z dnia 27.08.1997 r. o rehabilitacji zawodowej i społecznej oraz zatrudnianiu osób niepełnosprawnych (</a:t>
            </a:r>
            <a:r>
              <a:rPr lang="pl-PL" sz="3300" cap="none" dirty="0" err="1"/>
              <a:t>t.j.Dz.U.z</a:t>
            </a:r>
            <a:r>
              <a:rPr lang="pl-PL" sz="3300" cap="none" dirty="0"/>
              <a:t> 2025 poz.913)</a:t>
            </a:r>
            <a:endParaRPr lang="pl-PL" sz="3300" dirty="0"/>
          </a:p>
          <a:p>
            <a:pPr marL="0" indent="0">
              <a:buNone/>
            </a:pPr>
            <a:r>
              <a:rPr lang="pl-PL" sz="3300" cap="none" dirty="0"/>
              <a:t>Osoba niepełnosprawna to osoba, której niepełnosprawność została potwierdzona orzeczeniem: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300" cap="none" dirty="0"/>
              <a:t>o zakwalifikowaniu przez organy orzekające do jednego z trzech stopni niepełnosprawności:</a:t>
            </a:r>
          </a:p>
          <a:p>
            <a:pPr marL="0" indent="0">
              <a:buNone/>
            </a:pPr>
            <a:r>
              <a:rPr lang="pl-PL" sz="3300" cap="none" dirty="0"/>
              <a:t>	- znaczny, </a:t>
            </a:r>
            <a:br>
              <a:rPr lang="pl-PL" sz="3300" cap="none" dirty="0"/>
            </a:br>
            <a:r>
              <a:rPr lang="pl-PL" sz="3300" cap="none" dirty="0"/>
              <a:t>	- umiarkowany,</a:t>
            </a:r>
            <a:br>
              <a:rPr lang="pl-PL" sz="3300" cap="none" dirty="0"/>
            </a:br>
            <a:r>
              <a:rPr lang="pl-PL" sz="3300" cap="none" dirty="0"/>
              <a:t>	- lekki,   </a:t>
            </a:r>
            <a:br>
              <a:rPr lang="pl-PL" sz="3300" cap="none" dirty="0"/>
            </a:br>
            <a:r>
              <a:rPr lang="pl-PL" sz="3300" cap="none" dirty="0"/>
              <a:t>     lub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300" cap="none" dirty="0"/>
              <a:t>o całkowitej lub częściowej niezdolności do pracy na podstawie odrębnych przepisów  (art. 12 ust.2, art. 12 ust. 3 ustawy z 17.12.1998 r. o emeryturach rentach z funduszu ubezpieczeń społecznych (t.j. Dz.U. z 2025 r. poz. 1749, lub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3300" cap="none" dirty="0"/>
              <a:t>o niepełnosprawności, wydanym przed ukończeniem 16 roku życia</a:t>
            </a:r>
          </a:p>
          <a:p>
            <a:pPr marL="0" indent="0">
              <a:buNone/>
            </a:pPr>
            <a:r>
              <a:rPr lang="pl-PL" sz="2900" u="sng" cap="none" dirty="0"/>
              <a:t>Weryfikacja w oparciu o</a:t>
            </a:r>
            <a:r>
              <a:rPr lang="pl-PL" sz="2900" cap="none" dirty="0"/>
              <a:t>: aktualne orzeczenie powiatowego (także wojewódzkiego) zespołu do spraw orzekania o stopniu niepełnosprawności, aktualne orzeczenie lekarza orzecznika ZUS)</a:t>
            </a:r>
          </a:p>
        </p:txBody>
      </p:sp>
    </p:spTree>
    <p:extLst>
      <p:ext uri="{BB962C8B-B14F-4D97-AF65-F5344CB8AC3E}">
        <p14:creationId xmlns:p14="http://schemas.microsoft.com/office/powerpoint/2010/main" val="2609782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B77791-3C03-4085-8740-784A29602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3323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(6)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C38297-28F7-4B92-92CF-20179989F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171851"/>
            <a:ext cx="8821432" cy="4619349"/>
          </a:xfrm>
        </p:spPr>
        <p:txBody>
          <a:bodyPr>
            <a:normAutofit fontScale="92500" lnSpcReduction="10000"/>
          </a:bodyPr>
          <a:lstStyle/>
          <a:p>
            <a:r>
              <a:rPr lang="pl-PL" sz="1800" b="1" dirty="0"/>
              <a:t>Absolwent centrum integracji społecznej oraz</a:t>
            </a:r>
          </a:p>
          <a:p>
            <a:r>
              <a:rPr lang="pl-PL" sz="1800" b="1" dirty="0"/>
              <a:t>Absolwent klubu integracji społecznej </a:t>
            </a:r>
            <a:r>
              <a:rPr lang="pl-PL" dirty="0"/>
              <a:t>-</a:t>
            </a:r>
            <a:r>
              <a:rPr lang="pl-PL" cap="none" dirty="0"/>
              <a:t>art. 2 ust. 1a i 1b ustawy z dnia 13 czerwca 2003 r. o zatrudnieniu socjalnym (</a:t>
            </a:r>
            <a:r>
              <a:rPr lang="pl-PL" cap="none" dirty="0" err="1"/>
              <a:t>t.j</a:t>
            </a:r>
            <a:r>
              <a:rPr lang="pl-PL" cap="none" dirty="0"/>
              <a:t>. Dz.U. z 2025 poz. 1718)</a:t>
            </a:r>
          </a:p>
          <a:p>
            <a:pPr marL="0" indent="0" algn="just">
              <a:buNone/>
            </a:pPr>
            <a:r>
              <a:rPr lang="pl-PL" u="sng" dirty="0"/>
              <a:t>absolwent centrum integracji społecznej </a:t>
            </a:r>
            <a:r>
              <a:rPr lang="pl-PL" dirty="0"/>
              <a:t>- </a:t>
            </a:r>
            <a:r>
              <a:rPr lang="pl-PL" cap="none" dirty="0"/>
              <a:t>oznacza to osobę, która przez okres nie krótszy niż 6 miesięcy uczestniczyła w zajęciach w centrum integracji społecznej i otrzymała zaświadczenie, o którym mowa w art. 13 ust. 5a; osoba ta jest absolwentem centrum integracji społecznej przez okres 6 miesięcy od dnia zakończenia zajęć w centrum integracji społecznej (warunek jest zachowany, jeżeli w tym okresie  nastąpi podjęcie pracy w PS);</a:t>
            </a:r>
            <a:endParaRPr lang="pl-PL" dirty="0"/>
          </a:p>
          <a:p>
            <a:pPr marL="0" indent="0" algn="just">
              <a:buNone/>
            </a:pPr>
            <a:r>
              <a:rPr lang="pl-PL" u="sng" dirty="0"/>
              <a:t>absolwent klubu integracji społecznej </a:t>
            </a:r>
            <a:r>
              <a:rPr lang="pl-PL" dirty="0"/>
              <a:t>- </a:t>
            </a:r>
            <a:r>
              <a:rPr lang="pl-PL" cap="none" dirty="0"/>
              <a:t>oznacza to osobę, która uczestniczyła w klubie integracji społecznej przez okres nie krótszy niż 6 miesięcy, posiada ważne zaświadczenie, o którym mowa w art. 18 ust. 5a, oraz zrealizowała postanowienia kontraktu socjalnego (brak określenia terminu na podjęcie pracy, niemniej jednak winien tu być zachowany związek między zakończeniem uczestnictwa a podjęciem pracy w PS);</a:t>
            </a:r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zaświadczenie kierownika Centrum, zaświadczenie podmiotu prowadzącego KIS</a:t>
            </a:r>
          </a:p>
        </p:txBody>
      </p:sp>
    </p:spTree>
    <p:extLst>
      <p:ext uri="{BB962C8B-B14F-4D97-AF65-F5344CB8AC3E}">
        <p14:creationId xmlns:p14="http://schemas.microsoft.com/office/powerpoint/2010/main" val="1202323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5A8E14-74AA-400E-B199-70AA4015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0660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4F232C-DB91-499E-950F-C4B817AF5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20428"/>
            <a:ext cx="9010618" cy="47699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b="1" cap="none" dirty="0"/>
              <a:t>OSOBA SPEŁNIAJĄCA KRYTERIA</a:t>
            </a:r>
            <a:r>
              <a:rPr lang="pl-PL" cap="none" dirty="0"/>
              <a:t>, o których mowa w art. 8 ust. 1 pkt 1 i 2 ustawy z dnia 12 marca 2004 r. o pomocy społecznej (t.j. Dz.U. z 2026 poz. 639)</a:t>
            </a:r>
          </a:p>
          <a:p>
            <a:pPr marL="0" indent="0" algn="just">
              <a:buNone/>
            </a:pPr>
            <a:r>
              <a:rPr lang="pl-PL" cap="none" dirty="0"/>
              <a:t>Art. 8 ust. 1 ustawy o pomocy społecznej stanowi, że prawo do świadczeń pieniężnych z pomocy społecznej, z zastrzeżeniem art. 40, art. 41, art. 53a i art. 91, przysługuje: </a:t>
            </a:r>
          </a:p>
          <a:p>
            <a:pPr marL="0" indent="0" algn="just">
              <a:buNone/>
            </a:pPr>
            <a:r>
              <a:rPr lang="pl-PL" cap="none" dirty="0"/>
              <a:t>1) osobie samotnie gospodarującej, której dochód  nie przekracza kwoty 776 zł, zwanej dalej „kryterium dochodowym osoby samotnie gospodarującej”, </a:t>
            </a:r>
          </a:p>
          <a:p>
            <a:pPr marL="0" indent="0" algn="just">
              <a:buNone/>
            </a:pPr>
            <a:r>
              <a:rPr lang="pl-PL" cap="none" dirty="0"/>
              <a:t>2) osobie w rodzinie, w której dochód  na osobę nie przekracza kwoty 600 zł, zwanej dalej „kryterium dochodowym na osobę w rodzinie”, </a:t>
            </a:r>
          </a:p>
          <a:p>
            <a:pPr marL="0" indent="0" algn="just">
              <a:buNone/>
            </a:pPr>
            <a:r>
              <a:rPr lang="pl-PL" u="sng" cap="none" dirty="0"/>
              <a:t>– przy jednoczesnym wystąpieniu co najmniej jednego z powodów wymienionych w art. 7 pkt 2–15 </a:t>
            </a:r>
            <a:r>
              <a:rPr lang="pl-PL" cap="none" dirty="0"/>
              <a:t>lub innych okoliczności uzasadniających udzielenie pomocy społecznej.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4780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639FD5-7C7C-4F6B-80CD-030FD64F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192390"/>
            <a:ext cx="10364451" cy="517824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(8)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E1386B-16C1-4E5E-88F6-B50D6C733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870011"/>
            <a:ext cx="9491466" cy="53510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200" cap="none" dirty="0"/>
              <a:t>Art. 7 ustawy o pomocy społecznej określa przesłanki, z powodu których osobie lub rodzinie udziela się pomocy społecznej zgodnie z art. 7 pkt 2-15 ustawy o pomocy społecznej - </a:t>
            </a:r>
            <a:r>
              <a:rPr lang="pl-PL" sz="1200" u="sng" cap="none" dirty="0"/>
              <a:t>pomocy społecznej udziela się </a:t>
            </a:r>
            <a:r>
              <a:rPr lang="pl-PL" sz="1200" cap="none" dirty="0"/>
              <a:t>osobom i rodzinom w szczególności z powodu: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2) sieroctwa;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3) bezdomności;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4) bezrobocia;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5) niepełnosprawności;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6) długotrwałej lub ciężkiej choroby;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7) przemocy w rodzinie;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7a) potrzeby ochrony ofiar handlu ludźmi;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8) potrzeby ochrony macierzyństwa lub wielodzietności;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9) bezradności w sprawach opiekuńczo-wychowawczych i prowadzenia gospodarstwa domowego, zwłaszcza w rodzinach niepełnych lub wielodzietnych;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10) (uchylony)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11) trudności w integracji cudzoziemców, którzy uzyskali w rzeczypospolitej polskiej status uchodźcy, ochronę uzupełniającą lub zezwolenie na pobyt czasowy udzielone w związku z okolicznością, o której mowa w art. 159 ust. 1 pkt 1 lit. c lub d ustawy z dnia 12 grudnia 2013 r. o cudzoziemcach;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12) trudności w przystosowaniu do życia po zwolnieniu z zakładu karnego;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13) alkoholizmu lub narkomanii;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14) zdarzenia losowego i sytuacji kryzysowej;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200" cap="none" dirty="0"/>
              <a:t>15) klęski żywiołowej lub ekologicznej. </a:t>
            </a:r>
          </a:p>
        </p:txBody>
      </p:sp>
    </p:spTree>
    <p:extLst>
      <p:ext uri="{BB962C8B-B14F-4D97-AF65-F5344CB8AC3E}">
        <p14:creationId xmlns:p14="http://schemas.microsoft.com/office/powerpoint/2010/main" val="37974926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BD51DE-6123-4533-88A7-A0F9A71AA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5986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(9)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058ED3-61C8-4DEB-9215-A034019DE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242" y="1601884"/>
            <a:ext cx="8897199" cy="4193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cap="none" dirty="0"/>
              <a:t>Dla uznania spełnienia przesłanek określonych w art. 8 ust. 1 pkt 1 i 2 ustawy o pomocy społecznej nie wystarcza jedynie ustalenie spełniania kryterium dochodowego. Koniecznym jest również wskazanie konkretnej przesłanki z art. 7 pkt 2-15 ustawy o pomocy społecznej, jak również faktu udzielenia pomocy społecznej, o której mowa w art. 7 ustawy o pomocy społecznej. </a:t>
            </a:r>
          </a:p>
          <a:p>
            <a:pPr marL="0" indent="0">
              <a:buNone/>
            </a:pPr>
            <a:endParaRPr lang="pl-PL" u="sng" cap="none" dirty="0"/>
          </a:p>
          <a:p>
            <a:pPr marL="0" indent="0">
              <a:buNone/>
            </a:pPr>
            <a:endParaRPr lang="pl-PL" u="sng" cap="none" dirty="0"/>
          </a:p>
          <a:p>
            <a:pPr marL="0" indent="0">
              <a:buNone/>
            </a:pPr>
            <a:endParaRPr lang="pl-PL" u="sng" cap="none" dirty="0"/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potwierdzenie właściwego ośrodka pomocy społecznej spełnienia kryterium  i udzielonej w związku z nią pomocy</a:t>
            </a:r>
          </a:p>
        </p:txBody>
      </p:sp>
    </p:spTree>
    <p:extLst>
      <p:ext uri="{BB962C8B-B14F-4D97-AF65-F5344CB8AC3E}">
        <p14:creationId xmlns:p14="http://schemas.microsoft.com/office/powerpoint/2010/main" val="1075052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261C18-7593-4C1C-91D7-D666216B6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2670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(10)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9CB92C-01A0-41D3-B4BA-705ED2CF6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367161"/>
            <a:ext cx="8852963" cy="442403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sz="2200" b="1" dirty="0"/>
              <a:t>OSOBA UPRAWNIONA DO SPECJALNEGO ZASIŁKU OPIEKUŃCZEGO</a:t>
            </a:r>
            <a:r>
              <a:rPr lang="pl-PL" sz="2200" b="1" cap="none" dirty="0"/>
              <a:t>, </a:t>
            </a:r>
            <a:r>
              <a:rPr lang="pl-PL" sz="2200" cap="none" dirty="0"/>
              <a:t>o której mowa </a:t>
            </a:r>
            <a:r>
              <a:rPr lang="pl-PL" sz="2200" b="1" cap="none" dirty="0"/>
              <a:t>w art. 16a ust. 1 </a:t>
            </a:r>
            <a:r>
              <a:rPr lang="pl-PL" sz="2200" cap="none" dirty="0"/>
              <a:t>ustawy z dnia 28 listopada 2003 r. o świadczeniach rodzinnych (Dz.U. z 2025 r. poz. 1208)   - uchylony  z dniem 1.01.2024 r. </a:t>
            </a:r>
          </a:p>
          <a:p>
            <a:pPr marL="0" indent="0" algn="just">
              <a:buNone/>
            </a:pPr>
            <a:r>
              <a:rPr lang="pl-PL" sz="2200" cap="none" dirty="0"/>
              <a:t>Specjalny zasiłek opiekuńczy przysługuje osobom, na których zgodnie z przepisami ustawy z dnia 25 lutego 1964 r. - kodeks rodzinny i opiekuńczy - ciąży obowiązek alimentacyjny, a także małżonkom, jeżeli:</a:t>
            </a:r>
          </a:p>
          <a:p>
            <a:pPr marL="0" indent="0">
              <a:buNone/>
            </a:pPr>
            <a:r>
              <a:rPr lang="pl-PL" sz="2200" cap="none" dirty="0"/>
              <a:t>1) nie podejmują zatrudnienia lub innej pracy zarobkowej lub</a:t>
            </a:r>
          </a:p>
          <a:p>
            <a:pPr marL="0" indent="0">
              <a:buNone/>
            </a:pPr>
            <a:r>
              <a:rPr lang="pl-PL" sz="2200" cap="none" dirty="0"/>
              <a:t>2) rezygnują z zatrudnienia lub innej pracy zarobkowej</a:t>
            </a:r>
          </a:p>
          <a:p>
            <a:pPr marL="0" indent="0" algn="just">
              <a:buNone/>
            </a:pPr>
            <a:r>
              <a:rPr lang="pl-PL" sz="2200" cap="none" dirty="0"/>
              <a:t>- w celu sprawowania stałej opieki nad osobą legitymującą się orzeczeniem o znacznym stopniu niepełnosprawności albo orzeczeniem o niepełnosprawności łącznie ze wskazaniami: konieczności stałej lub długotrwałej opieki lub pomocy innej osoby w związku ze znacznie ograniczoną możliwością samodzielnej egzystencji oraz konieczności stałego współudziału na co dzień opiekuna dziecka w procesie jego leczenia, rehabilitacji i edukacji.</a:t>
            </a:r>
          </a:p>
          <a:p>
            <a:pPr marL="0" indent="0">
              <a:buNone/>
            </a:pPr>
            <a:r>
              <a:rPr lang="pl-PL" sz="1900" u="sng" cap="none" dirty="0"/>
              <a:t>Weryfikacja w oparciu o: </a:t>
            </a:r>
            <a:r>
              <a:rPr lang="pl-PL" sz="1900" cap="none" dirty="0"/>
              <a:t>decyzję organu gminy przyznającą świadczenie,  zaświadczenie organu gminy potwierdzające okres pobierania świadczenia.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8937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AFCADE-D50A-4BCD-B065-B2FAA49CE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17251"/>
            <a:ext cx="10364451" cy="53266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(11)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BA008D-B2CE-48D9-8D8C-3044E962E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1091954"/>
            <a:ext cx="9207688" cy="5282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400" b="1" cap="none" dirty="0"/>
              <a:t>OSOBA USAMODZIELNIANA</a:t>
            </a:r>
            <a:r>
              <a:rPr lang="pl-PL" sz="1400" cap="none" dirty="0"/>
              <a:t>, o której mowa w art. 140 ust. 1 i 2 ustawy z dnia 9 czerwca 2011 r. o wspieraniu rodziny i systemie pieczy zastępczej oraz art. 88 ust. 1 ustawy z dnia 12 marca 2004 r. o pomocy społecznej</a:t>
            </a:r>
          </a:p>
          <a:p>
            <a:pPr marL="0" indent="0">
              <a:buNone/>
            </a:pPr>
            <a:r>
              <a:rPr lang="pl-PL" sz="1200" cap="none" dirty="0"/>
              <a:t>Osobie opuszczającej, po osiągnięciu pełnoletności, rodzinę zastępczą, rodzinny dom dziecka, placówkę opiekuńczo-wychowawczą lub regionalną placówkę opiekuńczo-terapeutyczną, zwanej dalej "osobą usamodzielnianą", w przypadku gdy umieszczenie w pieczy zastępczej nastąpiło na podstawie orzeczenia sądu:</a:t>
            </a:r>
          </a:p>
          <a:p>
            <a:pPr marL="0" indent="0">
              <a:buNone/>
            </a:pPr>
            <a:r>
              <a:rPr lang="pl-PL" sz="1200" cap="none" dirty="0"/>
              <a:t>1) przyznaje się pomoc na:</a:t>
            </a:r>
          </a:p>
          <a:p>
            <a:pPr marL="0" indent="0">
              <a:buNone/>
            </a:pPr>
            <a:r>
              <a:rPr lang="pl-PL" sz="1200" cap="none" dirty="0"/>
              <a:t>	a) kontynuowanie nauki,</a:t>
            </a:r>
          </a:p>
          <a:p>
            <a:pPr marL="0" indent="0">
              <a:buNone/>
            </a:pPr>
            <a:r>
              <a:rPr lang="pl-PL" sz="1200" cap="none" dirty="0"/>
              <a:t>	b) usamodzielnienie,</a:t>
            </a:r>
          </a:p>
          <a:p>
            <a:pPr marL="0" indent="0">
              <a:buNone/>
            </a:pPr>
            <a:r>
              <a:rPr lang="pl-PL" sz="1200" cap="none" dirty="0"/>
              <a:t>	c) zagospodarowanie;</a:t>
            </a:r>
          </a:p>
          <a:p>
            <a:pPr marL="0" indent="0">
              <a:buNone/>
            </a:pPr>
            <a:r>
              <a:rPr lang="pl-PL" sz="1200" cap="none" dirty="0"/>
              <a:t>2) udziela się pomocy w uzyskaniu:</a:t>
            </a:r>
          </a:p>
          <a:p>
            <a:pPr marL="0" indent="0">
              <a:buNone/>
            </a:pPr>
            <a:r>
              <a:rPr lang="pl-PL" sz="1200" cap="none" dirty="0"/>
              <a:t>	a) odpowiednich warunków mieszkaniowych,</a:t>
            </a:r>
          </a:p>
          <a:p>
            <a:pPr marL="0" indent="0">
              <a:buNone/>
            </a:pPr>
            <a:r>
              <a:rPr lang="pl-PL" sz="1200" cap="none" dirty="0"/>
              <a:t>	b) zatrudnienia;</a:t>
            </a:r>
          </a:p>
          <a:p>
            <a:pPr marL="0" indent="0">
              <a:buNone/>
            </a:pPr>
            <a:r>
              <a:rPr lang="pl-PL" sz="1200" cap="none" dirty="0"/>
              <a:t>	3) zapewnia się pomoc prawną i psychologiczną.</a:t>
            </a:r>
          </a:p>
          <a:p>
            <a:pPr marL="0" indent="0">
              <a:buNone/>
            </a:pPr>
            <a:r>
              <a:rPr lang="pl-PL" sz="1200" cap="none" dirty="0"/>
              <a:t>2. Przez osobę usamodzielnianą rozumie się również osobę, której pobyt w rodzinnej pieczy zastępczej ustał na skutek śmierci osób tworzących rodzinę zastępczą lub osoby prowadzącej rodzinny dom dziecka, w okresie 6 miesięcy przed osiągnięciem przez osobę usamodzielnianą pełnoletności.</a:t>
            </a:r>
          </a:p>
          <a:p>
            <a:pPr marL="0" indent="0">
              <a:buNone/>
            </a:pPr>
            <a:r>
              <a:rPr lang="pl-PL" sz="1200" u="sng" cap="none" dirty="0"/>
              <a:t>Weryfikacja w oparciu o</a:t>
            </a:r>
            <a:r>
              <a:rPr lang="pl-PL" sz="1200" cap="none" dirty="0"/>
              <a:t>:  dokument właściwego miejskiego ośrodka pomocy społecznej (MOPS) lub powiatowego centrum pomocy rodzinie  (PCPR) udzielającego ww. pomocy, potwierdzający że osoba została usamodzielniona.</a:t>
            </a:r>
          </a:p>
        </p:txBody>
      </p:sp>
    </p:spTree>
    <p:extLst>
      <p:ext uri="{BB962C8B-B14F-4D97-AF65-F5344CB8AC3E}">
        <p14:creationId xmlns:p14="http://schemas.microsoft.com/office/powerpoint/2010/main" val="248279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4D0F9E-9399-46A8-B33E-D71EB039C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91510"/>
          </a:xfrm>
        </p:spPr>
        <p:txBody>
          <a:bodyPr>
            <a:normAutofit/>
          </a:bodyPr>
          <a:lstStyle/>
          <a:p>
            <a:r>
              <a:rPr lang="pl-P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Przedsiębiorstwa społeczne w Polsce styczeń 2026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EDC3C283-A17B-4CFF-9C6B-62F6DF3022C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24093" y="1103586"/>
            <a:ext cx="8703149" cy="542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2841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3B60CC-2220-4DAB-AEF8-CBFCC315D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9537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(12)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1FD138-F237-4842-8A46-304452200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18083"/>
            <a:ext cx="9152508" cy="4273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900" b="1" cap="none" dirty="0"/>
              <a:t>OSOBA Z</a:t>
            </a:r>
            <a:r>
              <a:rPr lang="pl-PL" cap="none" dirty="0"/>
              <a:t> </a:t>
            </a:r>
            <a:r>
              <a:rPr lang="pl-PL" sz="1900" b="1" cap="none" dirty="0"/>
              <a:t>ZABURZENIAMI PSYCHICZNYMI</a:t>
            </a:r>
            <a:r>
              <a:rPr lang="pl-PL" cap="none" dirty="0"/>
              <a:t>, o której mowa w art. 3 pkt  1 ustawy z dnia 19 sierpnia 1994 r. o ochronie zdrowia psychicznego (</a:t>
            </a:r>
            <a:r>
              <a:rPr lang="pl-PL" cap="none" dirty="0" err="1"/>
              <a:t>t.j</a:t>
            </a:r>
            <a:r>
              <a:rPr lang="pl-PL" cap="none" dirty="0"/>
              <a:t>. Dz.U. z 2024 r. poz. </a:t>
            </a:r>
            <a:r>
              <a:rPr lang="pl-PL"/>
              <a:t>917</a:t>
            </a:r>
            <a:r>
              <a:rPr lang="pl-PL" cap="none"/>
              <a:t>)</a:t>
            </a:r>
            <a:endParaRPr lang="pl-PL" cap="none" dirty="0"/>
          </a:p>
          <a:p>
            <a:pPr marL="0" indent="0">
              <a:buNone/>
            </a:pPr>
            <a:r>
              <a:rPr lang="pl-PL" dirty="0"/>
              <a:t>Pojęcie osoby  z zaburzeniami psychicznymi, odnosi się   do osoby:  </a:t>
            </a:r>
          </a:p>
          <a:p>
            <a:r>
              <a:rPr lang="pl-PL" dirty="0"/>
              <a:t>chorej psychicznie (wykazującej zaburzenia psychotyczne),</a:t>
            </a:r>
          </a:p>
          <a:p>
            <a:r>
              <a:rPr lang="pl-PL" dirty="0"/>
              <a:t>upośledzonej umysłowo,</a:t>
            </a:r>
          </a:p>
          <a:p>
            <a:r>
              <a:rPr lang="pl-PL" dirty="0"/>
              <a:t>wykazującej inne zakłócenia czynności psychicznych, które zgodnie ze stanem wiedzy medycznej zaliczane są do zaburzeń psychicznych, a osoba ta wymaga świadczeń zdrowotnych lub innych form pomocy i opieki niezbędnych do życia w środowisku rodzinnym lub społecznym;</a:t>
            </a:r>
          </a:p>
          <a:p>
            <a:pPr marL="0" indent="0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aktualne orzeczenie lekarskie lekarza psychiatry potwierdzające powyższe choroby</a:t>
            </a:r>
          </a:p>
          <a:p>
            <a:endParaRPr lang="pl-PL" cap="none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31744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285223-5E98-453E-AA00-7BD2B6985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44680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Osoba zagrożona wykluczeniem społecznym (13)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9B8879-30D3-4267-AB7A-869A16882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225118"/>
            <a:ext cx="8931791" cy="5014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OSOBA POZBAIONA WOLNOŚCI, osoba opuszczająca zakład karny oraz pełnoletnia osoba opuszczająca zakład poprawczy</a:t>
            </a:r>
          </a:p>
          <a:p>
            <a:pPr marL="0" indent="0" algn="just">
              <a:buNone/>
            </a:pPr>
            <a:r>
              <a:rPr lang="pl-PL" u="sng" cap="none" dirty="0"/>
              <a:t>Weryfikacja w oparciu o</a:t>
            </a:r>
            <a:r>
              <a:rPr lang="pl-PL" cap="none" dirty="0"/>
              <a:t>: zaświadczenie  zakładu karnego (poprawczego), potwierdzający okres odbywania kary  (w tym również w formie dozoru elektronicznego) lub przebywania w zakładzie poprawczym</a:t>
            </a:r>
          </a:p>
          <a:p>
            <a:pPr marL="0" indent="0" algn="just">
              <a:buNone/>
            </a:pPr>
            <a:r>
              <a:rPr lang="pl-PL" sz="1800" b="1" dirty="0"/>
              <a:t>OSOBA STARSZA</a:t>
            </a:r>
            <a:r>
              <a:rPr lang="pl-PL" b="1" dirty="0"/>
              <a:t>, </a:t>
            </a:r>
            <a:r>
              <a:rPr lang="pl-PL" cap="none" dirty="0"/>
              <a:t>o której mowa w art. 4 ust. 1 ustawy z dnia 11 września 2015 r. o osobach starszych (Dz.U. poz. 1705) – to osoba, która ukończyła 60. rok życia przed podjęciem zatrudnienia.</a:t>
            </a:r>
          </a:p>
          <a:p>
            <a:pPr marL="0" indent="0" algn="just">
              <a:buNone/>
            </a:pPr>
            <a:endParaRPr lang="pl-PL" cap="none" dirty="0"/>
          </a:p>
          <a:p>
            <a:pPr marL="0" indent="0">
              <a:buNone/>
            </a:pPr>
            <a:r>
              <a:rPr lang="pl-PL" u="sng" cap="none" dirty="0"/>
              <a:t>Weryfikacja w oparciu o:</a:t>
            </a:r>
            <a:r>
              <a:rPr lang="pl-PL" cap="none" dirty="0"/>
              <a:t> dowód tożsamości  lub inny dowód potwierdzający wiek osoby.</a:t>
            </a:r>
          </a:p>
        </p:txBody>
      </p:sp>
    </p:spTree>
    <p:extLst>
      <p:ext uri="{BB962C8B-B14F-4D97-AF65-F5344CB8AC3E}">
        <p14:creationId xmlns:p14="http://schemas.microsoft.com/office/powerpoint/2010/main" val="15510121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0BDE14-AE49-4E4C-AFDC-F42EB1DD8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420169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Osoba zagrożona wykluczeniem społecznym (14)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43F178-9204-4F81-9299-91C96E314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127463"/>
            <a:ext cx="9247101" cy="53836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cap="none" dirty="0"/>
              <a:t>OSOBA , KTÓRA UZYSKAŁA W POLSCE STATUS UCHODŹCY LUB OCHRONĘ UZUPEŁNIAJĄCĄ – ustawa z 13.06.2003 r o udzielaniu cudzoziemcom ochrony na terytorium Rzeczypospolitej Polskiej  (</a:t>
            </a:r>
            <a:r>
              <a:rPr lang="pl-PL" b="1" cap="none" dirty="0" err="1"/>
              <a:t>t.j.Dz.U</a:t>
            </a:r>
            <a:r>
              <a:rPr lang="pl-PL" b="1" cap="none" dirty="0"/>
              <a:t>. z 2025 r. poz.223)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600" cap="none" dirty="0"/>
              <a:t>cudzoziemcowi nadaje się </a:t>
            </a:r>
            <a:r>
              <a:rPr lang="pl-PL" sz="1600" cap="none" dirty="0">
                <a:solidFill>
                  <a:srgbClr val="FF0000"/>
                </a:solidFill>
              </a:rPr>
              <a:t>status uchodźcy</a:t>
            </a:r>
            <a:r>
              <a:rPr lang="pl-PL" sz="1600" cap="none" dirty="0"/>
              <a:t>, jeżeli na skutek uzasadnionej obawy przed prześladowaniem w kraju pochodzenia z powodu rasy, religii, narodowości, przekonań politycznych lub przynależności do określonej grupy społecznej nie może lub nie chce korzystać z ochrony tego kraju.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600" cap="none" dirty="0"/>
              <a:t>cudzoziemcowi, który nie spełnia warunków do nadania statusu uchodźcy, udziela się </a:t>
            </a:r>
            <a:r>
              <a:rPr lang="pl-PL" sz="1600" cap="none" dirty="0">
                <a:solidFill>
                  <a:srgbClr val="FF0000"/>
                </a:solidFill>
              </a:rPr>
              <a:t>ochrony uzupełniającej,</a:t>
            </a:r>
            <a:r>
              <a:rPr lang="pl-PL" sz="1600" cap="none" dirty="0"/>
              <a:t> w przypadku gdy powrót do kraju pochodzenia może narazić go na rzeczywiste ryzyko doznania poważnej krzywdy przez:</a:t>
            </a:r>
          </a:p>
          <a:p>
            <a:pPr marL="0" indent="0" algn="just">
              <a:buNone/>
            </a:pPr>
            <a:r>
              <a:rPr lang="pl-PL" sz="1600" cap="none" dirty="0"/>
              <a:t>    1) orzeczenie kary śmierci lub wykonanie egzekucji,</a:t>
            </a:r>
          </a:p>
          <a:p>
            <a:pPr marL="0" indent="0" algn="just">
              <a:buNone/>
            </a:pPr>
            <a:r>
              <a:rPr lang="pl-PL" sz="1600" cap="none" dirty="0"/>
              <a:t>    2) tortury, nieludzkie lub poniżające traktowanie albo karanie,</a:t>
            </a:r>
          </a:p>
          <a:p>
            <a:pPr marL="0" indent="0" algn="just">
              <a:buNone/>
            </a:pPr>
            <a:r>
              <a:rPr lang="pl-PL" sz="1600" cap="none" dirty="0"/>
              <a:t>    3) poważne i zindywidualizowane zagrożenie dla życia lub zdrowia wynikające z powszechnego </a:t>
            </a:r>
            <a:br>
              <a:rPr lang="pl-PL" sz="1600" cap="none" dirty="0"/>
            </a:br>
            <a:r>
              <a:rPr lang="pl-PL" sz="1600" cap="none" dirty="0"/>
              <a:t>        stosowania przemocy wobec ludności cywilnej w sytuacji międzynarodowego lub </a:t>
            </a:r>
            <a:br>
              <a:rPr lang="pl-PL" sz="1600" cap="none" dirty="0"/>
            </a:br>
            <a:r>
              <a:rPr lang="pl-PL" sz="1600" cap="none" dirty="0"/>
              <a:t>        wewnętrznego konfliktu zbrojnego - i ze względu na to ryzyko nie może lub nie chce </a:t>
            </a:r>
            <a:br>
              <a:rPr lang="pl-PL" sz="1600" cap="none" dirty="0"/>
            </a:br>
            <a:r>
              <a:rPr lang="pl-PL" sz="1600" cap="none" dirty="0"/>
              <a:t>        korzystać z ochrony kraju pochodzenia.</a:t>
            </a:r>
          </a:p>
          <a:p>
            <a:pPr marL="0" indent="0" algn="just">
              <a:buNone/>
            </a:pPr>
            <a:r>
              <a:rPr lang="pl-PL" sz="1600" u="sng" cap="none" dirty="0"/>
              <a:t>Weryfikacja w oparciu o</a:t>
            </a:r>
            <a:r>
              <a:rPr lang="pl-PL" sz="1600" cap="none" dirty="0"/>
              <a:t>:  decyzję Szefa Urzędu do Spraw Cudzoziemców o nadaniu statusu uchodźcy lub ochrony uzupełniającej</a:t>
            </a:r>
          </a:p>
          <a:p>
            <a:pPr marL="0" indent="0">
              <a:buNone/>
            </a:pPr>
            <a:endParaRPr lang="pl-PL" sz="1600" cap="none" dirty="0"/>
          </a:p>
          <a:p>
            <a:pPr marL="0" indent="0">
              <a:buNone/>
            </a:pPr>
            <a:endParaRPr lang="pl-PL" sz="1600" cap="none" dirty="0"/>
          </a:p>
          <a:p>
            <a:pPr marL="0" indent="0">
              <a:buNone/>
            </a:pPr>
            <a:endParaRPr lang="pl-PL" sz="1600" cap="none" dirty="0"/>
          </a:p>
        </p:txBody>
      </p:sp>
    </p:spTree>
    <p:extLst>
      <p:ext uri="{BB962C8B-B14F-4D97-AF65-F5344CB8AC3E}">
        <p14:creationId xmlns:p14="http://schemas.microsoft.com/office/powerpoint/2010/main" val="30112634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9F9716-87EA-4973-BC70-F19B41AC4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56014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tx1"/>
                </a:solidFill>
              </a:rPr>
              <a:t>Nadzór i kontrola – art. 15 i art. 16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2DDF72-AEB8-46F2-930D-1587A8834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083077"/>
            <a:ext cx="9120977" cy="470812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Nadzór nad działalnością przedsiębiorstwa społecznego w zakresie spełniania warunków, o których mowa w art. 3, art. 4 ust. 1 oraz art. 5 – 10 sprawuje wojewoda, właściwy ze względu na siedzibę przedsiębiorstwa społecznego.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Wojewoda może zarządzić w przedsiębiorstwie społecznym kontrolę z urzędu  lub na wniosek innego organu administracji publicznej w zakresie spełniania warunków, o których mowa w art. 3, art. 4 ust. 1 oraz ort. 5 – 10.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Pozyskując w ramach działań nadzorczych lub kontroli informację o naruszeniu powyższych warunków wojewoda wzywa przedsiębiorstwo społeczne, </a:t>
            </a:r>
            <a:r>
              <a:rPr lang="pl-PL" b="1" cap="none" dirty="0"/>
              <a:t>pod rygorem utraty statusu przedsiębiorstwa społecznego</a:t>
            </a:r>
            <a:r>
              <a:rPr lang="pl-PL" cap="none" dirty="0"/>
              <a:t>, do zaniechania naruszeń warunków oraz złożenia niezbędnych wyjaśnień w terminie nie krótszym niż 14 dni od dnia otrzymania wezwania (termin  uwzględnia rodzaj stwierdzonych naruszeń).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cap="none" dirty="0"/>
              <a:t>Przedsiębiorstwo społeczne może złożyć do wojewody wniosek o zwolnienie na czas określony, nie dłuższy niż 6 miesięcy, od obowiązku spełniania warunków  z art. 5 ust. 2 (kryterium zatrudnieniowe), jeżeli jego naruszenie nastąpiło z przyczyn niezależnych od przedsiębiorstwa społecznego  i dopełnił obowiązku zgłoszenia tego naruszenia w terminie  14 dni od dnia zaistnienia.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61954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7AD23C-9A24-437D-B591-2A8211DC9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629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Kryteria weryfikowane na etapie kontroli przedsiębiorstwa społecznego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318A44-26DD-45A3-9200-1D5EF67CF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84412"/>
            <a:ext cx="9160391" cy="4687409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pl-PL" u="sng" dirty="0"/>
              <a:t>Przedmiotem kontroli </a:t>
            </a:r>
            <a:r>
              <a:rPr lang="pl-PL" dirty="0"/>
              <a:t>będzie sprawdzenie na dzień kontroli </a:t>
            </a:r>
            <a:r>
              <a:rPr lang="pl-PL" u="sng" dirty="0"/>
              <a:t>spełnienia (zachowania) wszystkich kryteriów,</a:t>
            </a:r>
            <a:r>
              <a:rPr lang="pl-PL" dirty="0"/>
              <a:t> które były przedmiotem badania przy przyznawaniu przez wojewodę statusu przedsiębiorstwa społecznego.</a:t>
            </a:r>
          </a:p>
          <a:p>
            <a:pPr marL="457200" indent="-457200" algn="just">
              <a:buAutoNum type="arabicPeriod"/>
            </a:pPr>
            <a:r>
              <a:rPr lang="pl-PL" dirty="0">
                <a:solidFill>
                  <a:schemeClr val="tx1"/>
                </a:solidFill>
              </a:rPr>
              <a:t>Dodatkowo na tym etapie następuje weryfikacja </a:t>
            </a:r>
            <a:r>
              <a:rPr lang="pl-PL" dirty="0"/>
              <a:t>realizowania obowiązku tworzenia </a:t>
            </a:r>
            <a:r>
              <a:rPr lang="pl-PL" u="sng" dirty="0"/>
              <a:t>indywidualnych planów reintegracji </a:t>
            </a:r>
            <a:r>
              <a:rPr lang="pl-PL" dirty="0"/>
              <a:t>dla pracowników zagrożonych wykluczeniem społecznym. Jest on wymagany w przypadku pracowników zagrożonych wykluczeniem społecznym, na których zatruDnienie zostało przekazane wsparcie ze Środków PFRON, FUNDUSZU Pracy lub poprzez działania OWES. Plan Reintegracyjny winien powstać po zatrudnieniu pracownika w przedsiębiorstwie społecznym.</a:t>
            </a:r>
          </a:p>
        </p:txBody>
      </p:sp>
    </p:spTree>
    <p:extLst>
      <p:ext uri="{BB962C8B-B14F-4D97-AF65-F5344CB8AC3E}">
        <p14:creationId xmlns:p14="http://schemas.microsoft.com/office/powerpoint/2010/main" val="37690920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705A13-EFF7-4F9E-8D36-6C16F093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4445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Obowiązki przedsiębiorstwa społecznego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BD06D6-E029-4065-A5A2-E35BD234D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53592"/>
            <a:ext cx="8931791" cy="4518733"/>
          </a:xfrm>
        </p:spPr>
        <p:txBody>
          <a:bodyPr>
            <a:normAutofit/>
          </a:bodyPr>
          <a:lstStyle/>
          <a:p>
            <a:pPr algn="just"/>
            <a:r>
              <a:rPr lang="pl-PL" cap="none" dirty="0"/>
              <a:t>Zgłaszać wojewodzie zmiany powodujące naruszenie warunków, o których mowa w art. 3, art. 4 ust. 1 oraz art. 5-9  oraz wskazać przyczyny naruszenia warunków w terminie 14 dni do dnia zaistnienia tych zmian;</a:t>
            </a:r>
          </a:p>
          <a:p>
            <a:pPr algn="just"/>
            <a:r>
              <a:rPr lang="pl-PL" cap="none" dirty="0"/>
              <a:t>Sporządzać roczne sprawozdanie </a:t>
            </a:r>
            <a:r>
              <a:rPr lang="pl-PL" cap="none" dirty="0">
                <a:solidFill>
                  <a:srgbClr val="FF0000"/>
                </a:solidFill>
              </a:rPr>
              <a:t>w terminie do 31 marca roku następującego po roku, za który jest składane to sprawozdanie i przekazywać je wojewodzie w formie elektronicznej w Centralnej Aplikacji Statystycznej </a:t>
            </a:r>
            <a:r>
              <a:rPr lang="pl-PL" cap="none" dirty="0"/>
              <a:t> – art. 10 ust. 1 - 4 ustawy o ekonomii społecznej;   szczegółowy zakres i wzór rocznego sprawozdania,  uwzględniając potrzebę ujednolicenia zgromadzonych informacji określa rozporządzenie z dnia   26.10.2022 r. Ministra Rodziny i Polityki Społecznej w sprawie rocznego sprawozdania przedsiębiorstwa społecznego (Dz.U. z 2022 r. poz.2215);</a:t>
            </a:r>
          </a:p>
          <a:p>
            <a:pPr marL="0" indent="0" algn="just">
              <a:buNone/>
            </a:pPr>
            <a:endParaRPr lang="pl-PL" cap="none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89975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C88EB1-E360-4270-8C1C-B15D44ED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95378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UTRATA STATUSU PRZEDSIĘBIORSTWA SPOŁECZNEGO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6CB8B1-9BED-431E-859A-9D9C333521E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82572"/>
            <a:ext cx="9097329" cy="4536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Wojewoda wydaje decyzję o utracie statusu przedsiębiorstwa społecznego w przypadkach, gdy: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Przedsiębiorstwo społeczne nie spełnia </a:t>
            </a:r>
            <a:r>
              <a:rPr lang="pl-PL" b="1" dirty="0"/>
              <a:t>któregokolwiek</a:t>
            </a:r>
            <a:r>
              <a:rPr lang="pl-PL" dirty="0"/>
              <a:t> z warunków, o których mowa w art. 3, art. 4 ust. 1 oraz art. 5-10, mimo upływu terminu, wskazanego przez wojewodę  w wezwaniu do zaniechania naruszeń i złożenia niezbędnych wyjaśnień; Ponownie </a:t>
            </a:r>
            <a:r>
              <a:rPr lang="pl-PL" dirty="0">
                <a:solidFill>
                  <a:srgbClr val="FF0000"/>
                </a:solidFill>
              </a:rPr>
              <a:t>Podmiot może starać się o status po upływie roku od dnia, w którym decyzja o utracie statusu stała się ostateczna;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Ogłoszono upadłość przedsiębiorstwa społecznego lub Oddalono wniosek przedsiębiorstwa o ogłoszenie upadłości, z uwagi na fakt, że jego majątek nie wystarcza na zaspokojenie kosztów postępowania (orzeczenie sądu);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Otwarto likwidację przedsiębiorstwa społecznego (przepisy odrębne np. uchwała właściwego organu przedsiębiorstwa);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Przedsiębiorstwo społeczne wystąpiło z wnioskiem o wydanie takiej decyzji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71246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E48490-F769-4156-BFFB-1C8B7B26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7996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tx1"/>
                </a:solidFill>
              </a:rPr>
              <a:t>Sprawozdawczość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57866E-610B-439A-B091-F18DDFD3A6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0222" y="1198486"/>
            <a:ext cx="9388992" cy="51756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cap="none" dirty="0"/>
              <a:t>Przedsiębiorstwo społeczne ma obowiązek sporządzać roczne sprawozdanie i przekazać je w formie elektronicznej w Centralnej Aplikacji Statystycznej (CAS).  Roczne sprawozdanie sporządza się w terminie do 31 marca roku następującego po roku, za który jest składane to sprawozdanie. Zawiera ono: </a:t>
            </a:r>
          </a:p>
          <a:p>
            <a:r>
              <a:rPr lang="pl-PL" cap="none" dirty="0"/>
              <a:t>informacje identyfikujące  przedsiębiorstwo: </a:t>
            </a:r>
            <a:br>
              <a:rPr lang="pl-PL" cap="none" dirty="0"/>
            </a:br>
            <a:r>
              <a:rPr lang="pl-PL" cap="none" dirty="0"/>
              <a:t>	a) nazwę i formę prawną,</a:t>
            </a:r>
            <a:br>
              <a:rPr lang="pl-PL" cap="none" dirty="0"/>
            </a:br>
            <a:r>
              <a:rPr lang="pl-PL" cap="none" dirty="0"/>
              <a:t>	b) adres siedziby oraz dane kontaktowe,</a:t>
            </a:r>
            <a:br>
              <a:rPr lang="pl-PL" cap="none" dirty="0"/>
            </a:br>
            <a:r>
              <a:rPr lang="pl-PL" cap="none" dirty="0"/>
              <a:t>	c) NIP, REGON oraz numer w KRS, innej ewidencji lub inny rejestrze,</a:t>
            </a:r>
          </a:p>
          <a:p>
            <a:r>
              <a:rPr lang="pl-PL" cap="none" dirty="0"/>
              <a:t>szczegółowe informacje o:</a:t>
            </a:r>
            <a:br>
              <a:rPr lang="pl-PL" cap="none" dirty="0"/>
            </a:br>
            <a:r>
              <a:rPr lang="pl-PL" cap="none" dirty="0"/>
              <a:t>	a) podjętych działaniach dotyczących reintegracji społecznej i zawodowej osób    </a:t>
            </a:r>
            <a:br>
              <a:rPr lang="pl-PL" cap="none" dirty="0"/>
            </a:br>
            <a:r>
              <a:rPr lang="pl-PL" cap="none" dirty="0"/>
              <a:t>      zatrudnionych wraz z osiągniętymi efektami,</a:t>
            </a:r>
            <a:br>
              <a:rPr lang="pl-PL" cap="none" dirty="0"/>
            </a:br>
            <a:r>
              <a:rPr lang="pl-PL" cap="none" dirty="0"/>
              <a:t>	b) zatrudnieniu, z uwzględnieniem warunków, o których mowa w art. 5 ust. 2,</a:t>
            </a:r>
            <a:br>
              <a:rPr lang="pl-PL" cap="none" dirty="0"/>
            </a:br>
            <a:r>
              <a:rPr lang="pl-PL" cap="none" dirty="0"/>
              <a:t>	c) korzystaniu z instrumentów wsparcia, o których mowa w at. 21, art. 22 i art. 24 – </a:t>
            </a:r>
            <a:br>
              <a:rPr lang="pl-PL" cap="none" dirty="0"/>
            </a:br>
            <a:r>
              <a:rPr lang="pl-PL" cap="none" dirty="0"/>
              <a:t>      26.</a:t>
            </a:r>
          </a:p>
          <a:p>
            <a:pPr marL="0" indent="0">
              <a:buNone/>
            </a:pPr>
            <a:br>
              <a:rPr lang="pl-PL" i="1" cap="none" dirty="0"/>
            </a:br>
            <a:r>
              <a:rPr lang="pl-PL" i="1" cap="none" dirty="0"/>
              <a:t>Za sprawy dotyczące obsługi CAS odpowiada Wojewódzki Administrator CAS Pan Marek Zawora - tel.322077669</a:t>
            </a:r>
          </a:p>
          <a:p>
            <a:pPr marL="0" indent="0">
              <a:buNone/>
            </a:pPr>
            <a:endParaRPr lang="pl-PL" i="1" cap="none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77825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B5CD8-5D09-4611-BD12-4020CD9DB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542DA3-28AC-4C3B-9AA4-BA312F80A8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8596668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6000" dirty="0"/>
              <a:t>DZIĘKUJEMY za uwagę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Monika Błaszczyk</a:t>
            </a:r>
          </a:p>
          <a:p>
            <a:pPr marL="0" indent="0">
              <a:buNone/>
            </a:pPr>
            <a:r>
              <a:rPr lang="pl-PL" b="1" dirty="0"/>
              <a:t>Paweł Krupa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55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B9A65B-3C79-4B14-8E3C-B22FCE8DF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6937453" cy="57109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Pojęcie ekonomii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45F4D2-C84F-4CC4-AC37-17897E3654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84917"/>
            <a:ext cx="9199805" cy="5264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Działalność podmiotów ekonomii społecznej na rzecz społeczności lokalnej w zakresie:</a:t>
            </a:r>
          </a:p>
          <a:p>
            <a:pPr lvl="1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Reintegracji społecznej i zawodowej,</a:t>
            </a:r>
          </a:p>
          <a:p>
            <a:pPr lvl="1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Tworzenia miejsc pracy dla osób zagrożonych wykluczeniem społecznym</a:t>
            </a:r>
          </a:p>
          <a:p>
            <a:pPr lvl="1">
              <a:buFontTx/>
              <a:buChar char="-"/>
            </a:pPr>
            <a:r>
              <a:rPr lang="pl-PL" dirty="0">
                <a:solidFill>
                  <a:schemeClr val="tx1"/>
                </a:solidFill>
              </a:rPr>
              <a:t>Świadczenie usług społecznych</a:t>
            </a: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Realizowana w formie:</a:t>
            </a: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	- </a:t>
            </a:r>
            <a:r>
              <a:rPr lang="pl-PL" b="1" dirty="0">
                <a:solidFill>
                  <a:schemeClr val="tx1"/>
                </a:solidFill>
              </a:rPr>
              <a:t>działalności gospodarczej</a:t>
            </a:r>
            <a:r>
              <a:rPr lang="pl-PL" dirty="0">
                <a:solidFill>
                  <a:schemeClr val="tx1"/>
                </a:solidFill>
              </a:rPr>
              <a:t> (</a:t>
            </a:r>
            <a:r>
              <a:rPr lang="pl-PL" cap="none" dirty="0">
                <a:solidFill>
                  <a:schemeClr val="tx1"/>
                </a:solidFill>
              </a:rPr>
              <a:t>wykonywanej we własnym imieniu i w sposób ciągły</a:t>
            </a:r>
            <a:r>
              <a:rPr lang="pl-PL" dirty="0">
                <a:solidFill>
                  <a:schemeClr val="tx1"/>
                </a:solidFill>
              </a:rPr>
              <a:t>) 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         ustawa – Prawo  przedsiębiorców  z 6.03.2018 r.  (tj. z 2025 poz. 1795)</a:t>
            </a: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	- </a:t>
            </a:r>
            <a:r>
              <a:rPr lang="pl-PL" b="1" dirty="0">
                <a:solidFill>
                  <a:schemeClr val="tx1"/>
                </a:solidFill>
              </a:rPr>
              <a:t>działalności pożytku publicznego  </a:t>
            </a:r>
            <a:r>
              <a:rPr lang="pl-PL" dirty="0">
                <a:solidFill>
                  <a:schemeClr val="tx1"/>
                </a:solidFill>
              </a:rPr>
              <a:t>(</a:t>
            </a:r>
            <a:r>
              <a:rPr lang="pl-PL" cap="none" dirty="0">
                <a:solidFill>
                  <a:schemeClr val="tx1"/>
                </a:solidFill>
              </a:rPr>
              <a:t>prowadzonej przez organizacje pozarządowe 	</a:t>
            </a:r>
            <a:r>
              <a:rPr lang="pl-PL" dirty="0">
                <a:solidFill>
                  <a:schemeClr val="tx1"/>
                </a:solidFill>
              </a:rPr>
              <a:t>  </a:t>
            </a:r>
            <a:r>
              <a:rPr lang="pl-PL" cap="none" dirty="0">
                <a:solidFill>
                  <a:schemeClr val="tx1"/>
                </a:solidFill>
              </a:rPr>
              <a:t>i podmioty wymienione w art. 3 ust. 3 ustawy z 24.04.2003 r. o działalności 		  pożytku publicznego i o wolontariacie (tj. Dz.U. z 2025 poz. 1338), w sferze </a:t>
            </a:r>
            <a:br>
              <a:rPr lang="pl-PL" cap="none" dirty="0">
                <a:solidFill>
                  <a:schemeClr val="tx1"/>
                </a:solidFill>
              </a:rPr>
            </a:br>
            <a:r>
              <a:rPr lang="pl-PL" cap="none" dirty="0">
                <a:solidFill>
                  <a:schemeClr val="tx1"/>
                </a:solidFill>
              </a:rPr>
              <a:t>         zadań publicznych – art. 4 ust. 1</a:t>
            </a:r>
            <a:r>
              <a:rPr lang="pl-PL" dirty="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	- </a:t>
            </a:r>
            <a:r>
              <a:rPr lang="pl-PL" b="1" dirty="0">
                <a:solidFill>
                  <a:schemeClr val="tx1"/>
                </a:solidFill>
              </a:rPr>
              <a:t>innej działalności o charakterze odpłatnym </a:t>
            </a:r>
            <a:r>
              <a:rPr lang="pl-PL" dirty="0">
                <a:solidFill>
                  <a:schemeClr val="tx1"/>
                </a:solidFill>
              </a:rPr>
              <a:t>( </a:t>
            </a:r>
            <a:r>
              <a:rPr lang="pl-PL" cap="none" dirty="0">
                <a:solidFill>
                  <a:schemeClr val="tx1"/>
                </a:solidFill>
              </a:rPr>
              <a:t>oświatowej, kulturalnej, kół 		</a:t>
            </a:r>
            <a:r>
              <a:rPr lang="pl-PL" dirty="0">
                <a:solidFill>
                  <a:schemeClr val="tx1"/>
                </a:solidFill>
              </a:rPr>
              <a:t>  </a:t>
            </a:r>
            <a:r>
              <a:rPr lang="pl-PL" cap="none" dirty="0">
                <a:solidFill>
                  <a:schemeClr val="tx1"/>
                </a:solidFill>
              </a:rPr>
              <a:t>gospodyń wiejskich) – ustawa – Prawo oświatowe z 14.12.2016 r. (</a:t>
            </a:r>
            <a:r>
              <a:rPr lang="pl-PL" cap="none" dirty="0" err="1">
                <a:solidFill>
                  <a:schemeClr val="tx1"/>
                </a:solidFill>
              </a:rPr>
              <a:t>t.j</a:t>
            </a:r>
            <a:r>
              <a:rPr lang="pl-PL" cap="none" dirty="0">
                <a:solidFill>
                  <a:schemeClr val="tx1"/>
                </a:solidFill>
              </a:rPr>
              <a:t>. Dz.U. z 2026 </a:t>
            </a:r>
            <a:br>
              <a:rPr lang="pl-PL" cap="none" dirty="0">
                <a:solidFill>
                  <a:schemeClr val="tx1"/>
                </a:solidFill>
              </a:rPr>
            </a:br>
            <a:r>
              <a:rPr lang="pl-PL" cap="none" dirty="0">
                <a:solidFill>
                  <a:schemeClr val="tx1"/>
                </a:solidFill>
              </a:rPr>
              <a:t>         poz. 504 i ustawa z  7.09.1991 r. o systemie oświaty (</a:t>
            </a:r>
            <a:r>
              <a:rPr lang="pl-PL" dirty="0" err="1">
                <a:solidFill>
                  <a:schemeClr val="tx1"/>
                </a:solidFill>
              </a:rPr>
              <a:t>t.j.Dz.U</a:t>
            </a:r>
            <a:r>
              <a:rPr lang="pl-PL" dirty="0">
                <a:solidFill>
                  <a:schemeClr val="tx1"/>
                </a:solidFill>
              </a:rPr>
              <a:t>. z 2026 poz. 319</a:t>
            </a:r>
            <a:r>
              <a:rPr lang="pl-PL" cap="none" dirty="0">
                <a:solidFill>
                  <a:schemeClr val="tx1"/>
                </a:solidFill>
              </a:rPr>
              <a:t> </a:t>
            </a:r>
            <a:br>
              <a:rPr lang="pl-PL" cap="none" dirty="0">
                <a:solidFill>
                  <a:schemeClr val="tx1"/>
                </a:solidFill>
              </a:rPr>
            </a:br>
            <a:r>
              <a:rPr lang="pl-PL" cap="none" dirty="0">
                <a:solidFill>
                  <a:schemeClr val="tx1"/>
                </a:solidFill>
              </a:rPr>
              <a:t>         oraz ustawa z 9.11.2018 r. o kołach gospodyń wiejskich (Dz.U. </a:t>
            </a:r>
            <a:r>
              <a:rPr lang="pl-PL" dirty="0">
                <a:solidFill>
                  <a:schemeClr val="tx1"/>
                </a:solidFill>
              </a:rPr>
              <a:t>z. 2024 poz. 1761)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316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03ECD8-499A-4A7C-B131-F6646E88A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161" y="684520"/>
            <a:ext cx="8789901" cy="899914"/>
          </a:xfrm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Cele przedsiębiorstwa społecznego – art. 4 ust.1 pkt 1 i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5C0526-1C4B-4C6A-B96F-0CF7B1DB36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48901"/>
            <a:ext cx="9104899" cy="4113319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Reintegracja społeczna i zawodowa osób zagrożonych wykluczeniem społecznym </a:t>
            </a:r>
            <a:endParaRPr lang="pl-PL" cap="none" dirty="0"/>
          </a:p>
          <a:p>
            <a:pPr marL="0" indent="0">
              <a:lnSpc>
                <a:spcPct val="100000"/>
              </a:lnSpc>
              <a:buNone/>
            </a:pPr>
            <a:r>
              <a:rPr lang="pl-PL" cap="none" dirty="0"/>
              <a:t>Reintegracja społeczna  - działania służące odbudowaniu lub nabyciu i podtrzymaniu umiejętności uczestniczenia w życiu społeczności lokalnej i pełnienia ról społecznych w miejscu pracy, zamieszkania lub pobytu, w tym rehabilitację społeczną osób niepełnosprawnych;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cap="none" dirty="0"/>
              <a:t>Reintegracja zawodowa – działania służące zdobyciu nowych kwalifikacji, kompetencji, wiedzy i umiejętności w celu odbudowania lub uzyskania i podtrzymania zdolności do samodzielnego świadczenia pracy na rynku pracy i awansu zawodowego, w tym rehabilitację zawodową osób niepełnosprawnych.</a:t>
            </a:r>
          </a:p>
          <a:p>
            <a:r>
              <a:rPr lang="pl-PL" b="1" dirty="0"/>
              <a:t>Realizacja usług społecznych </a:t>
            </a:r>
          </a:p>
          <a:p>
            <a:pPr marL="0" indent="0">
              <a:buNone/>
            </a:pPr>
            <a:r>
              <a:rPr lang="pl-PL" cap="none" dirty="0"/>
              <a:t>Usługi społeczne – działania z zakresu, o którym mowa w art. 2 ust. 1 pkt 1- 14 ustawy z dnia 19 lipca 2019 r. o realizowaniu usług społecznych przez centrum usług społecznych  (</a:t>
            </a:r>
            <a:r>
              <a:rPr lang="pl-PL" cap="none" dirty="0" err="1"/>
              <a:t>t.j</a:t>
            </a:r>
            <a:r>
              <a:rPr lang="pl-PL" cap="none" dirty="0"/>
              <a:t>. </a:t>
            </a:r>
            <a:r>
              <a:rPr lang="pl-PL" dirty="0"/>
              <a:t>D</a:t>
            </a:r>
            <a:r>
              <a:rPr lang="pl-PL" cap="none" dirty="0"/>
              <a:t>z.U. z 2026 poz. 165)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922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A79F55-310F-4FCB-AFB7-029E05D8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9772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Cele przedsiębiorstwa społecznego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35ED40-B1DF-4D67-94A4-0F0D5C311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358283"/>
            <a:ext cx="8521887" cy="45774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Usługi społeczne to działania z zakresu: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Polityki prorodzinnej,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Wspierania rodziny,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Systemu pieczy zastępczej,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 pomocy społecznej,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Promocji i ochrony zdrowia,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Wspierania osób niepełnosprawnych,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Edukacji publicznej,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Przeciwdziałania bezrobociu,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Kultury fizycznej i turystyki,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Pobudzania aktywności obywatelskiej,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Mieszkalnictwa,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 ochrony środowiska,</a:t>
            </a:r>
          </a:p>
          <a:p>
            <a:pPr marL="457200" indent="-457200">
              <a:buAutoNum type="arabicParenR"/>
            </a:pPr>
            <a:r>
              <a:rPr lang="pl-PL" dirty="0">
                <a:solidFill>
                  <a:schemeClr val="tx1"/>
                </a:solidFill>
              </a:rPr>
              <a:t>Reintegracji zawodowej i społecznej</a:t>
            </a: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Które są podejmowane w celu zaspakajania potrzeb wspólnoty samorządowej, świadczone w formie niematerialnej bezpośrednio na rzecz osób, rodzin, grup społecznych, grup mieszkańców o określonych potrzebach lub ogółu mieszkańców</a:t>
            </a:r>
          </a:p>
        </p:txBody>
      </p:sp>
    </p:spTree>
    <p:extLst>
      <p:ext uri="{BB962C8B-B14F-4D97-AF65-F5344CB8AC3E}">
        <p14:creationId xmlns:p14="http://schemas.microsoft.com/office/powerpoint/2010/main" val="412766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3F599D-E16B-4CCB-8E4A-D93F1AFB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28543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Kto może ubiegać się o status przedsiębiorstwa społecznego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0E9A9-FE8A-4C6B-B2AB-FA318FC0FB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7917" y="1704513"/>
            <a:ext cx="9341069" cy="4648989"/>
          </a:xfrm>
        </p:spPr>
        <p:txBody>
          <a:bodyPr>
            <a:normAutofit/>
          </a:bodyPr>
          <a:lstStyle/>
          <a:p>
            <a:r>
              <a:rPr lang="pl-PL" dirty="0"/>
              <a:t>Spółdzielnie socjalne</a:t>
            </a:r>
          </a:p>
          <a:p>
            <a:pPr algn="just"/>
            <a:r>
              <a:rPr lang="pl-PL" dirty="0"/>
              <a:t>Spółdzielnie pracy, w tym: spółdzielnie inwalidów i spółdzielnie  niewidomych oraz spółdzielnie produkcji rolnej</a:t>
            </a:r>
          </a:p>
          <a:p>
            <a:pPr algn="just"/>
            <a:r>
              <a:rPr lang="pl-PL" dirty="0"/>
              <a:t>Organizacje pozarządowe – art. 3 ust.2 ustawy z dnia 24 kwietnia 2003 r. o działalności pożytku publicznego (niedziałające w celu osiągnięcia zysku osoby prawne lub jednostki nieposiadające osobowości prawnej, którym odrębne przepisy przyznają zdolność prawną, w tym fundacje i stowarzyszenia)</a:t>
            </a:r>
          </a:p>
          <a:p>
            <a:pPr algn="just"/>
            <a:r>
              <a:rPr lang="pl-PL" dirty="0"/>
              <a:t>podmioty, o których mowa w art. 3 ust. 3 pkt 1,2, lub 4 ww. ustawy (kościelne osoby prawne, spółki akcyjne i spółki z ograniczoną odpowiedzialnością  oraz kluby sportowe, które nie działają w celu osiągnięcia zysku a całość dochodu przeznaczają na cele statutowe </a:t>
            </a:r>
          </a:p>
          <a:p>
            <a:pPr algn="just"/>
            <a:r>
              <a:rPr lang="pl-PL" dirty="0"/>
              <a:t>Jednostka </a:t>
            </a:r>
            <a:r>
              <a:rPr lang="pl-PL" dirty="0">
                <a:solidFill>
                  <a:srgbClr val="FF0000"/>
                </a:solidFill>
              </a:rPr>
              <a:t>tworząca</a:t>
            </a:r>
            <a:r>
              <a:rPr lang="pl-PL" dirty="0"/>
              <a:t> podmiot ekonomii społecznej takie jak: warsztaty terapii zajęciowej, Zakłady aktywności zawodowej, Centra integracji społecznej i Kluby integracji społecznej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0993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2FB935-AE41-452B-9D04-E58E2C5D6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46455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3200" dirty="0">
                <a:solidFill>
                  <a:schemeClr val="tx1"/>
                </a:solidFill>
              </a:rPr>
              <a:t>Z prawa ubiegania się o status wyłączone są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A31F74-9AD8-428A-81A2-E28D667C01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42368"/>
            <a:ext cx="8324819" cy="4749553"/>
          </a:xfrm>
        </p:spPr>
        <p:txBody>
          <a:bodyPr>
            <a:normAutofit/>
          </a:bodyPr>
          <a:lstStyle/>
          <a:p>
            <a:r>
              <a:rPr lang="pl-PL" dirty="0"/>
              <a:t>Podmioty reintegracyjne (</a:t>
            </a:r>
            <a:r>
              <a:rPr lang="pl-PL" cap="none" dirty="0"/>
              <a:t>centra integracji społecznej, kluby integracji społecznej oraz warsztaty terapii zajęciowej. W tym przypadku wnioskować mogą wyłącznie podmioty je tworzące)</a:t>
            </a:r>
            <a:endParaRPr lang="pl-PL" dirty="0"/>
          </a:p>
          <a:p>
            <a:r>
              <a:rPr lang="pl-PL" dirty="0"/>
              <a:t>Firmy prywatne i spółki komercyjne</a:t>
            </a:r>
          </a:p>
          <a:p>
            <a:r>
              <a:rPr lang="pl-PL" dirty="0"/>
              <a:t>Jednostki samorządu terytorialnego i ich stowarzyszenia</a:t>
            </a:r>
          </a:p>
          <a:p>
            <a:r>
              <a:rPr lang="pl-PL" dirty="0"/>
              <a:t>Partie polityczne, związki zawodowe, organizacje pracodawców, samorządy zawodowe, fundacje utworzone przez partie polityczne, europejskie fundacje polityczne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1043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A93CFA-91CA-47DE-A3B2-1A828EDB5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4211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Organ konsultacyjno-doradczy - art. 7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DBF17F-3F9D-4B57-B6FD-4047F6576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367161"/>
            <a:ext cx="9633356" cy="4802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Przedsiębiorstwo Społeczne </a:t>
            </a:r>
            <a:r>
              <a:rPr lang="pl-PL" dirty="0">
                <a:solidFill>
                  <a:srgbClr val="FF0000"/>
                </a:solidFill>
              </a:rPr>
              <a:t>musi  </a:t>
            </a:r>
            <a:r>
              <a:rPr lang="pl-PL" dirty="0"/>
              <a:t>posiadać organ konsultacyjno – doradczy: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Jeżeli  przedsiębiorstwo liczy do 10 osób zatrudnionych   -   Do  organu konsultacyjno-doradczego  wchodzą wszyscy pracownicy,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Jeżeli przedsiębiorstwo zatrudnia powyżej  10  osób,  organ konsultacyjno – doradczy </a:t>
            </a:r>
            <a:r>
              <a:rPr lang="pl-PL" dirty="0">
                <a:solidFill>
                  <a:srgbClr val="FF0000"/>
                </a:solidFill>
              </a:rPr>
              <a:t>może</a:t>
            </a:r>
            <a:r>
              <a:rPr lang="pl-PL" dirty="0"/>
              <a:t> składać się z co najmniej 3 wybranych przedstawicieli.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0" indent="0">
              <a:buNone/>
            </a:pPr>
            <a:r>
              <a:rPr lang="pl-PL" i="1" dirty="0"/>
              <a:t>Powyższe kryterium nie dotyczy: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i="1" dirty="0"/>
              <a:t>Spółdzielni socjalnych  - funkcję ww. organu pełni zwoływane spotkaniE konsultacyjne – art. 7a ustawy o spółdzielniach socjalnych,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i="1" dirty="0"/>
              <a:t>Spółek - Funkcję ww. organu  winna pełnić rada nadzorcza lub komisja rewizyjna – art. 7 ust. 4 ustawy o ekonomii społecznej.  Spółka wnioskując o przyznanie statusu przedsiębiorstwa społecznego winna wykazać zarejestrowanie ww. organu w krajowym rejestrze sądowym. </a:t>
            </a:r>
            <a:r>
              <a:rPr lang="pl-PL" sz="1600" i="1" dirty="0">
                <a:solidFill>
                  <a:srgbClr val="FF0000"/>
                </a:solidFill>
              </a:rPr>
              <a:t>   </a:t>
            </a:r>
          </a:p>
          <a:p>
            <a:pPr marL="0" indent="0">
              <a:buNone/>
            </a:pPr>
            <a:r>
              <a:rPr lang="pl-PL" sz="1700" u="sng" cap="none" dirty="0"/>
              <a:t>Weryfikacja w oparciu o: </a:t>
            </a:r>
            <a:r>
              <a:rPr lang="pl-PL" sz="1700" cap="none" dirty="0"/>
              <a:t> umowę spółki i odpis z KRS,  statut,  uchwałę o powołaniu organu konsultacyjno-doradczego</a:t>
            </a:r>
          </a:p>
        </p:txBody>
      </p:sp>
    </p:spTree>
    <p:extLst>
      <p:ext uri="{BB962C8B-B14F-4D97-AF65-F5344CB8AC3E}">
        <p14:creationId xmlns:p14="http://schemas.microsoft.com/office/powerpoint/2010/main" val="385075912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Niebiesk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2603</TotalTime>
  <Words>5335</Words>
  <Application>Microsoft Office PowerPoint</Application>
  <PresentationFormat>Panoramiczny</PresentationFormat>
  <Paragraphs>280</Paragraphs>
  <Slides>38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3" baseType="lpstr">
      <vt:lpstr>Arial</vt:lpstr>
      <vt:lpstr>Trebuchet MS</vt:lpstr>
      <vt:lpstr>Wingdings</vt:lpstr>
      <vt:lpstr>Wingdings 3</vt:lpstr>
      <vt:lpstr>Faseta</vt:lpstr>
      <vt:lpstr>  Śląski Urząd Wojewódzki  w Katowicach Wydział Rodziny i Polityki Społecznej </vt:lpstr>
      <vt:lpstr>STATUS PRZEDSIĘBIORSTWA SPOŁECZNEGO w województwie  śląskim</vt:lpstr>
      <vt:lpstr>Przedsiębiorstwa społeczne w Polsce styczeń 2026</vt:lpstr>
      <vt:lpstr>Pojęcie ekonomii społecznej</vt:lpstr>
      <vt:lpstr>Cele przedsiębiorstwa społecznego – art. 4 ust.1 pkt 1 i 2</vt:lpstr>
      <vt:lpstr>Cele przedsiębiorstwa społecznego</vt:lpstr>
      <vt:lpstr>Kto może ubiegać się o status przedsiębiorstwa społecznego </vt:lpstr>
      <vt:lpstr>Z prawa ubiegania się o status wyłączone są</vt:lpstr>
      <vt:lpstr>Organ konsultacyjno-doradczy - art. 7 </vt:lpstr>
      <vt:lpstr>Ograniczenia w zakresie prowadzonych działań – art. 8 ust. 1</vt:lpstr>
      <vt:lpstr>Kryterium – zasada non-profit– art. 9 ust. 1</vt:lpstr>
      <vt:lpstr>KRYTERIUM  –  art. 3 ust. 2</vt:lpstr>
      <vt:lpstr>STATUS PRZEDSIĘBIORSTWA SPOŁECZNEGO – art. 12</vt:lpstr>
      <vt:lpstr>STATUS PRZEDSIĘBIORSTWA SPOŁECZNEGO</vt:lpstr>
      <vt:lpstr>Kryterium 1 – rodzaj działalności - art. 3 ust. 1</vt:lpstr>
      <vt:lpstr>Kryterium   - cel działalności – art. 4 ust. 1 </vt:lpstr>
      <vt:lpstr>Kryterium  - zatrudnienie - art. 5 ust. 1</vt:lpstr>
      <vt:lpstr>KRYTERIUM  – zatrudnienie - art. 5 ust. 2</vt:lpstr>
      <vt:lpstr>Osoba zagrożona wykluczeniem społecznym   (1) </vt:lpstr>
      <vt:lpstr>Osoba zagrożona wykluczeniem społecznym (2) </vt:lpstr>
      <vt:lpstr>Osoba zagrożona wykluczeniem społecznym (3)</vt:lpstr>
      <vt:lpstr>Osoba zagrożona wykluczeniem społecznym (4)</vt:lpstr>
      <vt:lpstr>Osoba zagrożona wykluczeniem społecznym (5)</vt:lpstr>
      <vt:lpstr>Osoba Zagrożona wykluczeniem społecznym (6)</vt:lpstr>
      <vt:lpstr>Osoba zagrożona wykluczeniem społecznym (7)</vt:lpstr>
      <vt:lpstr>Osoba zagrożona wykluczeniem społecznym (8)</vt:lpstr>
      <vt:lpstr>Osoba zagrożona wykluczeniem społecznym (9)</vt:lpstr>
      <vt:lpstr>Osoba zagrożona wykluczeniem społecznym (10)</vt:lpstr>
      <vt:lpstr>Osoba zagrożona wykluczeniem społecznym (11)</vt:lpstr>
      <vt:lpstr>Osoba zagrożona wykluczeniem społecznym (12)</vt:lpstr>
      <vt:lpstr>Osoba zagrożona wykluczeniem społecznym (13)</vt:lpstr>
      <vt:lpstr>Osoba zagrożona wykluczeniem społecznym (14)</vt:lpstr>
      <vt:lpstr>Nadzór i kontrola – art. 15 i art. 16 </vt:lpstr>
      <vt:lpstr>Kryteria weryfikowane na etapie kontroli przedsiębiorstwa społecznego</vt:lpstr>
      <vt:lpstr>Obowiązki przedsiębiorstwa społecznego </vt:lpstr>
      <vt:lpstr>UTRATA STATUSU PRZEDSIĘBIORSTWA SPOŁECZNEGO</vt:lpstr>
      <vt:lpstr>Sprawozdawczość</vt:lpstr>
      <vt:lpstr>Podsumowanie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Śląski Urząd Wojewódzki  w Katowicach</dc:title>
  <dc:creator>Błaszczyk Monika</dc:creator>
  <cp:lastModifiedBy>Błaszczyk Monika</cp:lastModifiedBy>
  <cp:revision>372</cp:revision>
  <cp:lastPrinted>2026-06-12T08:00:41Z</cp:lastPrinted>
  <dcterms:created xsi:type="dcterms:W3CDTF">2023-09-05T09:40:31Z</dcterms:created>
  <dcterms:modified xsi:type="dcterms:W3CDTF">2026-06-12T08:00:56Z</dcterms:modified>
</cp:coreProperties>
</file>